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2"/>
  </p:notesMasterIdLst>
  <p:sldIdLst>
    <p:sldId id="256" r:id="rId2"/>
    <p:sldId id="448" r:id="rId3"/>
    <p:sldId id="476" r:id="rId4"/>
    <p:sldId id="470" r:id="rId5"/>
    <p:sldId id="471" r:id="rId6"/>
    <p:sldId id="473" r:id="rId7"/>
    <p:sldId id="474" r:id="rId8"/>
    <p:sldId id="475" r:id="rId9"/>
    <p:sldId id="477" r:id="rId10"/>
    <p:sldId id="478" r:id="rId11"/>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32" autoAdjust="0"/>
    <p:restoredTop sz="94660"/>
  </p:normalViewPr>
  <p:slideViewPr>
    <p:cSldViewPr snapToGrid="0" snapToObjects="1">
      <p:cViewPr varScale="1">
        <p:scale>
          <a:sx n="106" d="100"/>
          <a:sy n="106" d="100"/>
        </p:scale>
        <p:origin x="1164" y="9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111A659-BBBC-F646-ACFA-56F079971B1F}" type="datetimeFigureOut">
              <a:rPr lang="en-US" smtClean="0"/>
              <a:pPr/>
              <a:t>2/24/2017</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D33DA8E-0438-604C-95AC-2AD939E5CBF2}" type="slidenum">
              <a:rPr lang="en-US" smtClean="0"/>
              <a:pPr/>
              <a:t>‹#›</a:t>
            </a:fld>
            <a:endParaRPr lang="en-US"/>
          </a:p>
        </p:txBody>
      </p:sp>
    </p:spTree>
    <p:extLst>
      <p:ext uri="{BB962C8B-B14F-4D97-AF65-F5344CB8AC3E}">
        <p14:creationId xmlns:p14="http://schemas.microsoft.com/office/powerpoint/2010/main" val="4042363185"/>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DD33DA8E-0438-604C-95AC-2AD939E5CBF2}" type="slidenum">
              <a:rPr lang="en-US" smtClean="0"/>
              <a:pPr/>
              <a:t>1</a:t>
            </a:fld>
            <a:endParaRPr lang="en-US"/>
          </a:p>
        </p:txBody>
      </p:sp>
    </p:spTree>
    <p:extLst>
      <p:ext uri="{BB962C8B-B14F-4D97-AF65-F5344CB8AC3E}">
        <p14:creationId xmlns:p14="http://schemas.microsoft.com/office/powerpoint/2010/main" val="23558834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GB"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GB" smtClean="0"/>
              <a:t>Click to edit Master subtitle style</a:t>
            </a:r>
            <a:endParaRPr lang="en-US"/>
          </a:p>
        </p:txBody>
      </p:sp>
      <p:sp>
        <p:nvSpPr>
          <p:cNvPr id="4" name="Date Placeholder 3"/>
          <p:cNvSpPr>
            <a:spLocks noGrp="1"/>
          </p:cNvSpPr>
          <p:nvPr>
            <p:ph type="dt" sz="half" idx="10"/>
          </p:nvPr>
        </p:nvSpPr>
        <p:spPr/>
        <p:txBody>
          <a:bodyPr/>
          <a:lstStyle/>
          <a:p>
            <a:fld id="{945BA3EB-689F-4D41-9B91-4EACCC5454E1}" type="datetimeFigureOut">
              <a:rPr lang="en-US" smtClean="0"/>
              <a:pPr/>
              <a:t>2/24/2017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13920139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945BA3EB-689F-4D41-9B91-4EACCC5454E1}" type="datetimeFigureOut">
              <a:rPr lang="en-US" smtClean="0"/>
              <a:pPr/>
              <a:t>2/24/2017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28608899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GB"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945BA3EB-689F-4D41-9B91-4EACCC5454E1}" type="datetimeFigureOut">
              <a:rPr lang="en-US" smtClean="0"/>
              <a:pPr/>
              <a:t>2/24/2017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39082829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Content Placeholder 2"/>
          <p:cNvSpPr>
            <a:spLocks noGrp="1"/>
          </p:cNvSpPr>
          <p:nvPr>
            <p:ph idx="1"/>
          </p:nvPr>
        </p:nvSpPr>
        <p:spPr/>
        <p:txBody>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945BA3EB-689F-4D41-9B91-4EACCC5454E1}" type="datetimeFigureOut">
              <a:rPr lang="en-US" smtClean="0"/>
              <a:pPr/>
              <a:t>2/24/2017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36341199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GB"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GB" smtClean="0"/>
              <a:t>Click to edit Master text styles</a:t>
            </a:r>
          </a:p>
        </p:txBody>
      </p:sp>
      <p:sp>
        <p:nvSpPr>
          <p:cNvPr id="4" name="Date Placeholder 3"/>
          <p:cNvSpPr>
            <a:spLocks noGrp="1"/>
          </p:cNvSpPr>
          <p:nvPr>
            <p:ph type="dt" sz="half" idx="10"/>
          </p:nvPr>
        </p:nvSpPr>
        <p:spPr/>
        <p:txBody>
          <a:bodyPr/>
          <a:lstStyle/>
          <a:p>
            <a:fld id="{945BA3EB-689F-4D41-9B91-4EACCC5454E1}" type="datetimeFigureOut">
              <a:rPr lang="en-US" smtClean="0"/>
              <a:pPr/>
              <a:t>2/24/2017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370271211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5" name="Date Placeholder 4"/>
          <p:cNvSpPr>
            <a:spLocks noGrp="1"/>
          </p:cNvSpPr>
          <p:nvPr>
            <p:ph type="dt" sz="half" idx="10"/>
          </p:nvPr>
        </p:nvSpPr>
        <p:spPr/>
        <p:txBody>
          <a:bodyPr/>
          <a:lstStyle/>
          <a:p>
            <a:fld id="{945BA3EB-689F-4D41-9B91-4EACCC5454E1}" type="datetimeFigureOut">
              <a:rPr lang="en-US" smtClean="0"/>
              <a:pPr/>
              <a:t>2/24/2017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143155394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GB"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7" name="Date Placeholder 6"/>
          <p:cNvSpPr>
            <a:spLocks noGrp="1"/>
          </p:cNvSpPr>
          <p:nvPr>
            <p:ph type="dt" sz="half" idx="10"/>
          </p:nvPr>
        </p:nvSpPr>
        <p:spPr/>
        <p:txBody>
          <a:bodyPr/>
          <a:lstStyle/>
          <a:p>
            <a:fld id="{945BA3EB-689F-4D41-9B91-4EACCC5454E1}" type="datetimeFigureOut">
              <a:rPr lang="en-US" smtClean="0"/>
              <a:pPr/>
              <a:t>2/24/2017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28776637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Date Placeholder 2"/>
          <p:cNvSpPr>
            <a:spLocks noGrp="1"/>
          </p:cNvSpPr>
          <p:nvPr>
            <p:ph type="dt" sz="half" idx="10"/>
          </p:nvPr>
        </p:nvSpPr>
        <p:spPr/>
        <p:txBody>
          <a:bodyPr/>
          <a:lstStyle/>
          <a:p>
            <a:fld id="{945BA3EB-689F-4D41-9B91-4EACCC5454E1}" type="datetimeFigureOut">
              <a:rPr lang="en-US" smtClean="0"/>
              <a:pPr/>
              <a:t>2/24/2017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108279685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45BA3EB-689F-4D41-9B91-4EACCC5454E1}" type="datetimeFigureOut">
              <a:rPr lang="en-US" smtClean="0"/>
              <a:pPr/>
              <a:t>2/24/2017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56308055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GB"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945BA3EB-689F-4D41-9B91-4EACCC5454E1}" type="datetimeFigureOut">
              <a:rPr lang="en-US" smtClean="0"/>
              <a:pPr/>
              <a:t>2/24/2017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16320233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GB"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945BA3EB-689F-4D41-9B91-4EACCC5454E1}" type="datetimeFigureOut">
              <a:rPr lang="en-US" smtClean="0"/>
              <a:pPr/>
              <a:t>2/24/2017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A160903-17FE-3A47-853F-CD52944918BE}" type="slidenum">
              <a:rPr lang="en-US" smtClean="0"/>
              <a:pPr/>
              <a:t>‹#›</a:t>
            </a:fld>
            <a:endParaRPr lang="en-US"/>
          </a:p>
        </p:txBody>
      </p:sp>
    </p:spTree>
    <p:extLst>
      <p:ext uri="{BB962C8B-B14F-4D97-AF65-F5344CB8AC3E}">
        <p14:creationId xmlns:p14="http://schemas.microsoft.com/office/powerpoint/2010/main" val="40212925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GB"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45BA3EB-689F-4D41-9B91-4EACCC5454E1}" type="datetimeFigureOut">
              <a:rPr lang="en-US" smtClean="0"/>
              <a:pPr/>
              <a:t>2/24/2017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A160903-17FE-3A47-853F-CD52944918BE}" type="slidenum">
              <a:rPr lang="en-US" smtClean="0"/>
              <a:pPr/>
              <a:t>‹#›</a:t>
            </a:fld>
            <a:endParaRPr lang="en-US"/>
          </a:p>
        </p:txBody>
      </p:sp>
    </p:spTree>
    <p:extLst>
      <p:ext uri="{BB962C8B-B14F-4D97-AF65-F5344CB8AC3E}">
        <p14:creationId xmlns:p14="http://schemas.microsoft.com/office/powerpoint/2010/main" val="101362785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en-US" dirty="0" smtClean="0"/>
              <a:t>Network iTC NTP Subgroup(NTPSG)</a:t>
            </a:r>
            <a:br>
              <a:rPr lang="en-US" dirty="0" smtClean="0"/>
            </a:br>
            <a:r>
              <a:rPr lang="en-US" sz="3600" dirty="0" smtClean="0"/>
              <a:t>24</a:t>
            </a:r>
            <a:r>
              <a:rPr lang="en-US" sz="3600" baseline="30000" dirty="0" smtClean="0"/>
              <a:t>th</a:t>
            </a:r>
            <a:r>
              <a:rPr lang="en-US" sz="3600" dirty="0" smtClean="0"/>
              <a:t> February 2017</a:t>
            </a:r>
            <a:endParaRPr lang="en-US" dirty="0"/>
          </a:p>
        </p:txBody>
      </p:sp>
      <p:sp>
        <p:nvSpPr>
          <p:cNvPr id="5" name="Content Placeholder 4"/>
          <p:cNvSpPr>
            <a:spLocks noGrp="1"/>
          </p:cNvSpPr>
          <p:nvPr>
            <p:ph idx="1"/>
          </p:nvPr>
        </p:nvSpPr>
        <p:spPr>
          <a:xfrm>
            <a:off x="334979" y="1416654"/>
            <a:ext cx="8646060" cy="5368921"/>
          </a:xfrm>
        </p:spPr>
        <p:txBody>
          <a:bodyPr>
            <a:normAutofit/>
          </a:bodyPr>
          <a:lstStyle/>
          <a:p>
            <a:r>
              <a:rPr lang="de-DE"/>
              <a:t>Meeting </a:t>
            </a:r>
            <a:r>
              <a:rPr lang="de-DE" smtClean="0"/>
              <a:t>frequency – bi-weekly</a:t>
            </a:r>
            <a:endParaRPr lang="de-DE" dirty="0"/>
          </a:p>
          <a:p>
            <a:r>
              <a:rPr lang="de-DE" dirty="0"/>
              <a:t>Subgroup </a:t>
            </a:r>
            <a:r>
              <a:rPr lang="de-DE" dirty="0" smtClean="0"/>
              <a:t>leader - Terrie</a:t>
            </a:r>
            <a:endParaRPr lang="de-DE" dirty="0"/>
          </a:p>
          <a:p>
            <a:r>
              <a:rPr lang="de-DE" dirty="0" smtClean="0"/>
              <a:t>Hosting </a:t>
            </a:r>
            <a:r>
              <a:rPr lang="de-DE" dirty="0"/>
              <a:t>– </a:t>
            </a:r>
            <a:r>
              <a:rPr lang="de-DE" dirty="0" smtClean="0"/>
              <a:t>Terrie </a:t>
            </a:r>
            <a:r>
              <a:rPr lang="de-DE" dirty="0"/>
              <a:t>volunteered to set up meetings</a:t>
            </a:r>
          </a:p>
          <a:p>
            <a:r>
              <a:rPr lang="de-DE" dirty="0"/>
              <a:t>Created subfolder for </a:t>
            </a:r>
            <a:r>
              <a:rPr lang="de-DE" dirty="0" smtClean="0"/>
              <a:t>NTPSG </a:t>
            </a:r>
            <a:r>
              <a:rPr lang="de-DE" dirty="0"/>
              <a:t>on OnlyOffice</a:t>
            </a:r>
          </a:p>
          <a:p>
            <a:r>
              <a:rPr lang="de-DE" dirty="0" smtClean="0"/>
              <a:t>Focus</a:t>
            </a:r>
            <a:r>
              <a:rPr lang="de-DE" dirty="0"/>
              <a:t>: </a:t>
            </a:r>
          </a:p>
          <a:p>
            <a:pPr lvl="1"/>
            <a:r>
              <a:rPr lang="de-DE" dirty="0" smtClean="0"/>
              <a:t>Secure connections to NTP Servers</a:t>
            </a:r>
          </a:p>
          <a:p>
            <a:pPr lvl="1"/>
            <a:r>
              <a:rPr lang="de-DE" dirty="0" smtClean="0"/>
              <a:t>Take into account different proposals (NIAP, NIT, ...)</a:t>
            </a:r>
            <a:endParaRPr lang="de-DE" dirty="0"/>
          </a:p>
        </p:txBody>
      </p:sp>
    </p:spTree>
    <p:extLst>
      <p:ext uri="{BB962C8B-B14F-4D97-AF65-F5344CB8AC3E}">
        <p14:creationId xmlns:p14="http://schemas.microsoft.com/office/powerpoint/2010/main" val="68453689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Additional considerations</a:t>
            </a:r>
            <a:endParaRPr lang="en-US" dirty="0"/>
          </a:p>
        </p:txBody>
      </p:sp>
      <p:sp>
        <p:nvSpPr>
          <p:cNvPr id="4" name="Content Placeholder 2"/>
          <p:cNvSpPr txBox="1">
            <a:spLocks/>
          </p:cNvSpPr>
          <p:nvPr/>
        </p:nvSpPr>
        <p:spPr>
          <a:xfrm>
            <a:off x="609600" y="1417637"/>
            <a:ext cx="8362384" cy="5263819"/>
          </a:xfrm>
          <a:prstGeom prst="rect">
            <a:avLst/>
          </a:prstGeom>
        </p:spPr>
        <p:txBody>
          <a:bodyPr vert="horz" lIns="91440" tIns="45720" rIns="91440" bIns="45720" rtlCol="0">
            <a:normAutofit/>
          </a:bodyPr>
          <a:lstStyle/>
          <a:p>
            <a:pPr marL="342900" indent="-342900">
              <a:buFont typeface="Arial" panose="020B0604020202020204" pitchFamily="34" charset="0"/>
              <a:buChar char="•"/>
            </a:pPr>
            <a:r>
              <a:rPr lang="en-US" sz="2000" dirty="0" smtClean="0"/>
              <a:t>The currently supported secure communication protocols in the NDcPP (TLS, SSH, IPsec, (DTLS)) should be allowed to be used for NTP communication, but are heavyweight for the purpose.</a:t>
            </a:r>
          </a:p>
          <a:p>
            <a:pPr marL="342900" indent="-342900">
              <a:buFont typeface="Arial" panose="020B0604020202020204" pitchFamily="34" charset="0"/>
              <a:buChar char="•"/>
            </a:pPr>
            <a:r>
              <a:rPr lang="de-DE" sz="2000" dirty="0" smtClean="0"/>
              <a:t>Encryption on time information does not seem to be required (-&gt; different SFR than FTP_ITC.1).</a:t>
            </a:r>
          </a:p>
          <a:p>
            <a:pPr marL="342900" indent="-342900">
              <a:buFont typeface="Arial" panose="020B0604020202020204" pitchFamily="34" charset="0"/>
              <a:buChar char="•"/>
            </a:pPr>
            <a:r>
              <a:rPr lang="de-DE" sz="2000" dirty="0" smtClean="0"/>
              <a:t>NTPv4 autokey is not widely supported and should not be the only possible choice for secure communication with NTP servers beside the ITC.1 protocols.</a:t>
            </a:r>
          </a:p>
          <a:p>
            <a:pPr marL="342900" indent="-342900">
              <a:buFont typeface="Arial" panose="020B0604020202020204" pitchFamily="34" charset="0"/>
              <a:buChar char="•"/>
            </a:pPr>
            <a:r>
              <a:rPr lang="de-DE" sz="2000" dirty="0" smtClean="0"/>
              <a:t>There are known attacks against NTPv4 autokey.</a:t>
            </a:r>
            <a:endParaRPr lang="en-US" sz="2000" dirty="0"/>
          </a:p>
          <a:p>
            <a:endParaRPr lang="en-US" sz="2800" dirty="0" smtClean="0"/>
          </a:p>
        </p:txBody>
      </p:sp>
    </p:spTree>
    <p:extLst>
      <p:ext uri="{BB962C8B-B14F-4D97-AF65-F5344CB8AC3E}">
        <p14:creationId xmlns:p14="http://schemas.microsoft.com/office/powerpoint/2010/main" val="7222603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Background – RfI#38</a:t>
            </a:r>
            <a:endParaRPr lang="en-US" dirty="0"/>
          </a:p>
        </p:txBody>
      </p:sp>
      <p:sp>
        <p:nvSpPr>
          <p:cNvPr id="4" name="Content Placeholder 2"/>
          <p:cNvSpPr txBox="1">
            <a:spLocks/>
          </p:cNvSpPr>
          <p:nvPr/>
        </p:nvSpPr>
        <p:spPr>
          <a:xfrm>
            <a:off x="609600" y="1417637"/>
            <a:ext cx="8362384" cy="5263819"/>
          </a:xfrm>
          <a:prstGeom prst="rect">
            <a:avLst/>
          </a:prstGeom>
        </p:spPr>
        <p:txBody>
          <a:bodyPr vert="horz" lIns="91440" tIns="45720" rIns="91440" bIns="45720" rtlCol="0">
            <a:normAutofit lnSpcReduction="10000"/>
          </a:bodyPr>
          <a:lstStyle/>
          <a:p>
            <a:r>
              <a:rPr lang="en-GB" sz="2000" u="sng" dirty="0" smtClean="0"/>
              <a:t>NIT TD on NTP communication</a:t>
            </a:r>
          </a:p>
          <a:p>
            <a:r>
              <a:rPr lang="en-GB" sz="2000" dirty="0" smtClean="0"/>
              <a:t>The </a:t>
            </a:r>
            <a:r>
              <a:rPr lang="en-GB" sz="2000" dirty="0"/>
              <a:t>definition for FTP_ITC.1.3 was intended to allow including a secure communication to NTP servers but the intention was not to enforce that. In particular the use of only </a:t>
            </a:r>
            <a:r>
              <a:rPr lang="en-GB" sz="2000" dirty="0" err="1"/>
              <a:t>stateful</a:t>
            </a:r>
            <a:r>
              <a:rPr lang="en-GB" sz="2000" dirty="0"/>
              <a:t> communication protocols for FTP_ITC.1 might have unwanted side-effects for the use with NTP servers. So the use of a trusted channel according to FTP_ITC.1 is not mandatory for connections to NTP servers. </a:t>
            </a:r>
            <a:endParaRPr lang="en-US" sz="2000" dirty="0"/>
          </a:p>
          <a:p>
            <a:r>
              <a:rPr lang="en-GB" sz="2000" dirty="0"/>
              <a:t>The Application Notes for FIA_UIA_EXT.1 , FPT_STM.1 and FTP_ITC.1 shall be modified to enhance clarity as </a:t>
            </a:r>
            <a:r>
              <a:rPr lang="en-GB" sz="2000" dirty="0" smtClean="0"/>
              <a:t>follows:</a:t>
            </a:r>
            <a:endParaRPr lang="en-US" sz="2000" dirty="0"/>
          </a:p>
          <a:p>
            <a:pPr marL="342900" indent="-342900">
              <a:buFont typeface="Arial" panose="020B0604020202020204" pitchFamily="34" charset="0"/>
              <a:buChar char="•"/>
            </a:pPr>
            <a:r>
              <a:rPr lang="en-GB" sz="2000" dirty="0" smtClean="0"/>
              <a:t>In </a:t>
            </a:r>
            <a:r>
              <a:rPr lang="en-GB" sz="2000" dirty="0"/>
              <a:t>Application Note for FIA_UIA_EXT.1, 'or NTP server' shall be removed from the list of examples.</a:t>
            </a:r>
            <a:endParaRPr lang="en-US" sz="2000" dirty="0"/>
          </a:p>
          <a:p>
            <a:pPr marL="342900" indent="-342900">
              <a:buFont typeface="Arial" panose="020B0604020202020204" pitchFamily="34" charset="0"/>
              <a:buChar char="•"/>
            </a:pPr>
            <a:r>
              <a:rPr lang="en-US" sz="2000" dirty="0"/>
              <a:t>In the Application Note for FPT_STM.1 the following remark shall be added. </a:t>
            </a:r>
            <a:r>
              <a:rPr lang="en-GB" sz="2000" dirty="0"/>
              <a:t>"Note that for the communication with an NTP server, the use of FTP_ITC.1 is optional but not mandated." </a:t>
            </a:r>
            <a:endParaRPr lang="en-US" sz="2000" dirty="0"/>
          </a:p>
          <a:p>
            <a:pPr marL="342900" indent="-342900">
              <a:buFont typeface="Arial" panose="020B0604020202020204" pitchFamily="34" charset="0"/>
              <a:buChar char="•"/>
            </a:pPr>
            <a:r>
              <a:rPr lang="en-GB" sz="2000" dirty="0"/>
              <a:t>In the Application Note for FTP_ITC.1' </a:t>
            </a:r>
            <a:r>
              <a:rPr lang="en-US" sz="2000" dirty="0"/>
              <a:t>(e.g., NTP server)' </a:t>
            </a:r>
            <a:r>
              <a:rPr lang="en-GB" sz="2000" dirty="0"/>
              <a:t>shall be removed as example</a:t>
            </a:r>
            <a:r>
              <a:rPr lang="en-GB" sz="2000" dirty="0" smtClean="0"/>
              <a:t>.</a:t>
            </a:r>
          </a:p>
          <a:p>
            <a:endParaRPr lang="en-GB" sz="2000" dirty="0" smtClean="0">
              <a:solidFill>
                <a:srgbClr val="FF0000"/>
              </a:solidFill>
            </a:endParaRPr>
          </a:p>
          <a:p>
            <a:r>
              <a:rPr lang="en-GB" sz="2000" dirty="0" smtClean="0">
                <a:solidFill>
                  <a:srgbClr val="FF0000"/>
                </a:solidFill>
              </a:rPr>
              <a:t>Not endorsed by NIAP</a:t>
            </a:r>
            <a:endParaRPr lang="en-US" sz="2800" dirty="0" smtClean="0">
              <a:solidFill>
                <a:srgbClr val="FF0000"/>
              </a:solidFill>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de-DE" dirty="0" smtClean="0"/>
              <a:t>Secure communication with NTP servers</a:t>
            </a:r>
            <a:endParaRPr lang="en-US" dirty="0"/>
          </a:p>
        </p:txBody>
      </p:sp>
      <p:sp>
        <p:nvSpPr>
          <p:cNvPr id="4" name="Content Placeholder 2"/>
          <p:cNvSpPr txBox="1">
            <a:spLocks/>
          </p:cNvSpPr>
          <p:nvPr/>
        </p:nvSpPr>
        <p:spPr>
          <a:xfrm>
            <a:off x="609600" y="1417637"/>
            <a:ext cx="8362384" cy="5263819"/>
          </a:xfrm>
          <a:prstGeom prst="rect">
            <a:avLst/>
          </a:prstGeom>
        </p:spPr>
        <p:txBody>
          <a:bodyPr vert="horz" lIns="91440" tIns="45720" rIns="91440" bIns="45720" rtlCol="0">
            <a:normAutofit lnSpcReduction="10000"/>
          </a:bodyPr>
          <a:lstStyle/>
          <a:p>
            <a:pPr marL="342900" indent="-342900">
              <a:buFont typeface="Arial" panose="020B0604020202020204" pitchFamily="34" charset="0"/>
              <a:buChar char="•"/>
            </a:pPr>
            <a:r>
              <a:rPr lang="de-DE" sz="2400" dirty="0"/>
              <a:t>What do we need to defend and against what? (assets – disclosure, integrity, authenticity, availability</a:t>
            </a:r>
            <a:r>
              <a:rPr lang="de-DE" sz="2400" dirty="0" smtClean="0"/>
              <a:t>)</a:t>
            </a:r>
          </a:p>
          <a:p>
            <a:pPr marL="342900" indent="-342900">
              <a:buFont typeface="Arial" panose="020B0604020202020204" pitchFamily="34" charset="0"/>
              <a:buChar char="•"/>
            </a:pPr>
            <a:r>
              <a:rPr lang="de-DE" sz="2400" dirty="0" smtClean="0"/>
              <a:t>What are possible attacks?</a:t>
            </a:r>
          </a:p>
          <a:p>
            <a:pPr marL="342900" indent="-342900">
              <a:buFont typeface="Arial" panose="020B0604020202020204" pitchFamily="34" charset="0"/>
              <a:buChar char="•"/>
            </a:pPr>
            <a:r>
              <a:rPr lang="de-DE" sz="2400" dirty="0" smtClean="0"/>
              <a:t>Which protocols are available? Which protocols are supported by NTP servers?</a:t>
            </a:r>
          </a:p>
          <a:p>
            <a:pPr marL="342900" indent="-342900">
              <a:buFont typeface="Arial" panose="020B0604020202020204" pitchFamily="34" charset="0"/>
              <a:buChar char="•"/>
            </a:pPr>
            <a:r>
              <a:rPr lang="de-DE" sz="2400" dirty="0" smtClean="0"/>
              <a:t>Which of them can we use? (known vulnerabilities)</a:t>
            </a:r>
          </a:p>
          <a:p>
            <a:pPr marL="342900" indent="-342900">
              <a:buFont typeface="Arial" panose="020B0604020202020204" pitchFamily="34" charset="0"/>
              <a:buChar char="•"/>
            </a:pPr>
            <a:r>
              <a:rPr lang="de-DE" sz="2400" dirty="0" smtClean="0"/>
              <a:t>What needs to be mandatory, what can be optional?</a:t>
            </a:r>
          </a:p>
          <a:p>
            <a:pPr marL="342900" indent="-342900">
              <a:buFont typeface="Arial" panose="020B0604020202020204" pitchFamily="34" charset="0"/>
              <a:buChar char="•"/>
            </a:pPr>
            <a:r>
              <a:rPr lang="de-DE" sz="2400" dirty="0" smtClean="0"/>
              <a:t>...</a:t>
            </a:r>
          </a:p>
          <a:p>
            <a:r>
              <a:rPr lang="de-DE" sz="2400" u="sng" dirty="0" smtClean="0"/>
              <a:t>To be considered:</a:t>
            </a:r>
            <a:endParaRPr lang="en-US" sz="2400" u="sng" dirty="0"/>
          </a:p>
          <a:p>
            <a:pPr marL="342900" lvl="0" indent="-342900">
              <a:buFont typeface="Arial" panose="020B0604020202020204" pitchFamily="34" charset="0"/>
              <a:buChar char="•"/>
            </a:pPr>
            <a:r>
              <a:rPr lang="en-US" sz="2400" dirty="0"/>
              <a:t>NTP is generally provided via stateless UDP</a:t>
            </a:r>
          </a:p>
          <a:p>
            <a:pPr marL="342900" lvl="0" indent="-342900">
              <a:buFont typeface="Arial" panose="020B0604020202020204" pitchFamily="34" charset="0"/>
              <a:buChar char="•"/>
            </a:pPr>
            <a:r>
              <a:rPr lang="en-US" sz="2400" dirty="0"/>
              <a:t>The time of day is not generally a "secret"</a:t>
            </a:r>
          </a:p>
          <a:p>
            <a:pPr marL="342900" lvl="0" indent="-342900">
              <a:buFont typeface="Arial" panose="020B0604020202020204" pitchFamily="34" charset="0"/>
              <a:buChar char="•"/>
            </a:pPr>
            <a:r>
              <a:rPr lang="en-US" sz="2400" dirty="0"/>
              <a:t>The customary method of securing NTP to provide assurances around the application of time on a system is through authentication of the NTP source rather than encryption of the data stream via TLS/HTTPs, etc.</a:t>
            </a:r>
          </a:p>
          <a:p>
            <a:pPr marL="342900" indent="-342900">
              <a:buFont typeface="Arial" panose="020B0604020202020204" pitchFamily="34" charset="0"/>
              <a:buChar char="•"/>
            </a:pPr>
            <a:endParaRPr lang="de-DE" sz="2400" dirty="0" smtClean="0"/>
          </a:p>
          <a:p>
            <a:endParaRPr lang="en-US" sz="2800" dirty="0" smtClean="0">
              <a:solidFill>
                <a:srgbClr val="FF0000"/>
              </a:solidFill>
            </a:endParaRPr>
          </a:p>
        </p:txBody>
      </p:sp>
    </p:spTree>
    <p:extLst>
      <p:ext uri="{BB962C8B-B14F-4D97-AF65-F5344CB8AC3E}">
        <p14:creationId xmlns:p14="http://schemas.microsoft.com/office/powerpoint/2010/main" val="275237152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NIAP proposal v0.2 - I</a:t>
            </a:r>
            <a:endParaRPr lang="en-US" dirty="0"/>
          </a:p>
        </p:txBody>
      </p:sp>
      <p:sp>
        <p:nvSpPr>
          <p:cNvPr id="4" name="Content Placeholder 2"/>
          <p:cNvSpPr txBox="1">
            <a:spLocks/>
          </p:cNvSpPr>
          <p:nvPr/>
        </p:nvSpPr>
        <p:spPr>
          <a:xfrm>
            <a:off x="609600" y="1417637"/>
            <a:ext cx="8362384" cy="5263819"/>
          </a:xfrm>
          <a:prstGeom prst="rect">
            <a:avLst/>
          </a:prstGeom>
        </p:spPr>
        <p:txBody>
          <a:bodyPr vert="horz" lIns="91440" tIns="45720" rIns="91440" bIns="45720" rtlCol="0">
            <a:normAutofit/>
          </a:bodyPr>
          <a:lstStyle/>
          <a:p>
            <a:r>
              <a:rPr lang="en-US" sz="2000" u="sng" dirty="0"/>
              <a:t>Proposal</a:t>
            </a:r>
            <a:r>
              <a:rPr lang="en-US" sz="2000" dirty="0"/>
              <a:t>:</a:t>
            </a:r>
          </a:p>
          <a:p>
            <a:r>
              <a:rPr lang="en-GB" sz="2000" b="1" dirty="0"/>
              <a:t>FPT_STM.1.1</a:t>
            </a:r>
            <a:r>
              <a:rPr lang="en-GB" sz="2000" dirty="0"/>
              <a:t> The TSF shall be able to provide reliable time stamps.</a:t>
            </a:r>
            <a:endParaRPr lang="en-US" sz="2000" dirty="0"/>
          </a:p>
          <a:p>
            <a:pPr lvl="0"/>
            <a:r>
              <a:rPr lang="en-GB" sz="2000" i="1" dirty="0"/>
              <a:t> </a:t>
            </a:r>
            <a:endParaRPr lang="en-US" sz="2000" i="1" dirty="0"/>
          </a:p>
          <a:p>
            <a:r>
              <a:rPr lang="en-US" sz="2000" dirty="0"/>
              <a:t>Reliable time stamps are expected to be used with other TSF, e.g. for the generation of audit data to allow the Security Administrator to investigate incidents by checking the order of events and to determine the actual local time when events occurred. The decision about the required level of accuracy of that information is up to the administrator. The TOE depends on external time and date information, either provided manually by the Security Administrator or through the use of an NTP server. The use of a local real-time clock and the automatic synchronization with an NTP server is recommended but not mandated. </a:t>
            </a:r>
            <a:r>
              <a:rPr lang="en-US" sz="2000" b="1" dirty="0">
                <a:solidFill>
                  <a:srgbClr val="FF0000"/>
                </a:solidFill>
              </a:rPr>
              <a:t>The ST Author specifies the means which are used to update system time in FMT_MTD.1/</a:t>
            </a:r>
            <a:r>
              <a:rPr lang="en-US" sz="2000" b="1" dirty="0" err="1">
                <a:solidFill>
                  <a:srgbClr val="FF0000"/>
                </a:solidFill>
              </a:rPr>
              <a:t>SystemTime</a:t>
            </a:r>
            <a:r>
              <a:rPr lang="en-US" sz="2000" b="1" dirty="0">
                <a:solidFill>
                  <a:srgbClr val="FF0000"/>
                </a:solidFill>
              </a:rPr>
              <a:t> Management of TSF Data. </a:t>
            </a:r>
            <a:r>
              <a:rPr lang="en-US" sz="2000" dirty="0"/>
              <a:t>The ST author describes in the TSS how the external time and date information is received by the TOE and how this information is maintained.  </a:t>
            </a:r>
          </a:p>
          <a:p>
            <a:endParaRPr lang="en-US" sz="2800" dirty="0" smtClean="0"/>
          </a:p>
        </p:txBody>
      </p:sp>
    </p:spTree>
    <p:extLst>
      <p:ext uri="{BB962C8B-B14F-4D97-AF65-F5344CB8AC3E}">
        <p14:creationId xmlns:p14="http://schemas.microsoft.com/office/powerpoint/2010/main" val="11862459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NIAP proposal v0.2 - II</a:t>
            </a:r>
            <a:endParaRPr lang="en-US" dirty="0"/>
          </a:p>
        </p:txBody>
      </p:sp>
      <p:sp>
        <p:nvSpPr>
          <p:cNvPr id="4" name="Content Placeholder 2"/>
          <p:cNvSpPr txBox="1">
            <a:spLocks/>
          </p:cNvSpPr>
          <p:nvPr/>
        </p:nvSpPr>
        <p:spPr>
          <a:xfrm>
            <a:off x="609600" y="1417637"/>
            <a:ext cx="8362384" cy="5263819"/>
          </a:xfrm>
          <a:prstGeom prst="rect">
            <a:avLst/>
          </a:prstGeom>
        </p:spPr>
        <p:txBody>
          <a:bodyPr vert="horz" lIns="91440" tIns="45720" rIns="91440" bIns="45720" rtlCol="0">
            <a:normAutofit/>
          </a:bodyPr>
          <a:lstStyle/>
          <a:p>
            <a:r>
              <a:rPr lang="en-GB" sz="2000" b="1" dirty="0"/>
              <a:t>FMT_MTD.1.1/</a:t>
            </a:r>
            <a:r>
              <a:rPr lang="en-GB" sz="2000" b="1" dirty="0" err="1"/>
              <a:t>SystemTime</a:t>
            </a:r>
            <a:r>
              <a:rPr lang="en-GB" sz="2000" dirty="0"/>
              <a:t> The TSF shall restrict the ability to </a:t>
            </a:r>
            <a:r>
              <a:rPr lang="en-GB" sz="2000" i="1" u="sng" dirty="0"/>
              <a:t>modify</a:t>
            </a:r>
            <a:r>
              <a:rPr lang="en-GB" sz="2000" i="1" dirty="0"/>
              <a:t> </a:t>
            </a:r>
            <a:r>
              <a:rPr lang="en-GB" sz="2000" dirty="0"/>
              <a:t>the </a:t>
            </a:r>
            <a:r>
              <a:rPr lang="en-GB" sz="2000" i="1" dirty="0"/>
              <a:t>System Time </a:t>
            </a:r>
            <a:r>
              <a:rPr lang="en-GB" sz="2000" dirty="0"/>
              <a:t>to </a:t>
            </a:r>
            <a:r>
              <a:rPr lang="en-GB" sz="2000" i="1" dirty="0"/>
              <a:t>Security Administrators</a:t>
            </a:r>
            <a:r>
              <a:rPr lang="en-GB" sz="2000" dirty="0"/>
              <a:t> </a:t>
            </a:r>
            <a:r>
              <a:rPr lang="en-GB" sz="2000" i="1" dirty="0"/>
              <a:t>(locally or remotely)</a:t>
            </a:r>
            <a:r>
              <a:rPr lang="en-GB" sz="2000" dirty="0"/>
              <a:t>, </a:t>
            </a:r>
            <a:r>
              <a:rPr lang="en-GB" sz="2000" i="1" dirty="0"/>
              <a:t>and by </a:t>
            </a:r>
            <a:r>
              <a:rPr lang="en-GB" sz="2000" dirty="0"/>
              <a:t>[selection: an </a:t>
            </a:r>
            <a:r>
              <a:rPr lang="en-GB" sz="2000" i="1" dirty="0"/>
              <a:t>NTP Server authorized by the Security Administrator, no other means].</a:t>
            </a:r>
            <a:endParaRPr lang="en-US" sz="2000" dirty="0"/>
          </a:p>
          <a:p>
            <a:r>
              <a:rPr lang="en-GB" sz="2000" i="1" dirty="0"/>
              <a:t>[Editor’s Note: I didn’t want to include SNTP, since it looks like that is defunct, SNMP could be placed in the selection, but I’m not sure where we stand on the SNMPv3 protocol requirements or if we want to introduce that as a means to update the time.]</a:t>
            </a:r>
            <a:endParaRPr lang="en-US" sz="2000" dirty="0"/>
          </a:p>
          <a:p>
            <a:pPr lvl="0"/>
            <a:r>
              <a:rPr lang="en-GB" sz="2000" i="1" dirty="0"/>
              <a:t> </a:t>
            </a:r>
            <a:endParaRPr lang="en-US" sz="2000" i="1" dirty="0"/>
          </a:p>
          <a:p>
            <a:r>
              <a:rPr lang="en-US" sz="2000" dirty="0"/>
              <a:t>If a Security Administrator is modifying the system time remotely, they will, of course, have to use a protected communication path as specified in FPT_TRP.1/Admin. If the ST Author selects the NTP Server option, then the ST Author must select the </a:t>
            </a:r>
            <a:r>
              <a:rPr lang="en-US" sz="2000" b="1" dirty="0"/>
              <a:t>FPT_STM_EXT.1</a:t>
            </a:r>
            <a:r>
              <a:rPr lang="en-US" sz="2000" dirty="0"/>
              <a:t> in Appendix X, or they must include “NTP Server” in the open assignment in FTP_ITC.1.1.</a:t>
            </a:r>
          </a:p>
          <a:p>
            <a:endParaRPr lang="en-US" sz="2800" dirty="0" smtClean="0"/>
          </a:p>
        </p:txBody>
      </p:sp>
    </p:spTree>
    <p:extLst>
      <p:ext uri="{BB962C8B-B14F-4D97-AF65-F5344CB8AC3E}">
        <p14:creationId xmlns:p14="http://schemas.microsoft.com/office/powerpoint/2010/main" val="49723378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NIAP proposal v0.2 - III</a:t>
            </a:r>
            <a:endParaRPr lang="en-US" dirty="0"/>
          </a:p>
        </p:txBody>
      </p:sp>
      <p:sp>
        <p:nvSpPr>
          <p:cNvPr id="4" name="Content Placeholder 2"/>
          <p:cNvSpPr txBox="1">
            <a:spLocks/>
          </p:cNvSpPr>
          <p:nvPr/>
        </p:nvSpPr>
        <p:spPr>
          <a:xfrm>
            <a:off x="609600" y="1417637"/>
            <a:ext cx="8362384" cy="5263819"/>
          </a:xfrm>
          <a:prstGeom prst="rect">
            <a:avLst/>
          </a:prstGeom>
        </p:spPr>
        <p:txBody>
          <a:bodyPr vert="horz" lIns="91440" tIns="45720" rIns="91440" bIns="45720" rtlCol="0">
            <a:normAutofit lnSpcReduction="10000"/>
          </a:bodyPr>
          <a:lstStyle/>
          <a:p>
            <a:r>
              <a:rPr lang="en-US" sz="2000" b="1" dirty="0"/>
              <a:t>FPT_STM_EXT.1 Protection of System Time updates</a:t>
            </a:r>
            <a:endParaRPr lang="en-US" sz="2000" dirty="0"/>
          </a:p>
          <a:p>
            <a:r>
              <a:rPr lang="en-US" sz="2000" b="1" dirty="0"/>
              <a:t>FPT_STM_EXT.1 </a:t>
            </a:r>
            <a:r>
              <a:rPr lang="en-US" sz="2000" dirty="0"/>
              <a:t>The TSF shall use Network Time Protocol version 4 (NTPv4) as specified in RFC 5905, configuring the optional message authentication code (MAC) for symmetric key authentication scheme and </a:t>
            </a:r>
            <a:r>
              <a:rPr lang="en-US" sz="2000" dirty="0" err="1"/>
              <a:t>Autokey</a:t>
            </a:r>
            <a:r>
              <a:rPr lang="en-US" sz="2000" dirty="0"/>
              <a:t> as specified in RFC 5906 using the following identity schemes: [selection: private certificate (PC), trusted certificate  (TC), a modified </a:t>
            </a:r>
            <a:r>
              <a:rPr lang="en-US" sz="2000" dirty="0" err="1"/>
              <a:t>Schnorr</a:t>
            </a:r>
            <a:r>
              <a:rPr lang="en-US" sz="2000" dirty="0"/>
              <a:t> algorithm (IFF - Identify Friend or  Foe), a modified </a:t>
            </a:r>
            <a:r>
              <a:rPr lang="en-US" sz="2000" dirty="0" err="1"/>
              <a:t>Guillou-Quisquater</a:t>
            </a:r>
            <a:r>
              <a:rPr lang="en-US" sz="2000" dirty="0"/>
              <a:t> (GQ) algorithm, a  modified Mu-</a:t>
            </a:r>
            <a:r>
              <a:rPr lang="en-US" sz="2000" dirty="0" err="1"/>
              <a:t>Varadharajan</a:t>
            </a:r>
            <a:r>
              <a:rPr lang="en-US" sz="2000" dirty="0"/>
              <a:t> (MV) algorithm].</a:t>
            </a:r>
          </a:p>
          <a:p>
            <a:r>
              <a:rPr lang="en-US" sz="2000" b="1" dirty="0"/>
              <a:t> </a:t>
            </a:r>
            <a:endParaRPr lang="en-US" sz="2000" dirty="0"/>
          </a:p>
          <a:p>
            <a:pPr lvl="0"/>
            <a:r>
              <a:rPr lang="en-GB" sz="2000" i="1" dirty="0"/>
              <a:t> </a:t>
            </a:r>
            <a:endParaRPr lang="en-US" sz="2000" i="1" dirty="0"/>
          </a:p>
          <a:p>
            <a:r>
              <a:rPr lang="en-US" sz="2000" dirty="0"/>
              <a:t>Use of this SFR indicates the TOE provides an NTP client that implements NTPv4 and complies with the corresponding standard. From RFC 5906 “There are five schemes now implemented in the NTPv4 reference implementation to prove identity: (1) private certificate (PC), (2)  trusted certificate (TC), (3) a modified </a:t>
            </a:r>
            <a:r>
              <a:rPr lang="en-US" sz="2000" dirty="0" err="1"/>
              <a:t>Schnorr</a:t>
            </a:r>
            <a:r>
              <a:rPr lang="en-US" sz="2000" dirty="0"/>
              <a:t> algorithm (IFF aka  Identify Friendly or Foe), (4) a modified </a:t>
            </a:r>
            <a:r>
              <a:rPr lang="en-US" sz="2000" dirty="0" err="1"/>
              <a:t>Guillou-Quisquater</a:t>
            </a:r>
            <a:r>
              <a:rPr lang="en-US" sz="2000" dirty="0"/>
              <a:t> (GQ)  algorithm, and (5) a modified Mu-</a:t>
            </a:r>
            <a:r>
              <a:rPr lang="en-US" sz="2000" dirty="0" err="1"/>
              <a:t>Varadharajan</a:t>
            </a:r>
            <a:r>
              <a:rPr lang="en-US" sz="2000" dirty="0"/>
              <a:t> (MV) algorithm. Not  all of these provide the same level of protection and one, TC,  provides no protection but is included for comparison.” </a:t>
            </a:r>
          </a:p>
          <a:p>
            <a:endParaRPr lang="en-US" sz="2800" dirty="0" smtClean="0"/>
          </a:p>
        </p:txBody>
      </p:sp>
    </p:spTree>
    <p:extLst>
      <p:ext uri="{BB962C8B-B14F-4D97-AF65-F5344CB8AC3E}">
        <p14:creationId xmlns:p14="http://schemas.microsoft.com/office/powerpoint/2010/main" val="186504092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NIAP proposal v0.2 - IV</a:t>
            </a:r>
            <a:endParaRPr lang="en-US" dirty="0"/>
          </a:p>
        </p:txBody>
      </p:sp>
      <p:sp>
        <p:nvSpPr>
          <p:cNvPr id="4" name="Content Placeholder 2"/>
          <p:cNvSpPr txBox="1">
            <a:spLocks/>
          </p:cNvSpPr>
          <p:nvPr/>
        </p:nvSpPr>
        <p:spPr>
          <a:xfrm>
            <a:off x="609600" y="1417637"/>
            <a:ext cx="8362384" cy="5263819"/>
          </a:xfrm>
          <a:prstGeom prst="rect">
            <a:avLst/>
          </a:prstGeom>
        </p:spPr>
        <p:txBody>
          <a:bodyPr vert="horz" lIns="91440" tIns="45720" rIns="91440" bIns="45720" rtlCol="0">
            <a:normAutofit lnSpcReduction="10000"/>
          </a:bodyPr>
          <a:lstStyle/>
          <a:p>
            <a:r>
              <a:rPr lang="en-GB" sz="2000" b="1" dirty="0"/>
              <a:t>FTP_ITC.1.1</a:t>
            </a:r>
            <a:r>
              <a:rPr lang="en-GB" sz="2000" dirty="0"/>
              <a:t> </a:t>
            </a:r>
            <a:r>
              <a:rPr lang="en-US" sz="2000" dirty="0"/>
              <a:t>The TSF shall be </a:t>
            </a:r>
            <a:r>
              <a:rPr lang="en-US" sz="2000" b="1" dirty="0"/>
              <a:t>capable of using [selection: </a:t>
            </a:r>
            <a:r>
              <a:rPr lang="en-US" sz="2000" b="1" i="1" dirty="0"/>
              <a:t>IPsec, SSH, TLS, HTTPS</a:t>
            </a:r>
            <a:r>
              <a:rPr lang="en-US" sz="2000" b="1" dirty="0"/>
              <a:t>] to</a:t>
            </a:r>
            <a:r>
              <a:rPr lang="en-US" sz="2000" dirty="0"/>
              <a:t> provide a trusted communication channel between itself and </a:t>
            </a:r>
            <a:r>
              <a:rPr lang="en-US" sz="2000" b="1" dirty="0"/>
              <a:t>authorized IT entities supporting the following capabilities: audit server, NTP Server, [selection: </a:t>
            </a:r>
            <a:r>
              <a:rPr lang="en-US" sz="2000" b="1" i="1" dirty="0"/>
              <a:t>authentication server, assignment: [other capabilities]</a:t>
            </a:r>
            <a:r>
              <a:rPr lang="en-US" sz="2000" b="1" dirty="0"/>
              <a:t>]</a:t>
            </a:r>
            <a:r>
              <a:rPr lang="en-US" sz="2000" dirty="0"/>
              <a:t> that is logically distinct from other communication channels and provides assured identification of its end points and protection of the channel data from disclosure and detection of modification of the channel data.</a:t>
            </a:r>
          </a:p>
          <a:p>
            <a:r>
              <a:rPr lang="en-US" sz="2000" b="1" dirty="0"/>
              <a:t>FTP_ITC.1.2</a:t>
            </a:r>
            <a:r>
              <a:rPr lang="en-US" sz="2000" dirty="0"/>
              <a:t> The TSF shall permit </a:t>
            </a:r>
            <a:r>
              <a:rPr lang="en-US" sz="2000" b="1" u="sng" dirty="0"/>
              <a:t>the TSF, or the authorized IT entities</a:t>
            </a:r>
            <a:r>
              <a:rPr lang="en-US" sz="2000" dirty="0"/>
              <a:t> to initiate communication via the trusted channel.</a:t>
            </a:r>
          </a:p>
          <a:p>
            <a:r>
              <a:rPr lang="en-US" sz="2000" b="1" dirty="0"/>
              <a:t>FTP_ITC.1.3</a:t>
            </a:r>
            <a:r>
              <a:rPr lang="en-US" sz="2000" dirty="0"/>
              <a:t> The TSF shall initiate communication via the trusted channel for</a:t>
            </a:r>
            <a:r>
              <a:rPr lang="en-US" sz="2000" b="1" dirty="0"/>
              <a:t> updating system time (NTP)</a:t>
            </a:r>
            <a:r>
              <a:rPr lang="en-US" sz="2000" dirty="0"/>
              <a:t>  [assignment: </a:t>
            </a:r>
            <a:r>
              <a:rPr lang="en-US" sz="2000" i="1" dirty="0"/>
              <a:t>list of </a:t>
            </a:r>
            <a:r>
              <a:rPr lang="en-US" sz="2000" b="1" i="1" dirty="0"/>
              <a:t>services for which the TSF is able to initiate communications</a:t>
            </a:r>
            <a:r>
              <a:rPr lang="en-US" sz="2000" dirty="0"/>
              <a:t>].</a:t>
            </a:r>
          </a:p>
          <a:p>
            <a:r>
              <a:rPr lang="en-US" sz="2000" b="1" dirty="0"/>
              <a:t> </a:t>
            </a:r>
            <a:endParaRPr lang="en-US" sz="2000" dirty="0"/>
          </a:p>
          <a:p>
            <a:pPr lvl="0"/>
            <a:r>
              <a:rPr lang="en-GB" sz="2000" i="1" dirty="0"/>
              <a:t> </a:t>
            </a:r>
            <a:endParaRPr lang="en-US" sz="2000" i="1" dirty="0"/>
          </a:p>
          <a:p>
            <a:r>
              <a:rPr lang="en-US" sz="2000" dirty="0"/>
              <a:t>The ST Author may need to iterate this requirement for clarity if multiple protocols are used for multiple purposes (e.g., </a:t>
            </a:r>
            <a:r>
              <a:rPr lang="en-US" sz="2000" dirty="0" err="1"/>
              <a:t>IPSec</a:t>
            </a:r>
            <a:r>
              <a:rPr lang="en-US" sz="2000" dirty="0"/>
              <a:t> is used to protect the communication path with the NTP server, and TLS is used to protect the path to the audit server).</a:t>
            </a:r>
          </a:p>
          <a:p>
            <a:endParaRPr lang="en-US" sz="2800" dirty="0" smtClean="0"/>
          </a:p>
        </p:txBody>
      </p:sp>
    </p:spTree>
    <p:extLst>
      <p:ext uri="{BB962C8B-B14F-4D97-AF65-F5344CB8AC3E}">
        <p14:creationId xmlns:p14="http://schemas.microsoft.com/office/powerpoint/2010/main" val="43185933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NIT proposal - I</a:t>
            </a:r>
            <a:endParaRPr lang="en-US" dirty="0"/>
          </a:p>
        </p:txBody>
      </p:sp>
      <p:sp>
        <p:nvSpPr>
          <p:cNvPr id="4" name="Content Placeholder 2"/>
          <p:cNvSpPr txBox="1">
            <a:spLocks/>
          </p:cNvSpPr>
          <p:nvPr/>
        </p:nvSpPr>
        <p:spPr>
          <a:xfrm>
            <a:off x="609600" y="1417637"/>
            <a:ext cx="8362384" cy="5263819"/>
          </a:xfrm>
          <a:prstGeom prst="rect">
            <a:avLst/>
          </a:prstGeom>
        </p:spPr>
        <p:txBody>
          <a:bodyPr vert="horz" lIns="91440" tIns="45720" rIns="91440" bIns="45720" rtlCol="0">
            <a:normAutofit/>
          </a:bodyPr>
          <a:lstStyle/>
          <a:p>
            <a:r>
              <a:rPr lang="en-US" sz="2000" dirty="0"/>
              <a:t>Presently, the industry standard for authenticated Network Time Protocol version 3, RFC 1305, defines an authentication scheme where keyed-MD5 is used to verify time synchronization data. This common implementation poses a problem for NDcPP certification efforts, since MD5 is not recognized as an approved cryptographic algorithm. However, substitution for a SHA1-based message digest is possible and many open source libraries (</a:t>
            </a:r>
            <a:r>
              <a:rPr lang="en-US" sz="2000" dirty="0" err="1"/>
              <a:t>OpenSSL</a:t>
            </a:r>
            <a:r>
              <a:rPr lang="en-US" sz="2000" dirty="0"/>
              <a:t> and </a:t>
            </a:r>
            <a:r>
              <a:rPr lang="en-US" sz="2000" dirty="0" err="1"/>
              <a:t>ntpd</a:t>
            </a:r>
            <a:r>
              <a:rPr lang="en-US" sz="2000" dirty="0"/>
              <a:t>) already support this mode of operation.</a:t>
            </a:r>
          </a:p>
          <a:p>
            <a:endParaRPr lang="de-DE" sz="2800" dirty="0" smtClean="0"/>
          </a:p>
          <a:p>
            <a:r>
              <a:rPr lang="en-US" sz="2000" dirty="0"/>
              <a:t>Currently, the Network Time Protocol version 4, informational RFC 5906, specifies an alternative implementation called </a:t>
            </a:r>
            <a:r>
              <a:rPr lang="en-US" sz="2000" dirty="0" err="1"/>
              <a:t>Autokey</a:t>
            </a:r>
            <a:r>
              <a:rPr lang="en-US" sz="2000" dirty="0"/>
              <a:t>. </a:t>
            </a:r>
            <a:r>
              <a:rPr lang="en-US" sz="2000" dirty="0" err="1"/>
              <a:t>Autokey</a:t>
            </a:r>
            <a:r>
              <a:rPr lang="en-US" sz="2000" dirty="0"/>
              <a:t> uses X.509 certificates and is supported by many open source libraries (including </a:t>
            </a:r>
            <a:r>
              <a:rPr lang="en-US" sz="2000" dirty="0" err="1"/>
              <a:t>OpenSSL</a:t>
            </a:r>
            <a:r>
              <a:rPr lang="en-US" sz="2000" dirty="0"/>
              <a:t>).</a:t>
            </a:r>
          </a:p>
          <a:p>
            <a:endParaRPr lang="en-US" sz="2800" dirty="0" smtClean="0"/>
          </a:p>
        </p:txBody>
      </p:sp>
    </p:spTree>
    <p:extLst>
      <p:ext uri="{BB962C8B-B14F-4D97-AF65-F5344CB8AC3E}">
        <p14:creationId xmlns:p14="http://schemas.microsoft.com/office/powerpoint/2010/main" val="12158929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NIT proposal - II</a:t>
            </a:r>
            <a:endParaRPr lang="en-US" dirty="0"/>
          </a:p>
        </p:txBody>
      </p:sp>
      <p:sp>
        <p:nvSpPr>
          <p:cNvPr id="4" name="Content Placeholder 2"/>
          <p:cNvSpPr txBox="1">
            <a:spLocks/>
          </p:cNvSpPr>
          <p:nvPr/>
        </p:nvSpPr>
        <p:spPr>
          <a:xfrm>
            <a:off x="609600" y="1417637"/>
            <a:ext cx="8362384" cy="5263819"/>
          </a:xfrm>
          <a:prstGeom prst="rect">
            <a:avLst/>
          </a:prstGeom>
        </p:spPr>
        <p:txBody>
          <a:bodyPr vert="horz" lIns="91440" tIns="45720" rIns="91440" bIns="45720" rtlCol="0">
            <a:normAutofit/>
          </a:bodyPr>
          <a:lstStyle/>
          <a:p>
            <a:r>
              <a:rPr lang="en-US" sz="2000" dirty="0"/>
              <a:t>In the near future, the Network Time Security protocol (draft-ietf-ntp-network-time-security-15) will be released. This protocol implements an authentication method that relies on a key input value (KIV) and a cryptographically secure message authentication code (MAC) to protect the authenticity and integrity of time synchronization packets</a:t>
            </a:r>
            <a:r>
              <a:rPr lang="en-US" sz="2000" dirty="0" smtClean="0"/>
              <a:t>.</a:t>
            </a:r>
          </a:p>
          <a:p>
            <a:endParaRPr lang="en-US" sz="2000" dirty="0"/>
          </a:p>
          <a:p>
            <a:r>
              <a:rPr lang="en-US" sz="2000" dirty="0"/>
              <a:t>Support for NTPv3 MD5/SHA1 authentication, or NTPv4 </a:t>
            </a:r>
            <a:r>
              <a:rPr lang="en-US" sz="2000" dirty="0" err="1"/>
              <a:t>Autokey</a:t>
            </a:r>
            <a:r>
              <a:rPr lang="en-US" sz="2000" dirty="0"/>
              <a:t>, or Network Time Security protocol would satisfy the need for secure authentication of time synchronization data. Alternatively, the encapsulation of a non-authenticated implementation in a secure channel (e.g. </a:t>
            </a:r>
            <a:r>
              <a:rPr lang="en-US" sz="2000" dirty="0" err="1"/>
              <a:t>IPSec</a:t>
            </a:r>
            <a:r>
              <a:rPr lang="en-US" sz="2000" dirty="0"/>
              <a:t>) should also be acceptable.</a:t>
            </a:r>
          </a:p>
          <a:p>
            <a:endParaRPr lang="en-US" sz="2800" dirty="0" smtClean="0"/>
          </a:p>
        </p:txBody>
      </p:sp>
    </p:spTree>
    <p:extLst>
      <p:ext uri="{BB962C8B-B14F-4D97-AF65-F5344CB8AC3E}">
        <p14:creationId xmlns:p14="http://schemas.microsoft.com/office/powerpoint/2010/main" val="522800197"/>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23285</TotalTime>
  <Words>1011</Words>
  <Application>Microsoft Office PowerPoint</Application>
  <PresentationFormat>On-screen Show (4:3)</PresentationFormat>
  <Paragraphs>65</Paragraphs>
  <Slides>10</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10</vt:i4>
      </vt:variant>
    </vt:vector>
  </HeadingPairs>
  <TitlesOfParts>
    <vt:vector size="13" baseType="lpstr">
      <vt:lpstr>Arial</vt:lpstr>
      <vt:lpstr>Calibri</vt:lpstr>
      <vt:lpstr>Office Theme</vt:lpstr>
      <vt:lpstr>Network iTC NTP Subgroup(NTPSG) 24th February 2017</vt:lpstr>
      <vt:lpstr>Background – RfI#38</vt:lpstr>
      <vt:lpstr>Secure communication with NTP servers</vt:lpstr>
      <vt:lpstr>NIAP proposal v0.2 - I</vt:lpstr>
      <vt:lpstr>NIAP proposal v0.2 - II</vt:lpstr>
      <vt:lpstr>NIAP proposal v0.2 - III</vt:lpstr>
      <vt:lpstr>NIAP proposal v0.2 - IV</vt:lpstr>
      <vt:lpstr>NIT proposal - I</vt:lpstr>
      <vt:lpstr>NIT proposal - II</vt:lpstr>
      <vt:lpstr>Additional considerations</vt:lpstr>
    </vt:vector>
  </TitlesOfParts>
  <Company>Cisco</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Agenda</dc:title>
  <dc:creator>Mark Jackson</dc:creator>
  <cp:lastModifiedBy>Michael Vogel</cp:lastModifiedBy>
  <cp:revision>639</cp:revision>
  <dcterms:created xsi:type="dcterms:W3CDTF">2014-06-20T07:13:21Z</dcterms:created>
  <dcterms:modified xsi:type="dcterms:W3CDTF">2017-02-24T16:11:04Z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readonly">
    <vt:lpwstr/>
  </property>
  <property fmtid="{D5CDD505-2E9C-101B-9397-08002B2CF9AE}" pid="3" name="_change">
    <vt:lpwstr/>
  </property>
  <property fmtid="{D5CDD505-2E9C-101B-9397-08002B2CF9AE}" pid="4" name="_full-control">
    <vt:lpwstr/>
  </property>
  <property fmtid="{D5CDD505-2E9C-101B-9397-08002B2CF9AE}" pid="5" name="sflag">
    <vt:lpwstr>1487951656</vt:lpwstr>
  </property>
</Properties>
</file>

<file path=docProps/thumbnail.jpeg>
</file>