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7" r:id="rId4"/>
    <p:sldId id="258" r:id="rId5"/>
    <p:sldId id="263" r:id="rId6"/>
    <p:sldId id="260" r:id="rId7"/>
    <p:sldId id="266" r:id="rId8"/>
    <p:sldId id="264"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85" d="100"/>
          <a:sy n="85" d="100"/>
        </p:scale>
        <p:origin x="816"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4/19/2017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4/19/2017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4/19/2017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4/19/2017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4/19/2017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4/19/2017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4/19/2017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4/19/2017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4/19/2017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7772400" cy="1600200"/>
          </a:xfrm>
        </p:spPr>
        <p:txBody>
          <a:bodyPr>
            <a:normAutofit/>
          </a:bodyPr>
          <a:lstStyle/>
          <a:p>
            <a:pPr algn="ctr"/>
            <a:r>
              <a:rPr lang="en-US" sz="3200" dirty="0" smtClean="0"/>
              <a:t>Agenda</a:t>
            </a:r>
            <a:br>
              <a:rPr lang="en-US" sz="3200" dirty="0" smtClean="0"/>
            </a:br>
            <a:r>
              <a:rPr lang="en-US" sz="3200" dirty="0" smtClean="0"/>
              <a:t>NTP Sub-group</a:t>
            </a:r>
            <a:br>
              <a:rPr lang="en-US" sz="3200" dirty="0" smtClean="0"/>
            </a:br>
            <a:r>
              <a:rPr lang="en-US" sz="3200" dirty="0" smtClean="0"/>
              <a:t>21 April 2017</a:t>
            </a:r>
            <a:endParaRPr lang="en-US" sz="3200" dirty="0"/>
          </a:p>
        </p:txBody>
      </p:sp>
    </p:spTree>
    <p:extLst>
      <p:ext uri="{BB962C8B-B14F-4D97-AF65-F5344CB8AC3E}">
        <p14:creationId xmlns:p14="http://schemas.microsoft.com/office/powerpoint/2010/main" val="614361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248044"/>
          </a:xfrm>
        </p:spPr>
        <p:txBody>
          <a:bodyPr>
            <a:normAutofit fontScale="70000" lnSpcReduction="20000"/>
          </a:bodyPr>
          <a:lstStyle/>
          <a:p>
            <a:pPr marL="109728" indent="0">
              <a:buNone/>
            </a:pPr>
            <a:r>
              <a:rPr lang="en-US" b="1" dirty="0" smtClean="0"/>
              <a:t>5.7.5.1 </a:t>
            </a:r>
            <a:r>
              <a:rPr lang="en-US" b="1" dirty="0"/>
              <a:t>FPT_STM.1 Reliable Time </a:t>
            </a:r>
            <a:r>
              <a:rPr lang="en-US" b="1" dirty="0" smtClean="0"/>
              <a:t>Stamps</a:t>
            </a:r>
          </a:p>
          <a:p>
            <a:pPr marL="109728" indent="0">
              <a:buNone/>
            </a:pPr>
            <a:endParaRPr lang="en-US" dirty="0"/>
          </a:p>
          <a:p>
            <a:pPr marL="109728" indent="0">
              <a:buNone/>
            </a:pPr>
            <a:r>
              <a:rPr lang="en-GB" b="1" dirty="0" smtClean="0"/>
              <a:t>FPT_STM.1.1</a:t>
            </a:r>
            <a:r>
              <a:rPr lang="en-GB" dirty="0" smtClean="0"/>
              <a:t> </a:t>
            </a:r>
            <a:r>
              <a:rPr lang="en-GB" dirty="0"/>
              <a:t>The TSF shall be able to provide reliable time stamps.</a:t>
            </a:r>
            <a:endParaRPr lang="en-US" dirty="0"/>
          </a:p>
          <a:p>
            <a:pPr marL="109728" lvl="0" indent="0">
              <a:buNone/>
            </a:pPr>
            <a:r>
              <a:rPr lang="en-GB" i="1" dirty="0"/>
              <a:t> </a:t>
            </a:r>
            <a:endParaRPr lang="en-US" i="1" dirty="0"/>
          </a:p>
          <a:p>
            <a:pPr marL="109728" indent="0">
              <a:buNone/>
            </a:pPr>
            <a:r>
              <a:rPr lang="en-US" i="1" dirty="0" smtClean="0"/>
              <a:t>Application Note 1:</a:t>
            </a:r>
          </a:p>
          <a:p>
            <a:pPr marL="109728" indent="0">
              <a:buNone/>
            </a:pPr>
            <a:endParaRPr lang="en-US" dirty="0" smtClean="0"/>
          </a:p>
          <a:p>
            <a:pPr marL="365760" lvl="1" indent="0">
              <a:buNone/>
            </a:pPr>
            <a:r>
              <a:rPr lang="en-US" dirty="0" smtClean="0"/>
              <a:t>Reliable </a:t>
            </a:r>
            <a:r>
              <a:rPr lang="en-US" dirty="0"/>
              <a:t>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The ST author describes in the TSS how the external time and date information is received by the TOE and how this information is maintained.</a:t>
            </a:r>
          </a:p>
          <a:p>
            <a:pPr lvl="1"/>
            <a:endParaRPr lang="en-US" dirty="0" smtClean="0"/>
          </a:p>
          <a:p>
            <a:pPr lvl="1"/>
            <a:endParaRPr lang="en-US" dirty="0" smtClean="0"/>
          </a:p>
          <a:p>
            <a:pPr lvl="1"/>
            <a:endParaRPr lang="en-US" dirty="0" smtClean="0"/>
          </a:p>
          <a:p>
            <a:endParaRPr lang="en-US" dirty="0" smtClean="0"/>
          </a:p>
        </p:txBody>
      </p:sp>
      <p:sp>
        <p:nvSpPr>
          <p:cNvPr id="2" name="Title 1"/>
          <p:cNvSpPr>
            <a:spLocks noGrp="1"/>
          </p:cNvSpPr>
          <p:nvPr>
            <p:ph type="title"/>
          </p:nvPr>
        </p:nvSpPr>
        <p:spPr/>
        <p:txBody>
          <a:bodyPr>
            <a:normAutofit/>
          </a:bodyPr>
          <a:lstStyle/>
          <a:p>
            <a:pPr algn="ctr"/>
            <a:r>
              <a:rPr lang="en-US" dirty="0" smtClean="0"/>
              <a:t>Current SFR for NTP</a:t>
            </a:r>
            <a:endParaRPr lang="en-US" dirty="0"/>
          </a:p>
        </p:txBody>
      </p:sp>
    </p:spTree>
    <p:extLst>
      <p:ext uri="{BB962C8B-B14F-4D97-AF65-F5344CB8AC3E}">
        <p14:creationId xmlns:p14="http://schemas.microsoft.com/office/powerpoint/2010/main" val="2625755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440050"/>
            <a:ext cx="8551441" cy="4400444"/>
          </a:xfrm>
        </p:spPr>
        <p:txBody>
          <a:bodyPr>
            <a:normAutofit fontScale="70000" lnSpcReduction="20000"/>
          </a:bodyPr>
          <a:lstStyle/>
          <a:p>
            <a:pPr marL="109728" indent="0">
              <a:buNone/>
            </a:pPr>
            <a:r>
              <a:rPr lang="en-US" b="1" dirty="0"/>
              <a:t>5.7.5.1 FPT_STM.1 Reliable Time Stamps</a:t>
            </a:r>
          </a:p>
          <a:p>
            <a:pPr marL="109728" indent="0">
              <a:buNone/>
            </a:pPr>
            <a:endParaRPr lang="en-US" dirty="0"/>
          </a:p>
          <a:p>
            <a:pPr marL="109728" indent="0">
              <a:buNone/>
            </a:pPr>
            <a:r>
              <a:rPr lang="en-GB" b="1" dirty="0"/>
              <a:t>FPT_STM.1.1</a:t>
            </a:r>
            <a:r>
              <a:rPr lang="en-GB" dirty="0"/>
              <a:t> The TSF shall be able to provide reliable time stamps.</a:t>
            </a:r>
            <a:endParaRPr lang="en-US" dirty="0"/>
          </a:p>
          <a:p>
            <a:pPr marL="109728" lvl="0" indent="0">
              <a:buNone/>
            </a:pPr>
            <a:r>
              <a:rPr lang="en-GB" i="1" dirty="0"/>
              <a:t> </a:t>
            </a:r>
            <a:endParaRPr lang="en-US" i="1" dirty="0"/>
          </a:p>
          <a:p>
            <a:pPr marL="109728" indent="0">
              <a:buNone/>
            </a:pPr>
            <a:r>
              <a:rPr lang="en-US" i="1" dirty="0"/>
              <a:t>Application Note </a:t>
            </a:r>
            <a:r>
              <a:rPr lang="en-US" i="1" dirty="0" smtClean="0"/>
              <a:t>2:</a:t>
            </a:r>
            <a:endParaRPr lang="en-US" i="1" dirty="0"/>
          </a:p>
          <a:p>
            <a:pPr marL="109728" indent="0">
              <a:buNone/>
            </a:pPr>
            <a:endParaRPr lang="en-US" dirty="0"/>
          </a:p>
          <a:p>
            <a:pPr marL="365760" lvl="1" indent="0">
              <a:buNone/>
            </a:pPr>
            <a:r>
              <a:rPr lang="en-US"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endParaRPr lang="en-US" dirty="0" smtClean="0"/>
          </a:p>
          <a:p>
            <a:pPr marL="365760" lvl="1" indent="0">
              <a:buNone/>
            </a:pPr>
            <a:endParaRPr lang="en-US" dirty="0"/>
          </a:p>
          <a:p>
            <a:pPr marL="365760" lvl="1" indent="0">
              <a:buNone/>
            </a:pPr>
            <a:r>
              <a:rPr lang="en-US" b="1" dirty="0" smtClean="0"/>
              <a:t>The </a:t>
            </a:r>
            <a:r>
              <a:rPr lang="en-US" b="1" dirty="0"/>
              <a:t>ST Author specifies the means which are used to update system time in FMT_MTD.1/</a:t>
            </a:r>
            <a:r>
              <a:rPr lang="en-US" b="1" dirty="0" err="1"/>
              <a:t>SystemTime</a:t>
            </a:r>
            <a:r>
              <a:rPr lang="en-US" b="1" dirty="0"/>
              <a:t> Management of TSF Data.</a:t>
            </a:r>
            <a:endParaRPr lang="en-US" b="1" dirty="0" smtClean="0"/>
          </a:p>
        </p:txBody>
      </p:sp>
      <p:sp>
        <p:nvSpPr>
          <p:cNvPr id="2" name="Title 1"/>
          <p:cNvSpPr>
            <a:spLocks noGrp="1"/>
          </p:cNvSpPr>
          <p:nvPr>
            <p:ph type="title"/>
          </p:nvPr>
        </p:nvSpPr>
        <p:spPr/>
        <p:txBody>
          <a:bodyPr/>
          <a:lstStyle/>
          <a:p>
            <a:pPr algn="ctr"/>
            <a:r>
              <a:rPr lang="en-US" dirty="0" smtClean="0"/>
              <a:t>Proposed NTP SFR</a:t>
            </a:r>
            <a:endParaRPr lang="en-US" dirty="0"/>
          </a:p>
        </p:txBody>
      </p:sp>
    </p:spTree>
    <p:extLst>
      <p:ext uri="{BB962C8B-B14F-4D97-AF65-F5344CB8AC3E}">
        <p14:creationId xmlns:p14="http://schemas.microsoft.com/office/powerpoint/2010/main" val="1226727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9612" y="1417638"/>
            <a:ext cx="8229600" cy="4525963"/>
          </a:xfrm>
        </p:spPr>
        <p:txBody>
          <a:bodyPr>
            <a:normAutofit/>
          </a:bodyPr>
          <a:lstStyle/>
          <a:p>
            <a:pPr marL="109728" indent="0">
              <a:buNone/>
            </a:pPr>
            <a:r>
              <a:rPr lang="en-GB" sz="2000" b="1" dirty="0" smtClean="0"/>
              <a:t>FMT_MTD.1/</a:t>
            </a:r>
            <a:r>
              <a:rPr lang="en-GB" sz="2000" b="1" dirty="0" err="1" smtClean="0"/>
              <a:t>SystemTime</a:t>
            </a:r>
            <a:r>
              <a:rPr lang="en-GB" sz="2000" b="1" dirty="0" smtClean="0"/>
              <a:t> Management </a:t>
            </a:r>
            <a:r>
              <a:rPr lang="en-GB" sz="2000" b="1" dirty="0"/>
              <a:t>of TSF </a:t>
            </a:r>
            <a:r>
              <a:rPr lang="en-GB" sz="2000" b="1" dirty="0" smtClean="0"/>
              <a:t>Data</a:t>
            </a:r>
          </a:p>
          <a:p>
            <a:pPr marL="109728" indent="0">
              <a:buNone/>
            </a:pPr>
            <a:endParaRPr lang="en-US" sz="2000" dirty="0"/>
          </a:p>
          <a:p>
            <a:pPr marL="109728" indent="0">
              <a:buNone/>
            </a:pPr>
            <a:r>
              <a:rPr lang="en-GB" sz="1800" b="1" dirty="0"/>
              <a:t>FMT_MTD.1.1/</a:t>
            </a:r>
            <a:r>
              <a:rPr lang="en-GB" sz="1800" b="1" dirty="0" err="1"/>
              <a:t>SystemTime</a:t>
            </a:r>
            <a:r>
              <a:rPr lang="en-GB" sz="1800" dirty="0"/>
              <a:t> The TSF shall restrict the ability to </a:t>
            </a:r>
            <a:r>
              <a:rPr lang="en-GB" sz="1800" i="1" u="sng" dirty="0"/>
              <a:t>modify</a:t>
            </a:r>
            <a:r>
              <a:rPr lang="en-GB" sz="1800" i="1" dirty="0"/>
              <a:t> </a:t>
            </a:r>
            <a:r>
              <a:rPr lang="en-GB" sz="1800" dirty="0"/>
              <a:t>the </a:t>
            </a:r>
            <a:r>
              <a:rPr lang="en-GB" sz="1800" i="1" dirty="0"/>
              <a:t>System Time </a:t>
            </a:r>
            <a:r>
              <a:rPr lang="en-GB" sz="1800" dirty="0"/>
              <a:t>to </a:t>
            </a:r>
            <a:r>
              <a:rPr lang="en-GB" sz="1800" i="1" dirty="0"/>
              <a:t>Security Administrators</a:t>
            </a:r>
            <a:r>
              <a:rPr lang="en-GB" sz="1800" dirty="0"/>
              <a:t> </a:t>
            </a:r>
            <a:r>
              <a:rPr lang="en-GB" sz="1800" i="1" dirty="0"/>
              <a:t>(locally or remotely)</a:t>
            </a:r>
            <a:r>
              <a:rPr lang="en-GB" sz="1800" dirty="0"/>
              <a:t>, </a:t>
            </a:r>
            <a:r>
              <a:rPr lang="en-GB" sz="1800" i="1" dirty="0"/>
              <a:t>and by </a:t>
            </a:r>
            <a:r>
              <a:rPr lang="en-GB" sz="1800" dirty="0"/>
              <a:t>[selection: an </a:t>
            </a:r>
            <a:r>
              <a:rPr lang="en-GB" sz="1800" i="1" dirty="0"/>
              <a:t>NTP Server authorized by the Security Administrator, no other means].</a:t>
            </a:r>
            <a:endParaRPr lang="en-US" sz="1800" dirty="0"/>
          </a:p>
          <a:p>
            <a:pPr marL="109728" indent="0">
              <a:buNone/>
            </a:pPr>
            <a:r>
              <a:rPr lang="en-GB" sz="2000" i="1" dirty="0"/>
              <a:t> </a:t>
            </a:r>
            <a:endParaRPr lang="en-GB" sz="2000" i="1" dirty="0" smtClean="0"/>
          </a:p>
          <a:p>
            <a:pPr marL="109728" indent="0">
              <a:buNone/>
            </a:pPr>
            <a:r>
              <a:rPr lang="en-US" sz="2000" i="1" dirty="0" smtClean="0"/>
              <a:t>Application </a:t>
            </a:r>
            <a:r>
              <a:rPr lang="en-US" sz="2000" i="1" dirty="0"/>
              <a:t>Note </a:t>
            </a:r>
            <a:r>
              <a:rPr lang="en-US" sz="2000" i="1" dirty="0" smtClean="0"/>
              <a:t>3:</a:t>
            </a:r>
            <a:endParaRPr lang="en-US" sz="2000" i="1" dirty="0"/>
          </a:p>
          <a:p>
            <a:pPr marL="109728" lvl="0" indent="0">
              <a:buNone/>
            </a:pPr>
            <a:endParaRPr lang="en-US" sz="2000" i="1" dirty="0"/>
          </a:p>
          <a:p>
            <a:pPr marL="365760" lvl="1" indent="0">
              <a:buNone/>
            </a:pPr>
            <a:r>
              <a:rPr lang="en-US" sz="1600" dirty="0"/>
              <a:t>If a Security Administrator is modifying the system time remotely, they will, of course, have to use a protected communication path as specified in FPT_TRP.1/Admin. If the ST Author selects the NTP Server option, then the ST Author must select the </a:t>
            </a:r>
            <a:r>
              <a:rPr lang="en-US" sz="1600" b="1" dirty="0"/>
              <a:t>FPT_STM_EXT.1</a:t>
            </a:r>
            <a:r>
              <a:rPr lang="en-US" sz="1600" dirty="0"/>
              <a:t> in Appendix X, or they must include “NTP Server” in the open assignment in FTP_ITC.1.1.</a:t>
            </a:r>
          </a:p>
          <a:p>
            <a:pPr marL="109728" indent="0">
              <a:buNone/>
            </a:pPr>
            <a:endParaRPr lang="en-US" sz="2000" dirty="0"/>
          </a:p>
        </p:txBody>
      </p:sp>
      <p:sp>
        <p:nvSpPr>
          <p:cNvPr id="3" name="Title 2"/>
          <p:cNvSpPr>
            <a:spLocks noGrp="1"/>
          </p:cNvSpPr>
          <p:nvPr>
            <p:ph type="title"/>
          </p:nvPr>
        </p:nvSpPr>
        <p:spPr/>
        <p:txBody>
          <a:bodyPr/>
          <a:lstStyle/>
          <a:p>
            <a:pPr algn="ctr"/>
            <a:r>
              <a:rPr lang="en-US" dirty="0" smtClean="0"/>
              <a:t>System Time Management SFR</a:t>
            </a:r>
            <a:endParaRPr lang="en-US"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55000" lnSpcReduction="20000"/>
          </a:bodyPr>
          <a:lstStyle/>
          <a:p>
            <a:pPr marL="109728" indent="0">
              <a:buNone/>
            </a:pPr>
            <a:r>
              <a:rPr lang="en-US" b="1" dirty="0"/>
              <a:t>FPT_STM_EXT.1 Authentication of System Time updates</a:t>
            </a:r>
            <a:endParaRPr lang="en-US" dirty="0"/>
          </a:p>
          <a:p>
            <a:pPr marL="109728" indent="0">
              <a:buNone/>
            </a:pPr>
            <a:endParaRPr lang="en-US" b="1" dirty="0" smtClean="0"/>
          </a:p>
          <a:p>
            <a:pPr marL="109728" indent="0">
              <a:buNone/>
            </a:pPr>
            <a:r>
              <a:rPr lang="en-US" b="1" dirty="0" smtClean="0"/>
              <a:t>FPT_STM_EXT.1 </a:t>
            </a:r>
            <a:r>
              <a:rPr lang="en-US" dirty="0"/>
              <a:t>The TSF shall update its system time using Network Time Protocol version 4 (NTPv4) as specified in RFC 5905, using [selection:</a:t>
            </a:r>
          </a:p>
          <a:p>
            <a:pPr lvl="0">
              <a:buFont typeface="Wingdings" panose="05000000000000000000" pitchFamily="2" charset="2"/>
              <a:buChar char="q"/>
            </a:pPr>
            <a:r>
              <a:rPr lang="en-US" dirty="0"/>
              <a:t>Symmetric Cryptography using [selection: SHA1, AES-CBC-256, [assignment: other ISO approved cryptographic algorithm]] as the cryptographic algorithm(s); </a:t>
            </a:r>
            <a:endParaRPr lang="en-US" dirty="0" smtClean="0"/>
          </a:p>
          <a:p>
            <a:pPr lvl="0">
              <a:buFont typeface="Wingdings" panose="05000000000000000000" pitchFamily="2" charset="2"/>
              <a:buChar char="q"/>
            </a:pPr>
            <a:r>
              <a:rPr lang="en-US" dirty="0" err="1" smtClean="0"/>
              <a:t>Autokey</a:t>
            </a:r>
            <a:r>
              <a:rPr lang="en-US" dirty="0" smtClean="0"/>
              <a:t> </a:t>
            </a:r>
            <a:r>
              <a:rPr lang="en-US" dirty="0"/>
              <a:t>as specified in RFC 5906 using the following identity schemes: [selection: a modified </a:t>
            </a:r>
            <a:r>
              <a:rPr lang="en-US" dirty="0" err="1"/>
              <a:t>Schnorr</a:t>
            </a:r>
            <a:r>
              <a:rPr lang="en-US" dirty="0"/>
              <a:t> algorithm (IFF - Identify Friend or Foe), a modified </a:t>
            </a:r>
            <a:r>
              <a:rPr lang="en-US" dirty="0" err="1"/>
              <a:t>Guillou-Quisquater</a:t>
            </a:r>
            <a:r>
              <a:rPr lang="en-US" dirty="0"/>
              <a:t> (GQ) algorithm, a modified Mu-Varadharajan (MV) algorithm].</a:t>
            </a:r>
          </a:p>
          <a:p>
            <a:pPr marL="109728" indent="0">
              <a:buNone/>
            </a:pPr>
            <a:r>
              <a:rPr lang="en-US" dirty="0"/>
              <a:t>]</a:t>
            </a:r>
          </a:p>
          <a:p>
            <a:pPr marL="109728" indent="0">
              <a:buNone/>
            </a:pPr>
            <a:r>
              <a:rPr lang="en-US" b="1" dirty="0"/>
              <a:t> </a:t>
            </a:r>
            <a:endParaRPr lang="en-US" dirty="0"/>
          </a:p>
          <a:p>
            <a:pPr marL="109728" indent="0">
              <a:buNone/>
            </a:pPr>
            <a:r>
              <a:rPr lang="en-GB" i="1" dirty="0"/>
              <a:t> </a:t>
            </a:r>
            <a:r>
              <a:rPr lang="en-US" sz="2800" i="1" dirty="0"/>
              <a:t>Application Note </a:t>
            </a:r>
            <a:r>
              <a:rPr lang="en-US" sz="2800" i="1" dirty="0" smtClean="0"/>
              <a:t>4:</a:t>
            </a:r>
            <a:endParaRPr lang="en-US" sz="2800" i="1" dirty="0"/>
          </a:p>
          <a:p>
            <a:pPr marL="109728" lvl="0" indent="0">
              <a:buNone/>
            </a:pPr>
            <a:endParaRPr lang="en-US" i="1" dirty="0"/>
          </a:p>
          <a:p>
            <a:pPr marL="365760" lvl="1" indent="0">
              <a:buNone/>
            </a:pPr>
            <a:r>
              <a:rPr lang="en-US" dirty="0"/>
              <a:t>Use of this SFR indicates the TOE provides an NTP client that implements NTPv4 and complies with the corresponding standard. While RFC 5906 identifies 5 schemes available in the reference implementation, there are only three schemes that use a cryptographically strong challenge-response exchange and are allowable: (1) a modified </a:t>
            </a:r>
            <a:r>
              <a:rPr lang="en-US" dirty="0" err="1"/>
              <a:t>Schnorr</a:t>
            </a:r>
            <a:r>
              <a:rPr lang="en-US" dirty="0"/>
              <a:t> algorithm (IFF aka Identify Friendly or Foe), (2) a modified </a:t>
            </a:r>
            <a:r>
              <a:rPr lang="en-US" dirty="0" err="1"/>
              <a:t>Guillou-Quisquater</a:t>
            </a:r>
            <a:r>
              <a:rPr lang="en-US" dirty="0"/>
              <a:t> (GQ) algorithm, and (3) a modified Mu-Varadharajan (MV) algorithm.</a:t>
            </a:r>
          </a:p>
        </p:txBody>
      </p:sp>
      <p:sp>
        <p:nvSpPr>
          <p:cNvPr id="2" name="Title 1"/>
          <p:cNvSpPr>
            <a:spLocks noGrp="1"/>
          </p:cNvSpPr>
          <p:nvPr>
            <p:ph type="title"/>
          </p:nvPr>
        </p:nvSpPr>
        <p:spPr/>
        <p:txBody>
          <a:bodyPr>
            <a:normAutofit fontScale="90000"/>
          </a:bodyPr>
          <a:lstStyle/>
          <a:p>
            <a:pPr algn="ctr"/>
            <a:r>
              <a:rPr lang="en-US" dirty="0" smtClean="0"/>
              <a:t>Authentication of System Time Updates SFR </a:t>
            </a:r>
            <a:r>
              <a:rPr lang="en-US" sz="3600" dirty="0" smtClean="0"/>
              <a:t>(selection based)</a:t>
            </a:r>
            <a:endParaRPr lang="en-US" sz="3600" dirty="0"/>
          </a:p>
        </p:txBody>
      </p:sp>
    </p:spTree>
    <p:extLst>
      <p:ext uri="{BB962C8B-B14F-4D97-AF65-F5344CB8AC3E}">
        <p14:creationId xmlns:p14="http://schemas.microsoft.com/office/powerpoint/2010/main" val="383051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4051" y="1417638"/>
            <a:ext cx="8551441" cy="4400444"/>
          </a:xfrm>
        </p:spPr>
        <p:txBody>
          <a:bodyPr>
            <a:normAutofit fontScale="47500" lnSpcReduction="20000"/>
          </a:bodyPr>
          <a:lstStyle/>
          <a:p>
            <a:pPr marL="137160" indent="0">
              <a:buNone/>
            </a:pPr>
            <a:r>
              <a:rPr lang="en-US" sz="3200" b="1" dirty="0" smtClean="0"/>
              <a:t>FTP_ITC.1 </a:t>
            </a:r>
            <a:r>
              <a:rPr lang="en-US" sz="3200" b="1" dirty="0"/>
              <a:t>Inter-TSF trusted channel (Refinement)</a:t>
            </a:r>
          </a:p>
          <a:p>
            <a:pPr marL="109728" indent="0">
              <a:buNone/>
            </a:pPr>
            <a:endParaRPr lang="en-US" b="1" dirty="0" smtClean="0"/>
          </a:p>
          <a:p>
            <a:pPr marL="109728" indent="0">
              <a:buNone/>
            </a:pPr>
            <a:r>
              <a:rPr lang="en-GB" b="1" dirty="0"/>
              <a:t>FTP_ITC.1.1</a:t>
            </a:r>
            <a:r>
              <a:rPr lang="en-GB" dirty="0"/>
              <a:t> </a:t>
            </a:r>
            <a:r>
              <a:rPr lang="en-US" dirty="0"/>
              <a:t>The TSF shall be </a:t>
            </a:r>
            <a:r>
              <a:rPr lang="en-US" b="1" dirty="0"/>
              <a:t>capable of using [selection: </a:t>
            </a:r>
            <a:r>
              <a:rPr lang="en-US" b="1" i="1" dirty="0"/>
              <a:t>IPsec, SSH, TLS, HTTPS</a:t>
            </a:r>
            <a:r>
              <a:rPr lang="en-US" b="1" dirty="0"/>
              <a:t>] to</a:t>
            </a:r>
            <a:r>
              <a:rPr lang="en-US" dirty="0"/>
              <a:t> provide a trusted communication channel between itself and </a:t>
            </a:r>
            <a:r>
              <a:rPr lang="en-US" b="1" dirty="0"/>
              <a:t>authorized IT entities supporting the following capabilities: audit server, NTP Server, [selection: </a:t>
            </a:r>
            <a:r>
              <a:rPr lang="en-US" b="1" i="1" dirty="0"/>
              <a:t>authentication server, assignment: [other capabilities]</a:t>
            </a:r>
            <a:r>
              <a:rPr lang="en-US" b="1" dirty="0"/>
              <a:t>]</a:t>
            </a:r>
            <a:r>
              <a:rPr lang="en-US" dirty="0"/>
              <a:t> that is logically distinct from other communication channels and provides assured identification of its end points and protection of the channel data from disclosure and detection of modification of the channel data</a:t>
            </a:r>
            <a:r>
              <a:rPr lang="en-US" dirty="0" smtClean="0"/>
              <a:t>.</a:t>
            </a:r>
          </a:p>
          <a:p>
            <a:pPr marL="109728" indent="0">
              <a:buNone/>
            </a:pPr>
            <a:endParaRPr lang="en-US" dirty="0"/>
          </a:p>
          <a:p>
            <a:pPr marL="109728" indent="0">
              <a:buNone/>
            </a:pPr>
            <a:r>
              <a:rPr lang="en-US" b="1" dirty="0"/>
              <a:t>FTP_ITC.1.2</a:t>
            </a:r>
            <a:r>
              <a:rPr lang="en-US" dirty="0"/>
              <a:t> The TSF shall permit </a:t>
            </a:r>
            <a:r>
              <a:rPr lang="en-US" b="1" u="sng" dirty="0"/>
              <a:t>the TSF, or the authorized IT entities</a:t>
            </a:r>
            <a:r>
              <a:rPr lang="en-US" dirty="0"/>
              <a:t> to initiate communication via the trusted channel</a:t>
            </a:r>
            <a:r>
              <a:rPr lang="en-US" dirty="0" smtClean="0"/>
              <a:t>.</a:t>
            </a:r>
          </a:p>
          <a:p>
            <a:pPr marL="109728" indent="0">
              <a:buNone/>
            </a:pPr>
            <a:endParaRPr lang="en-US" dirty="0"/>
          </a:p>
          <a:p>
            <a:pPr marL="109728" indent="0">
              <a:buNone/>
            </a:pPr>
            <a:r>
              <a:rPr lang="en-US" b="1" dirty="0"/>
              <a:t>FTP_ITC.1.3</a:t>
            </a:r>
            <a:r>
              <a:rPr lang="en-US" dirty="0"/>
              <a:t> The TSF shall initiate communication via the trusted channel for</a:t>
            </a:r>
            <a:r>
              <a:rPr lang="en-US" b="1" dirty="0"/>
              <a:t> updating system time (NTP)</a:t>
            </a:r>
            <a:r>
              <a:rPr lang="en-US" dirty="0"/>
              <a:t>  [assignment: </a:t>
            </a:r>
            <a:r>
              <a:rPr lang="en-US" i="1" dirty="0"/>
              <a:t>list of </a:t>
            </a:r>
            <a:r>
              <a:rPr lang="en-US" b="1" i="1" dirty="0"/>
              <a:t>services for which the TSF is able to initiate communications</a:t>
            </a:r>
            <a:r>
              <a:rPr lang="en-US" dirty="0"/>
              <a:t>].</a:t>
            </a:r>
          </a:p>
          <a:p>
            <a:pPr marL="109728" indent="0">
              <a:buNone/>
            </a:pPr>
            <a:r>
              <a:rPr lang="en-US" b="1" dirty="0"/>
              <a:t> </a:t>
            </a:r>
            <a:endParaRPr lang="en-US" dirty="0"/>
          </a:p>
          <a:p>
            <a:pPr marL="109728" indent="0">
              <a:buNone/>
            </a:pPr>
            <a:r>
              <a:rPr lang="en-GB" sz="3400" i="1" dirty="0"/>
              <a:t> </a:t>
            </a:r>
            <a:r>
              <a:rPr lang="en-US" sz="3400" i="1" dirty="0"/>
              <a:t>Application Note </a:t>
            </a:r>
            <a:r>
              <a:rPr lang="en-US" sz="3400" i="1" dirty="0" smtClean="0"/>
              <a:t>5:</a:t>
            </a:r>
            <a:endParaRPr lang="en-US" sz="3400" i="1" dirty="0"/>
          </a:p>
          <a:p>
            <a:pPr marL="109728" lvl="0" indent="0">
              <a:buNone/>
            </a:pPr>
            <a:endParaRPr lang="en-US" i="1" dirty="0"/>
          </a:p>
          <a:p>
            <a:pPr marL="365760" lvl="1" indent="0">
              <a:buNone/>
            </a:pPr>
            <a:r>
              <a:rPr lang="en-US" sz="2900" dirty="0"/>
              <a:t>The ST Author may need to iterate this requirement for clarity if multiple protocols are used for multiple purposes (e.g., IPSec is used to protect the communication path with the NTP server, and TLS is used to protect the path to the audit server).</a:t>
            </a:r>
          </a:p>
        </p:txBody>
      </p:sp>
      <p:sp>
        <p:nvSpPr>
          <p:cNvPr id="2" name="Title 1"/>
          <p:cNvSpPr>
            <a:spLocks noGrp="1"/>
          </p:cNvSpPr>
          <p:nvPr>
            <p:ph type="title"/>
          </p:nvPr>
        </p:nvSpPr>
        <p:spPr/>
        <p:txBody>
          <a:bodyPr>
            <a:normAutofit fontScale="90000"/>
          </a:bodyPr>
          <a:lstStyle/>
          <a:p>
            <a:pPr algn="ctr"/>
            <a:r>
              <a:rPr lang="en-US" dirty="0" smtClean="0"/>
              <a:t>Inter-TSF Trusted Channel SFR </a:t>
            </a:r>
            <a:r>
              <a:rPr lang="en-US" sz="3600" dirty="0" smtClean="0"/>
              <a:t>(refinement)</a:t>
            </a:r>
            <a:endParaRPr lang="en-US" sz="3600" dirty="0"/>
          </a:p>
        </p:txBody>
      </p:sp>
    </p:spTree>
    <p:extLst>
      <p:ext uri="{BB962C8B-B14F-4D97-AF65-F5344CB8AC3E}">
        <p14:creationId xmlns:p14="http://schemas.microsoft.com/office/powerpoint/2010/main" val="105861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914400"/>
          </a:xfrm>
        </p:spPr>
        <p:txBody>
          <a:bodyPr>
            <a:normAutofit/>
          </a:bodyPr>
          <a:lstStyle/>
          <a:p>
            <a:pPr algn="ctr"/>
            <a:r>
              <a:rPr lang="en-US" dirty="0" smtClean="0"/>
              <a:t>Questions, Thoughts, Comments </a:t>
            </a:r>
            <a:endParaRPr lang="en-US" dirty="0"/>
          </a:p>
        </p:txBody>
      </p:sp>
      <p:sp>
        <p:nvSpPr>
          <p:cNvPr id="3" name="Rectangle 2"/>
          <p:cNvSpPr/>
          <p:nvPr/>
        </p:nvSpPr>
        <p:spPr>
          <a:xfrm>
            <a:off x="598730" y="1524000"/>
            <a:ext cx="7848600" cy="1200329"/>
          </a:xfrm>
          <a:prstGeom prst="rect">
            <a:avLst/>
          </a:prstGeom>
        </p:spPr>
        <p:txBody>
          <a:bodyPr wrap="square">
            <a:spAutoFit/>
          </a:bodyPr>
          <a:lstStyle/>
          <a:p>
            <a:r>
              <a:rPr lang="en-US" dirty="0" smtClean="0"/>
              <a:t>Note:</a:t>
            </a:r>
          </a:p>
          <a:p>
            <a:endParaRPr lang="en-US" dirty="0" smtClean="0"/>
          </a:p>
          <a:p>
            <a:pPr lvl="1"/>
            <a:r>
              <a:rPr lang="en-US" dirty="0" smtClean="0"/>
              <a:t>If </a:t>
            </a:r>
            <a:r>
              <a:rPr lang="en-US" dirty="0"/>
              <a:t>in FMT_MTD.1.1/</a:t>
            </a:r>
            <a:r>
              <a:rPr lang="en-US" dirty="0" err="1"/>
              <a:t>SystemTime</a:t>
            </a:r>
            <a:r>
              <a:rPr lang="en-US" dirty="0"/>
              <a:t> NTP is selected, either </a:t>
            </a:r>
            <a:r>
              <a:rPr lang="en-US" dirty="0" smtClean="0"/>
              <a:t>FPT_STM_EXT.1 </a:t>
            </a:r>
            <a:r>
              <a:rPr lang="en-US" dirty="0"/>
              <a:t>is </a:t>
            </a:r>
            <a:r>
              <a:rPr lang="en-US" dirty="0" smtClean="0"/>
              <a:t>used or FTP_ITC.1 </a:t>
            </a:r>
            <a:r>
              <a:rPr lang="en-US" dirty="0"/>
              <a:t>is used</a:t>
            </a:r>
          </a:p>
        </p:txBody>
      </p:sp>
    </p:spTree>
    <p:extLst>
      <p:ext uri="{BB962C8B-B14F-4D97-AF65-F5344CB8AC3E}">
        <p14:creationId xmlns:p14="http://schemas.microsoft.com/office/powerpoint/2010/main" val="2127431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smtClean="0"/>
              <a:t>Thank you</a:t>
            </a:r>
            <a:endParaRPr lang="en-US" dirty="0"/>
          </a:p>
        </p:txBody>
      </p:sp>
    </p:spTree>
    <p:extLst>
      <p:ext uri="{BB962C8B-B14F-4D97-AF65-F5344CB8AC3E}">
        <p14:creationId xmlns:p14="http://schemas.microsoft.com/office/powerpoint/2010/main" val="8421396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2233</TotalTime>
  <Words>379</Words>
  <Application>Microsoft Office PowerPoint</Application>
  <PresentationFormat>On-screen Show (4:3)</PresentationFormat>
  <Paragraphs>57</Paragraphs>
  <Slides>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8</vt:i4>
      </vt:variant>
    </vt:vector>
  </HeadingPairs>
  <TitlesOfParts>
    <vt:vector size="18" baseType="lpstr">
      <vt:lpstr>Arial</vt:lpstr>
      <vt:lpstr>Calibri</vt:lpstr>
      <vt:lpstr>Ciscolight</vt:lpstr>
      <vt:lpstr>Lucida Sans Unicode</vt:lpstr>
      <vt:lpstr>Verdana</vt:lpstr>
      <vt:lpstr>Wingdings</vt:lpstr>
      <vt:lpstr>Wingdings 2</vt:lpstr>
      <vt:lpstr>Wingdings 3</vt:lpstr>
      <vt:lpstr>Cisco_Arial</vt:lpstr>
      <vt:lpstr>Concourse</vt:lpstr>
      <vt:lpstr>Agenda NTP Sub-group 21 April 2017</vt:lpstr>
      <vt:lpstr>Current SFR for NTP</vt:lpstr>
      <vt:lpstr>Proposed NTP SFR</vt:lpstr>
      <vt:lpstr>System Time Management SFR</vt:lpstr>
      <vt:lpstr>Authentication of System Time Updates SFR (selection based)</vt:lpstr>
      <vt:lpstr>Inter-TSF Trusted Channel SFR (refinement)</vt:lpstr>
      <vt:lpstr>Questions, Thoughts, Comments </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 Virtualization and Software-only Sub-group 17 February 2014</dc:title>
  <dc:creator>Terrie Diaz (tediaz)</dc:creator>
  <cp:lastModifiedBy>tediaz@cisco.com</cp:lastModifiedBy>
  <cp:revision>32</cp:revision>
  <cp:lastPrinted>2015-03-12T19:30:23Z</cp:lastPrinted>
  <dcterms:created xsi:type="dcterms:W3CDTF">2015-02-17T14:39:10Z</dcterms:created>
  <dcterms:modified xsi:type="dcterms:W3CDTF">2017-04-20T19:27:43Z</dcterms:modified>
</cp:coreProperties>
</file>