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9" r:id="rId2"/>
  </p:sldMasterIdLst>
  <p:handoutMasterIdLst>
    <p:handoutMasterId r:id="rId6"/>
  </p:handoutMasterIdLst>
  <p:sldIdLst>
    <p:sldId id="256" r:id="rId3"/>
    <p:sldId id="259" r:id="rId4"/>
    <p:sldId id="258" r:id="rId5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43" autoAdjust="0"/>
    <p:restoredTop sz="94729" autoAdjust="0"/>
  </p:normalViewPr>
  <p:slideViewPr>
    <p:cSldViewPr>
      <p:cViewPr varScale="1">
        <p:scale>
          <a:sx n="74" d="100"/>
          <a:sy n="74" d="100"/>
        </p:scale>
        <p:origin x="47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877A0-B168-445A-A3BD-6A094A54D0BF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4F44C-1CBD-4FBE-817A-E465CB5BA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61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52" y="5948636"/>
            <a:ext cx="599089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39" y="5948636"/>
            <a:ext cx="472965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7" y="5948636"/>
            <a:ext cx="472965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831272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471678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5869870" y="6614159"/>
            <a:ext cx="780312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6933206" y="661416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2191486" y="6719450"/>
            <a:ext cx="66254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2794161" y="6668595"/>
            <a:ext cx="779356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4" y="1025236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341313" y="6708752"/>
            <a:ext cx="780312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8038251" y="8318268"/>
            <a:ext cx="780312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4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grpSp>
        <p:nvGrpSpPr>
          <p:cNvPr id="2" name="Group 67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301752"/>
            <a:ext cx="4123944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19455" y="1600200"/>
            <a:ext cx="4142232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818888" y="1600200"/>
            <a:ext cx="4005072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15" name="Picture 14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7858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© 2010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818888" y="301752"/>
            <a:ext cx="4123944" cy="838200"/>
          </a:xfrm>
          <a:prstGeom prst="rect">
            <a:avLst/>
          </a:prstGeo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57" y="6355828"/>
            <a:ext cx="8694295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244475" y="1600200"/>
            <a:ext cx="2622550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3292474" y="1600200"/>
            <a:ext cx="2593975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6300788" y="1600200"/>
            <a:ext cx="2633662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15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8158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29008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19456" y="100584"/>
            <a:ext cx="2670048" cy="1152144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255264" y="100584"/>
            <a:ext cx="2670048" cy="1152144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6273302" y="100584"/>
            <a:ext cx="2670048" cy="1152144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39113"/>
            <a:ext cx="9144000" cy="27189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246972" y="439710"/>
            <a:ext cx="8567244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359764" y="1476375"/>
            <a:ext cx="8439461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9466" y="6062114"/>
            <a:ext cx="7461250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46888" y="1600200"/>
            <a:ext cx="4005072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4873752" y="1947672"/>
            <a:ext cx="3429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5430244"/>
            <a:ext cx="8558698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3776" y="5852160"/>
            <a:ext cx="8112126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456" y="649224"/>
            <a:ext cx="8112125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60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17357" y="6355828"/>
            <a:ext cx="8694295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1918741"/>
            <a:ext cx="4117446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922519" y="310896"/>
            <a:ext cx="3895344" cy="62087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Tell your story here</a:t>
            </a:r>
          </a:p>
        </p:txBody>
      </p:sp>
      <p:pic>
        <p:nvPicPr>
          <p:cNvPr id="12" name="Picture 11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1927" y="777667"/>
            <a:ext cx="89319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279392"/>
            <a:ext cx="4684867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341313" y="311150"/>
            <a:ext cx="908367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8693" y="3282696"/>
            <a:ext cx="4712557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-2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5540375" y="1917700"/>
            <a:ext cx="2676525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2700" y="6141720"/>
            <a:ext cx="9156700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823499" y="-3578087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013791" y="-64521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75620" y="17111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105451" y="834887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3036073" y="-3377648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484632"/>
            <a:ext cx="8755128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540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7762659" y="6584513"/>
            <a:ext cx="812991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248" y="5358903"/>
            <a:ext cx="8574685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Source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1891875" y="795528"/>
            <a:ext cx="534924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91874" y="4794352"/>
            <a:ext cx="5347552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1900238" y="795528"/>
            <a:ext cx="5329238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65871" y="4873438"/>
            <a:ext cx="5074070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405352" y="5562600"/>
            <a:ext cx="599089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460939" y="5638800"/>
            <a:ext cx="472965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771697" y="5562600"/>
            <a:ext cx="472965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2856506" y="831272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821966" y="4716780"/>
            <a:ext cx="656314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13325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4920834" y="1025236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539188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8162249" y="1731818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3770906" y="1981200"/>
            <a:ext cx="656314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14992" y="0"/>
            <a:ext cx="9129008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8649525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2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8649525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6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48229"/>
            <a:ext cx="8112125" cy="2907239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60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110" name="Rectangle 4"/>
          <p:cNvSpPr>
            <a:spLocks noChangeArrowheads="1"/>
          </p:cNvSpPr>
          <p:nvPr/>
        </p:nvSpPr>
        <p:spPr bwMode="ltGray">
          <a:xfrm>
            <a:off x="251373" y="6586246"/>
            <a:ext cx="195480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8649525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grpSp>
        <p:nvGrpSpPr>
          <p:cNvPr id="2" name="Group 67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57" name="Rectangle 56"/>
          <p:cNvSpPr/>
          <p:nvPr/>
        </p:nvSpPr>
        <p:spPr>
          <a:xfrm>
            <a:off x="1" y="6541294"/>
            <a:ext cx="9129008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338328" y="310896"/>
            <a:ext cx="3273552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38328" y="310896"/>
            <a:ext cx="3273552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229703" y="3429000"/>
            <a:ext cx="7009298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4992624" y="859536"/>
            <a:ext cx="3630168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992624" y="859536"/>
            <a:ext cx="3630168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29703" y="728972"/>
            <a:ext cx="4349918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668713" y="311149"/>
            <a:ext cx="326813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3668989" y="311149"/>
            <a:ext cx="326786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4963" y="311149"/>
            <a:ext cx="3258612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20824" y="311149"/>
            <a:ext cx="3272751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011988" y="311149"/>
            <a:ext cx="1806574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7011988" y="311149"/>
            <a:ext cx="1806573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34963" y="3028951"/>
            <a:ext cx="250196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320824" y="3028951"/>
            <a:ext cx="251610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911476" y="3028951"/>
            <a:ext cx="4025374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2908334" y="3028951"/>
            <a:ext cx="402851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011988" y="1683657"/>
            <a:ext cx="1806574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7011988" y="1676400"/>
            <a:ext cx="1806573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011988" y="5182960"/>
            <a:ext cx="1806574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7011988" y="5182960"/>
            <a:ext cx="1806573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8328" y="310896"/>
            <a:ext cx="8476488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33375" y="310896"/>
            <a:ext cx="8474869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Photo placeholder</a:t>
            </a:r>
          </a:p>
        </p:txBody>
      </p:sp>
      <p:pic>
        <p:nvPicPr>
          <p:cNvPr id="3" name="Picture 2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375" y="6374862"/>
            <a:ext cx="847725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91440" y="-91440"/>
            <a:ext cx="9326880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/>
              <a:t>Full bleed image placeholder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41314" y="6124575"/>
            <a:ext cx="787133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5" name="Rectangle 4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673957" y="777240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341314" y="6124575"/>
            <a:ext cx="787133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2639917" y="778669"/>
            <a:ext cx="589788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1823499" y="-3570592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637720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013791" y="424860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585483" y="-291327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8105451" y="569919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3036073" y="1516172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sz="6000" b="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4373702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4615130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4200221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black">
          <a:xfrm>
            <a:off x="4778491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4468634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4117817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4227206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4334669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444405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4551038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4660428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4769818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4877279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4986669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4691" y="3060488"/>
            <a:ext cx="24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black">
          <a:xfrm>
            <a:off x="6312989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6992342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5824831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7452023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6580117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5592955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5900764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6203154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6510963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6811994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7119806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7427618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7730002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8037814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FBB03F-D8D2-42A6-A58D-7D8F6A87CB76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193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FBB03F-D8D2-42A6-A58D-7D8F6A87CB76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405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FBB03F-D8D2-42A6-A58D-7D8F6A87CB76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BB03F-D8D2-42A6-A58D-7D8F6A87CB76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2D26E-CBA3-49ED-AC2C-4C0B62A668A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1823499" y="3308943"/>
            <a:ext cx="172974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123668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013791" y="424860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585483" y="-2056029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8105451" y="2783785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3036073" y="174390"/>
            <a:ext cx="172974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1236689"/>
            <a:ext cx="8112125" cy="2918779"/>
          </a:xfrm>
        </p:spPr>
        <p:txBody>
          <a:bodyPr/>
          <a:lstStyle>
            <a:lvl1pPr>
              <a:lnSpc>
                <a:spcPct val="90000"/>
              </a:lnSpc>
              <a:defRPr sz="6000" b="0" spc="-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341314" y="311151"/>
            <a:ext cx="82917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6383" y="4464068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E80666-FB37-4B36-9149-507F3B0178E3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3102726"/>
            <a:ext cx="847725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217357" y="3020518"/>
            <a:ext cx="8694295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1393" y="399143"/>
            <a:ext cx="8112125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44168"/>
            <a:ext cx="8578850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239713" y="1339745"/>
            <a:ext cx="4122425" cy="496570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706781" y="1339745"/>
            <a:ext cx="4122425" cy="496570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984231" y="1411242"/>
            <a:ext cx="3759720" cy="479399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713" y="1339745"/>
            <a:ext cx="4103687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21224" y="1747683"/>
            <a:ext cx="3236976" cy="646331"/>
          </a:xfrm>
        </p:spPr>
        <p:txBody>
          <a:bodyPr>
            <a:sp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“This is the sample </a:t>
            </a:r>
            <a:br>
              <a:rPr lang="en-US" dirty="0"/>
            </a:br>
            <a:r>
              <a:rPr lang="en-US" dirty="0"/>
              <a:t>pull quote.”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251373" y="6586246"/>
            <a:ext cx="256802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© 2010 Cisco and/or its affiliates. All rights reserved.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pic>
        <p:nvPicPr>
          <p:cNvPr id="21" name="Picture 20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48236" y="1335313"/>
            <a:ext cx="83809" cy="4961463"/>
          </a:xfrm>
          <a:prstGeom prst="rect">
            <a:avLst/>
          </a:prstGeom>
        </p:spPr>
      </p:pic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5334000" y="4876800"/>
            <a:ext cx="32004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Source Name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9702" y="432215"/>
            <a:ext cx="8588861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9701" y="1339745"/>
            <a:ext cx="8551441" cy="4965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51373" y="6586246"/>
            <a:ext cx="3420515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2010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7763787" y="6584512"/>
            <a:ext cx="81186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8639981" y="6580408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6" cstate="print"/>
          <a:stretch>
            <a:fillRect/>
          </a:stretch>
        </p:blipFill>
        <p:spPr>
          <a:xfrm>
            <a:off x="333375" y="6378339"/>
            <a:ext cx="847725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</p:sldLayoutIdLst>
  <p:transition>
    <p:wipe dir="r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-10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10/26/2017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971800"/>
          </a:xfrm>
        </p:spPr>
        <p:txBody>
          <a:bodyPr>
            <a:noAutofit/>
          </a:bodyPr>
          <a:lstStyle/>
          <a:p>
            <a:pPr algn="ctr"/>
            <a:r>
              <a:rPr lang="en-US" sz="36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CCDB and CCUF Workshop </a:t>
            </a:r>
            <a:br>
              <a:rPr lang="en-US" sz="36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</a:br>
            <a:r>
              <a:rPr lang="en-US" sz="36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/>
            </a:r>
            <a:br>
              <a:rPr lang="en-US" sz="36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</a:br>
            <a:r>
              <a:rPr lang="en-US" sz="3600" b="0" dirty="0" smtClean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NTP </a:t>
            </a:r>
            <a:r>
              <a:rPr lang="en-US" sz="36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Subgroup Update</a:t>
            </a:r>
            <a:br>
              <a:rPr lang="en-US" sz="36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</a:br>
            <a:r>
              <a:rPr lang="en-US" sz="36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/>
            </a:r>
            <a:br>
              <a:rPr lang="en-US" sz="36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</a:br>
            <a:r>
              <a:rPr lang="en-US" sz="36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27 October 2017</a:t>
            </a:r>
            <a:endParaRPr lang="en-US" sz="3600" b="0" dirty="0"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36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en-US" sz="2800" dirty="0">
                <a:latin typeface="Century Gothic" panose="020B0502020202020204" pitchFamily="34" charset="0"/>
              </a:rPr>
              <a:t>4 August 2017, the NTP Subgroup submitted a resolution for authenticating the NTP time source to the ND </a:t>
            </a:r>
            <a:r>
              <a:rPr lang="en-US" sz="2800" dirty="0" err="1">
                <a:latin typeface="Century Gothic" panose="020B0502020202020204" pitchFamily="34" charset="0"/>
              </a:rPr>
              <a:t>iTC</a:t>
            </a:r>
            <a:r>
              <a:rPr lang="en-US" sz="2800" dirty="0">
                <a:latin typeface="Century Gothic" panose="020B0502020202020204" pitchFamily="34" charset="0"/>
              </a:rPr>
              <a:t> for consideration.  The </a:t>
            </a:r>
            <a:r>
              <a:rPr lang="en-US" sz="2800" dirty="0" smtClean="0">
                <a:latin typeface="Century Gothic" panose="020B0502020202020204" pitchFamily="34" charset="0"/>
              </a:rPr>
              <a:t>proposal </a:t>
            </a:r>
            <a:r>
              <a:rPr lang="en-US" sz="2800" dirty="0">
                <a:latin typeface="Century Gothic" panose="020B0502020202020204" pitchFamily="34" charset="0"/>
              </a:rPr>
              <a:t>also included background information to support the </a:t>
            </a:r>
            <a:r>
              <a:rPr lang="en-US" sz="2800" dirty="0" smtClean="0">
                <a:latin typeface="Century Gothic" panose="020B0502020202020204" pitchFamily="34" charset="0"/>
              </a:rPr>
              <a:t>solution</a:t>
            </a:r>
          </a:p>
          <a:p>
            <a:pPr marL="109728" indent="0">
              <a:buNone/>
            </a:pPr>
            <a:endParaRPr lang="en-US" sz="2800" i="1" dirty="0">
              <a:latin typeface="Century Gothic" panose="020B0502020202020204" pitchFamily="34" charset="0"/>
            </a:endParaRPr>
          </a:p>
          <a:p>
            <a:pPr marL="109728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The NTP proposal was posted for public </a:t>
            </a:r>
            <a:r>
              <a:rPr lang="en-US" sz="2800" dirty="0" smtClean="0">
                <a:latin typeface="Century Gothic" panose="020B0502020202020204" pitchFamily="34" charset="0"/>
              </a:rPr>
              <a:t>review and two </a:t>
            </a:r>
            <a:r>
              <a:rPr lang="en-US" sz="2800" dirty="0" smtClean="0">
                <a:latin typeface="Century Gothic" panose="020B0502020202020204" pitchFamily="34" charset="0"/>
              </a:rPr>
              <a:t>comments were </a:t>
            </a:r>
            <a:r>
              <a:rPr lang="en-US" sz="2800" dirty="0" smtClean="0">
                <a:latin typeface="Century Gothic" panose="020B0502020202020204" pitchFamily="34" charset="0"/>
              </a:rPr>
              <a:t>received</a:t>
            </a:r>
          </a:p>
          <a:p>
            <a:pPr marL="109728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109728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The NTP proposal was updated based on the </a:t>
            </a:r>
            <a:r>
              <a:rPr lang="en-US" sz="2800" dirty="0" smtClean="0">
                <a:latin typeface="Century Gothic" panose="020B0502020202020204" pitchFamily="34" charset="0"/>
              </a:rPr>
              <a:t>comments</a:t>
            </a:r>
          </a:p>
          <a:p>
            <a:pPr marL="109728" indent="0">
              <a:buNone/>
            </a:pPr>
            <a:endParaRPr lang="en-US" sz="2800" dirty="0" smtClean="0">
              <a:latin typeface="Century Gothic" panose="020B0502020202020204" pitchFamily="34" charset="0"/>
            </a:endParaRPr>
          </a:p>
          <a:p>
            <a:pPr marL="109728" indent="0">
              <a:buNone/>
            </a:pPr>
            <a:r>
              <a:rPr lang="en-US" sz="2800" dirty="0" smtClean="0">
                <a:latin typeface="Century Gothic" panose="020B0502020202020204" pitchFamily="34" charset="0"/>
              </a:rPr>
              <a:t>Re-submitted the NTP proposal to the ND </a:t>
            </a:r>
            <a:r>
              <a:rPr lang="en-US" sz="2800" dirty="0" err="1" smtClean="0">
                <a:latin typeface="Century Gothic" panose="020B0502020202020204" pitchFamily="34" charset="0"/>
              </a:rPr>
              <a:t>iTC</a:t>
            </a:r>
            <a:r>
              <a:rPr lang="en-US" sz="2800" dirty="0" smtClean="0">
                <a:latin typeface="Century Gothic" panose="020B0502020202020204" pitchFamily="34" charset="0"/>
              </a:rPr>
              <a:t> on 13 October 2017 for inclusion to NDcPPv2.1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 smtClean="0">
                <a:effectLst/>
                <a:latin typeface="Century Gothic" panose="020B0502020202020204" pitchFamily="34" charset="0"/>
              </a:rPr>
              <a:t>NTP Subgroup Status</a:t>
            </a:r>
            <a:endParaRPr lang="en-US" b="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198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066800"/>
            <a:ext cx="5398878" cy="4525962"/>
          </a:xfrm>
        </p:spPr>
      </p:pic>
    </p:spTree>
    <p:extLst>
      <p:ext uri="{BB962C8B-B14F-4D97-AF65-F5344CB8AC3E}">
        <p14:creationId xmlns:p14="http://schemas.microsoft.com/office/powerpoint/2010/main" val="122672748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Cisco_Arial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Cisco_Arial</Template>
  <TotalTime>6594</TotalTime>
  <Words>78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Calibri</vt:lpstr>
      <vt:lpstr>Century Gothic</vt:lpstr>
      <vt:lpstr>Ciscolight</vt:lpstr>
      <vt:lpstr>Lucida Sans Unicode</vt:lpstr>
      <vt:lpstr>Verdana</vt:lpstr>
      <vt:lpstr>Wingdings 2</vt:lpstr>
      <vt:lpstr>Wingdings 3</vt:lpstr>
      <vt:lpstr>Cisco_Arial</vt:lpstr>
      <vt:lpstr>Concourse</vt:lpstr>
      <vt:lpstr>CCDB and CCUF Workshop   NTP Subgroup Update  27 October 2017</vt:lpstr>
      <vt:lpstr>NTP Subgroup Status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NTP SFR Proposal</dc:title>
  <dc:creator>NTP Sub-group</dc:creator>
  <cp:lastModifiedBy>tediaz@cisco.com</cp:lastModifiedBy>
  <cp:revision>133</cp:revision>
  <cp:lastPrinted>2015-03-12T19:30:23Z</cp:lastPrinted>
  <dcterms:created xsi:type="dcterms:W3CDTF">2015-02-17T14:39:10Z</dcterms:created>
  <dcterms:modified xsi:type="dcterms:W3CDTF">2017-10-26T21:53:12Z</dcterms:modified>
</cp:coreProperties>
</file>