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1"/>
  </p:handoutMasterIdLst>
  <p:sldIdLst>
    <p:sldId id="256" r:id="rId3"/>
    <p:sldId id="267" r:id="rId4"/>
    <p:sldId id="258" r:id="rId5"/>
    <p:sldId id="263" r:id="rId6"/>
    <p:sldId id="260" r:id="rId7"/>
    <p:sldId id="268" r:id="rId8"/>
    <p:sldId id="269" r:id="rId9"/>
    <p:sldId id="261" r:id="rId1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43" autoAdjust="0"/>
    <p:restoredTop sz="94729" autoAdjust="0"/>
  </p:normalViewPr>
  <p:slideViewPr>
    <p:cSldViewPr>
      <p:cViewPr varScale="1">
        <p:scale>
          <a:sx n="83" d="100"/>
          <a:sy n="83" d="100"/>
        </p:scale>
        <p:origin x="768"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6/16/2017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Title Right</a:t>
            </a:r>
            <a:endPar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6/16/2017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6/16/2017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6/16/2017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6/16/2017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6/16/2017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6/16/2017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6/16/2017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6/16/2017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6/16/2017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6/16/2017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6/16/2017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6/16/2017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6/16/2017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6/16/2017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2" Type="http://schemas.openxmlformats.org/officeDocument/2006/relationships/hyperlink" Target="https://www.ietf.org/proceedings/83/slides/slides-83-tictoc-1.pdf" TargetMode="External"/><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295400"/>
          </a:xfrm>
        </p:spPr>
        <p:txBody>
          <a:bodyPr>
            <a:normAutofit/>
          </a:bodyPr>
          <a:lstStyle/>
          <a:p>
            <a:pPr algn="ctr"/>
            <a:r>
              <a:rPr lang="en-US" sz="3200" dirty="0" smtClean="0"/>
              <a:t>NTP Sub-group</a:t>
            </a:r>
            <a:br>
              <a:rPr lang="en-US" sz="3200" dirty="0" smtClean="0"/>
            </a:br>
            <a:r>
              <a:rPr lang="en-US" sz="3200" dirty="0" smtClean="0"/>
              <a:t>16 June2017</a:t>
            </a:r>
            <a:endParaRPr lang="en-US" sz="3200" dirty="0"/>
          </a:p>
        </p:txBody>
      </p:sp>
    </p:spTree>
    <p:extLst>
      <p:ext uri="{BB962C8B-B14F-4D97-AF65-F5344CB8AC3E}">
        <p14:creationId xmlns:p14="http://schemas.microsoft.com/office/powerpoint/2010/main" val="61436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3090672"/>
          </a:xfrm>
        </p:spPr>
        <p:txBody>
          <a:bodyPr/>
          <a:lstStyle/>
          <a:p>
            <a:r>
              <a:rPr lang="en-US" sz="2400" dirty="0" smtClean="0"/>
              <a:t>Remove </a:t>
            </a:r>
            <a:r>
              <a:rPr lang="en-US" sz="2400" dirty="0" err="1" smtClean="0"/>
              <a:t>Autokey</a:t>
            </a:r>
            <a:r>
              <a:rPr lang="en-US" sz="2400" dirty="0" smtClean="0"/>
              <a:t> as a selection to authenticate the integrity of the time source</a:t>
            </a:r>
          </a:p>
          <a:p>
            <a:r>
              <a:rPr lang="en-US" sz="2400" dirty="0" smtClean="0"/>
              <a:t>Keep NTPv4, adding NTPv3 and changing to a selection</a:t>
            </a:r>
          </a:p>
          <a:p>
            <a:r>
              <a:rPr lang="en-US" sz="2400" dirty="0" smtClean="0"/>
              <a:t>Add SHA2 algorithms</a:t>
            </a:r>
          </a:p>
          <a:p>
            <a:endParaRPr lang="en-US" dirty="0"/>
          </a:p>
        </p:txBody>
      </p:sp>
      <p:sp>
        <p:nvSpPr>
          <p:cNvPr id="3" name="Title 2"/>
          <p:cNvSpPr>
            <a:spLocks noGrp="1"/>
          </p:cNvSpPr>
          <p:nvPr>
            <p:ph type="title"/>
          </p:nvPr>
        </p:nvSpPr>
        <p:spPr/>
        <p:txBody>
          <a:bodyPr>
            <a:normAutofit/>
          </a:bodyPr>
          <a:lstStyle/>
          <a:p>
            <a:pPr algn="ctr"/>
            <a:r>
              <a:rPr lang="en-US" dirty="0" smtClean="0"/>
              <a:t>Proposed Solution</a:t>
            </a:r>
            <a:endParaRPr lang="en-US" dirty="0"/>
          </a:p>
        </p:txBody>
      </p:sp>
    </p:spTree>
    <p:extLst>
      <p:ext uri="{BB962C8B-B14F-4D97-AF65-F5344CB8AC3E}">
        <p14:creationId xmlns:p14="http://schemas.microsoft.com/office/powerpoint/2010/main" val="1006698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fontScale="40000" lnSpcReduction="20000"/>
          </a:bodyPr>
          <a:lstStyle/>
          <a:p>
            <a:pPr marL="109728" indent="0">
              <a:buNone/>
            </a:pPr>
            <a:r>
              <a:rPr lang="en-US" sz="3500" b="1" dirty="0"/>
              <a:t>Maintaining Integrity in System </a:t>
            </a:r>
            <a:r>
              <a:rPr lang="en-US" sz="3500" b="1" dirty="0" smtClean="0"/>
              <a:t>Date/Time  </a:t>
            </a:r>
            <a:endParaRPr lang="en-US" sz="3500" dirty="0" smtClean="0"/>
          </a:p>
          <a:p>
            <a:pPr marL="109728" indent="0">
              <a:buNone/>
            </a:pPr>
            <a:r>
              <a:rPr lang="en-US" sz="3500" dirty="0" smtClean="0"/>
              <a:t>  </a:t>
            </a:r>
            <a:r>
              <a:rPr lang="en-US" sz="2300" i="1" dirty="0" smtClean="0"/>
              <a:t>[</a:t>
            </a:r>
            <a:r>
              <a:rPr lang="en-US" sz="2300" i="1" dirty="0"/>
              <a:t>The following is an optional SFR]</a:t>
            </a:r>
          </a:p>
          <a:p>
            <a:pPr marL="109728" indent="0">
              <a:buNone/>
            </a:pPr>
            <a:endParaRPr lang="en-US" sz="3500" b="1" dirty="0" smtClean="0"/>
          </a:p>
          <a:p>
            <a:pPr marL="109728" indent="0">
              <a:buNone/>
            </a:pPr>
            <a:r>
              <a:rPr lang="en-US" sz="3500" b="1" dirty="0" smtClean="0"/>
              <a:t>FCS_NTP_EXT.1 NTP Protocol</a:t>
            </a:r>
            <a:endParaRPr lang="en-US" sz="3500" b="1" dirty="0"/>
          </a:p>
          <a:p>
            <a:pPr marL="109728" indent="0">
              <a:buNone/>
            </a:pPr>
            <a:endParaRPr lang="en-US" sz="3500" b="1" dirty="0" smtClean="0"/>
          </a:p>
          <a:p>
            <a:pPr marL="109728" indent="0">
              <a:buNone/>
            </a:pPr>
            <a:r>
              <a:rPr lang="en-US" sz="3500" b="1" dirty="0" smtClean="0"/>
              <a:t>FCS_NTP_EXT.1 </a:t>
            </a:r>
            <a:r>
              <a:rPr lang="en-US" sz="3500" dirty="0"/>
              <a:t>The TSF shall implement [selection: NTP v3 (RFC 1305), NTP v4 (RFC 5905)] and reject </a:t>
            </a:r>
            <a:r>
              <a:rPr lang="en-US" sz="3500" dirty="0" smtClean="0"/>
              <a:t>all other </a:t>
            </a:r>
            <a:r>
              <a:rPr lang="en-US" sz="3500" dirty="0"/>
              <a:t>NTP versions</a:t>
            </a:r>
            <a:r>
              <a:rPr lang="en-US" sz="3500" dirty="0" smtClean="0"/>
              <a:t>.</a:t>
            </a:r>
          </a:p>
          <a:p>
            <a:pPr marL="109728" indent="0">
              <a:buNone/>
            </a:pPr>
            <a:endParaRPr lang="en-US" sz="3500" b="1" dirty="0" smtClean="0"/>
          </a:p>
          <a:p>
            <a:pPr marL="109728" indent="0">
              <a:buNone/>
            </a:pPr>
            <a:r>
              <a:rPr lang="en-US" sz="3500" b="1" dirty="0" smtClean="0"/>
              <a:t>FCS_NTP_EXT.2 </a:t>
            </a:r>
            <a:r>
              <a:rPr lang="en-US" sz="3500" dirty="0" smtClean="0"/>
              <a:t>The </a:t>
            </a:r>
            <a:r>
              <a:rPr lang="en-US" sz="3500" dirty="0"/>
              <a:t>TSF shall update its system time using [selection:</a:t>
            </a:r>
          </a:p>
          <a:p>
            <a:pPr lvl="4">
              <a:buClrTx/>
              <a:buFont typeface="Arial" panose="020B0604020202020204" pitchFamily="34" charset="0"/>
              <a:buChar char="•"/>
            </a:pPr>
            <a:r>
              <a:rPr lang="en-US" sz="3500" dirty="0" smtClean="0"/>
              <a:t>Symmetric </a:t>
            </a:r>
            <a:r>
              <a:rPr lang="en-US" sz="3500" dirty="0"/>
              <a:t>Cryptography [selection: SHA1, </a:t>
            </a:r>
            <a:r>
              <a:rPr lang="en-US" sz="3500" dirty="0" smtClean="0"/>
              <a:t>SHA224</a:t>
            </a:r>
            <a:r>
              <a:rPr lang="en-US" sz="3500" dirty="0"/>
              <a:t>, </a:t>
            </a:r>
            <a:r>
              <a:rPr lang="en-US" sz="3500" dirty="0" smtClean="0"/>
              <a:t>SHA256</a:t>
            </a:r>
            <a:r>
              <a:rPr lang="en-US" sz="3500" dirty="0"/>
              <a:t>, SHA384, SHA512, AES-CBC-128, AES-CBC-256] as the cryptographic algorithm(s); </a:t>
            </a:r>
          </a:p>
          <a:p>
            <a:pPr lvl="4">
              <a:buClrTx/>
              <a:buFont typeface="Arial" panose="020B0604020202020204" pitchFamily="34" charset="0"/>
              <a:buChar char="•"/>
            </a:pPr>
            <a:r>
              <a:rPr lang="en-US" sz="3500" dirty="0" smtClean="0"/>
              <a:t>The </a:t>
            </a:r>
            <a:r>
              <a:rPr lang="en-US" sz="3500" dirty="0"/>
              <a:t>TSF shall be capable of using [selection: IPsec, DTLS] to provide trusted communication between itself and an NTP </a:t>
            </a:r>
            <a:r>
              <a:rPr lang="en-US" sz="3500" dirty="0" smtClean="0"/>
              <a:t>time source.</a:t>
            </a:r>
            <a:endParaRPr lang="en-US" sz="3500" dirty="0"/>
          </a:p>
          <a:p>
            <a:pPr marL="109728" indent="0">
              <a:buNone/>
            </a:pPr>
            <a:r>
              <a:rPr lang="en-US" sz="3500" dirty="0" smtClean="0"/>
              <a:t>].</a:t>
            </a:r>
          </a:p>
          <a:p>
            <a:pPr marL="109728" indent="0">
              <a:buNone/>
            </a:pPr>
            <a:endParaRPr lang="en-US" sz="2500" dirty="0"/>
          </a:p>
          <a:p>
            <a:pPr marL="109728" indent="0">
              <a:buNone/>
            </a:pPr>
            <a:r>
              <a:rPr lang="en-US" b="1" i="1" strike="sngStrike" dirty="0" smtClean="0"/>
              <a:t>Application </a:t>
            </a:r>
            <a:r>
              <a:rPr lang="en-US" b="1" i="1" strike="sngStrike" dirty="0"/>
              <a:t>Note 1</a:t>
            </a:r>
            <a:r>
              <a:rPr lang="en-US" strike="sngStrike" dirty="0"/>
              <a:t>	</a:t>
            </a:r>
          </a:p>
          <a:p>
            <a:pPr marL="365760" lvl="1" indent="0">
              <a:buNone/>
            </a:pPr>
            <a:r>
              <a:rPr lang="en-US" sz="2500" strike="sngStrike" dirty="0"/>
              <a:t>Use of this SFR indicates the TOE provides an NTP client that implements </a:t>
            </a:r>
            <a:r>
              <a:rPr lang="en-US" sz="2500" strike="sngStrike" dirty="0" smtClean="0"/>
              <a:t>either NTPv3 or NTPv4 </a:t>
            </a:r>
            <a:r>
              <a:rPr lang="en-US" sz="2500" strike="sngStrike" dirty="0"/>
              <a:t>and complies with the corresponding standard. </a:t>
            </a:r>
          </a:p>
          <a:p>
            <a:pPr marL="365760" lvl="1" indent="0">
              <a:buNone/>
            </a:pPr>
            <a:r>
              <a:rPr lang="en-US" sz="2500" strike="sngStrike" dirty="0"/>
              <a:t>It is noted that for this requirement that “NTP server” also includes an entity acting as an NTP peer</a:t>
            </a:r>
            <a:r>
              <a:rPr lang="en-US" sz="2500" strike="sngStrike" dirty="0" smtClean="0"/>
              <a:t>.</a:t>
            </a:r>
          </a:p>
          <a:p>
            <a:pPr marL="365760" lvl="1" indent="0">
              <a:buNone/>
            </a:pPr>
            <a:endParaRPr lang="en-US" sz="2500" strike="sngStrike" dirty="0"/>
          </a:p>
          <a:p>
            <a:pPr marL="365760" lvl="1" indent="0">
              <a:buNone/>
            </a:pPr>
            <a:r>
              <a:rPr lang="en-US" sz="2500" dirty="0" smtClean="0"/>
              <a:t>Pull in Andy’s suggestion for </a:t>
            </a:r>
            <a:r>
              <a:rPr lang="en-US" sz="2500" dirty="0"/>
              <a:t>SMF  - in the ST if the TOE uses NTP for timestamp configuration.  If selected, FCS_NTP_EXT.1 shall be included in the ST as well.</a:t>
            </a:r>
            <a:endParaRPr lang="en-US" sz="2500" dirty="0" smtClean="0"/>
          </a:p>
          <a:p>
            <a:pPr marL="365760" lvl="1" indent="0">
              <a:buNone/>
            </a:pPr>
            <a:endParaRPr lang="en-US" sz="2500" dirty="0"/>
          </a:p>
          <a:p>
            <a:pPr marL="365760" lvl="1" indent="0">
              <a:buNone/>
            </a:pPr>
            <a:r>
              <a:rPr lang="en-US" sz="2500" dirty="0" smtClean="0"/>
              <a:t>Add _EXT.3 for multiple NTP servers (3)</a:t>
            </a:r>
            <a:endParaRPr lang="en-US" sz="2500" dirty="0"/>
          </a:p>
        </p:txBody>
      </p:sp>
      <p:sp>
        <p:nvSpPr>
          <p:cNvPr id="2" name="Title 1"/>
          <p:cNvSpPr>
            <a:spLocks noGrp="1"/>
          </p:cNvSpPr>
          <p:nvPr>
            <p:ph type="title"/>
          </p:nvPr>
        </p:nvSpPr>
        <p:spPr/>
        <p:txBody>
          <a:bodyPr/>
          <a:lstStyle/>
          <a:p>
            <a:pPr algn="ctr"/>
            <a:r>
              <a:rPr lang="en-US" dirty="0" smtClean="0"/>
              <a:t>Proposed SFR Time Stamp</a:t>
            </a:r>
            <a:endParaRPr lang="en-US" dirty="0"/>
          </a:p>
        </p:txBody>
      </p:sp>
    </p:spTree>
    <p:extLst>
      <p:ext uri="{BB962C8B-B14F-4D97-AF65-F5344CB8AC3E}">
        <p14:creationId xmlns:p14="http://schemas.microsoft.com/office/powerpoint/2010/main" val="1226727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6563" y="990600"/>
            <a:ext cx="8534400" cy="5257800"/>
          </a:xfrm>
        </p:spPr>
        <p:txBody>
          <a:bodyPr>
            <a:noAutofit/>
          </a:bodyPr>
          <a:lstStyle/>
          <a:p>
            <a:pPr marL="109728" indent="0">
              <a:buNone/>
            </a:pPr>
            <a:r>
              <a:rPr lang="en-US" sz="1100" b="1" dirty="0"/>
              <a:t>Evaluation Activities</a:t>
            </a:r>
          </a:p>
          <a:p>
            <a:pPr marL="109728" indent="0">
              <a:buNone/>
            </a:pPr>
            <a:r>
              <a:rPr lang="en-US" sz="1100" b="1" dirty="0"/>
              <a:t>TSS</a:t>
            </a:r>
          </a:p>
          <a:p>
            <a:pPr marL="109728" indent="0">
              <a:buNone/>
            </a:pPr>
            <a:r>
              <a:rPr lang="en-US" sz="1100" dirty="0"/>
              <a:t>The evaluator shall examine the TSS to ensure it describes what approach the TOE uses to ensure the timestamp it receives from an NTP server (or NTP peer) is from an authenticated source and the integrity of the time has been maintained. The TOE may use multiple methods, as specified in the SFR, and the evaluator determines that each method selected in the ST is described in the TSS, including the algorithms and protocols used to ensure authenticity and integrity of the timestamp.</a:t>
            </a:r>
          </a:p>
          <a:p>
            <a:pPr marL="109728" indent="0">
              <a:buNone/>
            </a:pPr>
            <a:r>
              <a:rPr lang="en-US" sz="1100" b="1" dirty="0"/>
              <a:t>Guidance Documentation</a:t>
            </a:r>
          </a:p>
          <a:p>
            <a:pPr marL="109728" indent="0">
              <a:buNone/>
            </a:pPr>
            <a:r>
              <a:rPr lang="en-US" sz="1100" dirty="0"/>
              <a:t>The evaluator shall examine the guidance documentation to ensure it provides the administrator instructions on how to configure the TOE to use the method(s) that are selected in the ST. Each primary selection in the SFR contains selections that specify a cryptographic algorithm, an identity scheme, or cryptographic protocol. For each of these secondary selections made in the ST, the guidance documentation instructs the administrator how to configure the TOE to use the chosen option(s).</a:t>
            </a:r>
          </a:p>
          <a:p>
            <a:pPr marL="109728" indent="0">
              <a:buNone/>
            </a:pPr>
            <a:r>
              <a:rPr lang="en-US" sz="1100" b="1" dirty="0"/>
              <a:t>Test</a:t>
            </a:r>
            <a:r>
              <a:rPr lang="en-US" sz="1100" dirty="0"/>
              <a:t> </a:t>
            </a:r>
          </a:p>
          <a:p>
            <a:pPr marL="109728" indent="0">
              <a:buNone/>
            </a:pPr>
            <a:r>
              <a:rPr lang="en-US" sz="1100" dirty="0" smtClean="0"/>
              <a:t>The version of NTP specified in the first selection will have to be verified it is supported by the TOE.</a:t>
            </a:r>
          </a:p>
          <a:p>
            <a:pPr marL="109728" indent="0">
              <a:buNone/>
            </a:pPr>
            <a:r>
              <a:rPr lang="en-US" sz="1100" dirty="0" smtClean="0"/>
              <a:t>The </a:t>
            </a:r>
            <a:r>
              <a:rPr lang="en-US" sz="1100" dirty="0"/>
              <a:t>cryptographic algorithms specified in the </a:t>
            </a:r>
            <a:r>
              <a:rPr lang="en-US" sz="1100" dirty="0" smtClean="0"/>
              <a:t>second selection </a:t>
            </a:r>
            <a:r>
              <a:rPr lang="en-US" sz="1100" dirty="0"/>
              <a:t>of this SFR will have been specified in an FCS_COP SFR and tested in the accompanying Evaluation Activity for that SFR. Likewise the cryptographic protocol selected in the </a:t>
            </a:r>
            <a:r>
              <a:rPr lang="en-US" sz="1100" dirty="0" smtClean="0"/>
              <a:t>second selection </a:t>
            </a:r>
            <a:r>
              <a:rPr lang="en-US" sz="1100" dirty="0"/>
              <a:t>of this SFR will have been specified in an FCS SFR and tested in the accompanying EA for that SFR.</a:t>
            </a:r>
          </a:p>
          <a:p>
            <a:pPr marL="109728" indent="0">
              <a:buNone/>
            </a:pPr>
            <a:r>
              <a:rPr lang="en-US" sz="1100" dirty="0"/>
              <a:t>The evaluator will perform the following test(s) </a:t>
            </a:r>
            <a:r>
              <a:rPr lang="en-US" sz="1100" dirty="0" smtClean="0"/>
              <a:t>to </a:t>
            </a:r>
            <a:r>
              <a:rPr lang="en-US" sz="1100" dirty="0"/>
              <a:t>verify the TOE implements the selected </a:t>
            </a:r>
            <a:r>
              <a:rPr lang="en-US" sz="1100" dirty="0" smtClean="0"/>
              <a:t>option(s</a:t>
            </a:r>
            <a:r>
              <a:rPr lang="en-US" sz="1100" dirty="0"/>
              <a:t>) correctly:</a:t>
            </a:r>
          </a:p>
          <a:p>
            <a:pPr marL="594360" lvl="1">
              <a:buAutoNum type="alphaLcParenR"/>
            </a:pPr>
            <a:r>
              <a:rPr lang="en-US" sz="1100" dirty="0" smtClean="0"/>
              <a:t>Test </a:t>
            </a:r>
            <a:r>
              <a:rPr lang="en-US" sz="1100" dirty="0"/>
              <a:t>1: The evaluator shall configure an NTP server to use the </a:t>
            </a:r>
            <a:r>
              <a:rPr lang="en-US" sz="1100" dirty="0" smtClean="0"/>
              <a:t>NTP version </a:t>
            </a:r>
            <a:r>
              <a:rPr lang="en-US" sz="1100" dirty="0"/>
              <a:t>selected by the ST Author to communicate with the NTP client – the TOE. The evaluator configures either the NTP server’s clock or the TOE’s clock such that the TOE will update its time when it receives a packet from the NTP server – the difference in time must be enough to force a step in time, and to be observable by examining the TOE’s system time before and after the event. The evaluator shall use a packet sniffer to capture the network traffic between the TOE and the NTP server. The evaluator uses the captured network traffic, the observed time change of the TOE, and the TOE’s audit log to determine that the TOE accepted the NTP server’s timestamp update and that the appropriate method and option was used to transmit the packet</a:t>
            </a:r>
            <a:r>
              <a:rPr lang="en-US" sz="1100" dirty="0" smtClean="0"/>
              <a:t>.</a:t>
            </a:r>
          </a:p>
          <a:p>
            <a:pPr marL="594360" lvl="1">
              <a:buAutoNum type="alphaLcParenR"/>
            </a:pPr>
            <a:r>
              <a:rPr lang="en-US" sz="1100" dirty="0" smtClean="0"/>
              <a:t>Test 2:  Check last time a valid signature packet was received by showing ….. (Mark will give it a try)</a:t>
            </a:r>
            <a:endParaRPr lang="en-US" sz="1100" dirty="0"/>
          </a:p>
        </p:txBody>
      </p:sp>
      <p:sp>
        <p:nvSpPr>
          <p:cNvPr id="3" name="Title 2"/>
          <p:cNvSpPr>
            <a:spLocks noGrp="1"/>
          </p:cNvSpPr>
          <p:nvPr>
            <p:ph type="title"/>
          </p:nvPr>
        </p:nvSpPr>
        <p:spPr>
          <a:xfrm>
            <a:off x="457200" y="274638"/>
            <a:ext cx="8229600" cy="639762"/>
          </a:xfrm>
        </p:spPr>
        <p:txBody>
          <a:bodyPr>
            <a:normAutofit/>
          </a:bodyPr>
          <a:lstStyle/>
          <a:p>
            <a:pPr algn="ctr"/>
            <a:r>
              <a:rPr lang="en-US" sz="2800" dirty="0"/>
              <a:t>Proposed SFR Time </a:t>
            </a:r>
            <a:r>
              <a:rPr lang="en-US" sz="2800" dirty="0" smtClean="0"/>
              <a:t>Stamp AAs</a:t>
            </a:r>
            <a:endParaRPr lang="en-US" sz="2800"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460" y="914400"/>
            <a:ext cx="8475241" cy="5334000"/>
          </a:xfrm>
        </p:spPr>
        <p:txBody>
          <a:bodyPr>
            <a:noAutofit/>
          </a:bodyPr>
          <a:lstStyle/>
          <a:p>
            <a:pPr marL="109728" indent="0">
              <a:buNone/>
            </a:pPr>
            <a:r>
              <a:rPr lang="en-US" sz="1400" b="1" dirty="0" err="1" smtClean="0"/>
              <a:t>Autokey</a:t>
            </a:r>
            <a:r>
              <a:rPr lang="en-US" sz="1400" b="1" dirty="0" smtClean="0"/>
              <a:t>:</a:t>
            </a:r>
            <a:endParaRPr lang="en-US" sz="1400" b="1" dirty="0"/>
          </a:p>
          <a:p>
            <a:pPr marL="109728" indent="0">
              <a:buNone/>
            </a:pPr>
            <a:r>
              <a:rPr lang="en-US" sz="1400" dirty="0" smtClean="0"/>
              <a:t>There is published information on the issues using </a:t>
            </a:r>
            <a:r>
              <a:rPr lang="en-US" sz="1400" dirty="0" err="1" smtClean="0"/>
              <a:t>Autokey</a:t>
            </a:r>
            <a:r>
              <a:rPr lang="en-US" sz="1400" dirty="0" smtClean="0"/>
              <a:t>.  The published information details the weaknesses in </a:t>
            </a:r>
            <a:r>
              <a:rPr lang="en-US" sz="1400" dirty="0" err="1" smtClean="0"/>
              <a:t>Autokey</a:t>
            </a:r>
            <a:r>
              <a:rPr lang="en-US" sz="1400" dirty="0" smtClean="0"/>
              <a:t> and the ease at which the timestamp data can be modified and passed along with no indication the data has been tampered.  </a:t>
            </a:r>
          </a:p>
          <a:p>
            <a:pPr marL="109728" indent="0">
              <a:buNone/>
            </a:pPr>
            <a:r>
              <a:rPr lang="en-US" sz="1400" dirty="0" smtClean="0"/>
              <a:t>Including </a:t>
            </a:r>
            <a:r>
              <a:rPr lang="en-US" sz="1400" dirty="0" err="1" smtClean="0"/>
              <a:t>Autokey</a:t>
            </a:r>
            <a:r>
              <a:rPr lang="en-US" sz="1400" dirty="0" smtClean="0"/>
              <a:t> as a means to authenticate the integrity of the time source provides a false sense of security that the timestamp being received is authentic and unaltered.</a:t>
            </a:r>
          </a:p>
          <a:p>
            <a:pPr marL="365760" lvl="1" indent="0">
              <a:buNone/>
            </a:pPr>
            <a:r>
              <a:rPr lang="en-US" sz="1400" dirty="0" smtClean="0"/>
              <a:t>Reference </a:t>
            </a:r>
            <a:r>
              <a:rPr lang="en-US" sz="1400" dirty="0"/>
              <a:t>- </a:t>
            </a:r>
            <a:r>
              <a:rPr lang="en-US" sz="1400" dirty="0">
                <a:hlinkClick r:id="rId2"/>
              </a:rPr>
              <a:t>https://</a:t>
            </a:r>
            <a:r>
              <a:rPr lang="en-US" sz="1400" dirty="0" smtClean="0">
                <a:hlinkClick r:id="rId2"/>
              </a:rPr>
              <a:t>www.ietf.org/proceedings/83/slides/slides-83-tictoc-1.pdf</a:t>
            </a:r>
            <a:r>
              <a:rPr lang="en-US" sz="1400" dirty="0" smtClean="0"/>
              <a:t> .  In summary the paper shows that an attack can be preformed fast enough that the </a:t>
            </a:r>
            <a:r>
              <a:rPr lang="en-US" sz="1400" dirty="0" err="1" smtClean="0"/>
              <a:t>autokey</a:t>
            </a:r>
            <a:r>
              <a:rPr lang="en-US" sz="1400" dirty="0" smtClean="0"/>
              <a:t> session can be hacked in real time, crafting and sending a response well before the client times out waiting for the real (legitimate) time data.</a:t>
            </a:r>
            <a:endParaRPr lang="en-US" sz="1400" dirty="0"/>
          </a:p>
          <a:p>
            <a:pPr marL="109728" indent="0">
              <a:buNone/>
            </a:pPr>
            <a:r>
              <a:rPr lang="en-US" sz="1400" dirty="0" smtClean="0"/>
              <a:t>***Add the other source in the email</a:t>
            </a:r>
            <a:endParaRPr lang="en-US" sz="1400" dirty="0" smtClean="0"/>
          </a:p>
          <a:p>
            <a:pPr marL="109728" indent="0">
              <a:buNone/>
            </a:pPr>
            <a:r>
              <a:rPr lang="en-US" sz="1400" b="1" dirty="0" smtClean="0"/>
              <a:t>SSH and TLS:</a:t>
            </a:r>
            <a:endParaRPr lang="en-US" sz="1400" b="1" dirty="0"/>
          </a:p>
          <a:p>
            <a:pPr marL="109728" indent="0">
              <a:buNone/>
            </a:pPr>
            <a:r>
              <a:rPr lang="en-US" sz="1400" dirty="0" smtClean="0"/>
              <a:t>SSH and TLS were not included as protocols to secure the connection with the NTP server as neither support datagram protocols</a:t>
            </a:r>
            <a:endParaRPr lang="en-US" sz="1400" dirty="0"/>
          </a:p>
          <a:p>
            <a:pPr marL="109728" indent="0">
              <a:buNone/>
            </a:pPr>
            <a:endParaRPr lang="en-US" sz="1400" dirty="0"/>
          </a:p>
          <a:p>
            <a:pPr marL="109728" indent="0">
              <a:buNone/>
            </a:pPr>
            <a:r>
              <a:rPr lang="en-US" sz="1400" b="1" strike="sngStrike" dirty="0" smtClean="0"/>
              <a:t>NTPv3:</a:t>
            </a:r>
            <a:endParaRPr lang="en-US" sz="1400" b="1" strike="sngStrike" dirty="0"/>
          </a:p>
          <a:p>
            <a:pPr marL="109728" indent="0">
              <a:buNone/>
            </a:pPr>
            <a:r>
              <a:rPr lang="en-US" sz="1400" strike="sngStrike" dirty="0" smtClean="0"/>
              <a:t>NTPv3 should also be included for use with the same methods to authenticate the integrity of the </a:t>
            </a:r>
            <a:r>
              <a:rPr lang="en-US" sz="1400" strike="sngStrike" dirty="0" err="1" smtClean="0"/>
              <a:t>timesource</a:t>
            </a:r>
            <a:r>
              <a:rPr lang="en-US" sz="1400" strike="sngStrike" dirty="0" smtClean="0"/>
              <a:t>/timestamp</a:t>
            </a:r>
          </a:p>
          <a:p>
            <a:pPr marL="109728" indent="0">
              <a:buNone/>
            </a:pPr>
            <a:endParaRPr lang="en-US" sz="1400" strike="sngStrike" dirty="0">
              <a:solidFill>
                <a:srgbClr val="FF0000"/>
              </a:solidFill>
            </a:endParaRPr>
          </a:p>
          <a:p>
            <a:pPr marL="109728" indent="0">
              <a:buNone/>
            </a:pPr>
            <a:r>
              <a:rPr lang="en-US" sz="1400" b="1" strike="sngStrike" dirty="0" smtClean="0"/>
              <a:t>SHA2:</a:t>
            </a:r>
          </a:p>
          <a:p>
            <a:pPr marL="109728" indent="0">
              <a:buNone/>
            </a:pPr>
            <a:r>
              <a:rPr lang="en-US" sz="1400" strike="sngStrike" dirty="0" smtClean="0"/>
              <a:t>Add SHA2 algorithms</a:t>
            </a:r>
          </a:p>
          <a:p>
            <a:pPr marL="109728" indent="0">
              <a:buNone/>
            </a:pPr>
            <a:endParaRPr lang="en-US" sz="1400" dirty="0"/>
          </a:p>
        </p:txBody>
      </p:sp>
      <p:sp>
        <p:nvSpPr>
          <p:cNvPr id="2" name="Title 1"/>
          <p:cNvSpPr>
            <a:spLocks noGrp="1"/>
          </p:cNvSpPr>
          <p:nvPr>
            <p:ph type="title"/>
          </p:nvPr>
        </p:nvSpPr>
        <p:spPr>
          <a:xfrm>
            <a:off x="456460" y="228030"/>
            <a:ext cx="8229600" cy="686370"/>
          </a:xfrm>
        </p:spPr>
        <p:txBody>
          <a:bodyPr>
            <a:normAutofit fontScale="90000"/>
          </a:bodyPr>
          <a:lstStyle/>
          <a:p>
            <a:pPr algn="ctr"/>
            <a:r>
              <a:rPr lang="en-US" dirty="0" smtClean="0"/>
              <a:t>Feedback – original SFR</a:t>
            </a:r>
            <a:endParaRPr lang="en-US" sz="3600" dirty="0"/>
          </a:p>
        </p:txBody>
      </p:sp>
    </p:spTree>
    <p:extLst>
      <p:ext uri="{BB962C8B-B14F-4D97-AF65-F5344CB8AC3E}">
        <p14:creationId xmlns:p14="http://schemas.microsoft.com/office/powerpoint/2010/main" val="3830514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6843" y="1066800"/>
            <a:ext cx="8551441" cy="5029200"/>
          </a:xfrm>
        </p:spPr>
        <p:txBody>
          <a:bodyPr>
            <a:noAutofit/>
          </a:bodyPr>
          <a:lstStyle/>
          <a:p>
            <a:pPr marL="109728" indent="0">
              <a:buNone/>
            </a:pPr>
            <a:r>
              <a:rPr lang="en-US" sz="1400" b="1" dirty="0"/>
              <a:t>Guidance:</a:t>
            </a:r>
          </a:p>
          <a:p>
            <a:pPr marL="109728" indent="0">
              <a:buNone/>
            </a:pPr>
            <a:r>
              <a:rPr lang="en-US" sz="1200" dirty="0" smtClean="0"/>
              <a:t>"</a:t>
            </a:r>
            <a:r>
              <a:rPr lang="en-US" sz="1200" dirty="0"/>
              <a:t>Each primary selection in the SFR contains selections that specify a cryptographic </a:t>
            </a:r>
            <a:r>
              <a:rPr lang="en-US" sz="1200" dirty="0" smtClean="0"/>
              <a:t>algorithm or </a:t>
            </a:r>
            <a:r>
              <a:rPr lang="en-US" sz="1200" dirty="0"/>
              <a:t>cryptographic protocol. For each of these secondary selections made in the ST, the guidance documentation instructs the administrator how to configure the TOE to use the chosen option(s)."</a:t>
            </a:r>
          </a:p>
          <a:p>
            <a:pPr marL="109728" indent="0">
              <a:buNone/>
            </a:pPr>
            <a:r>
              <a:rPr lang="en-US" sz="1200" dirty="0"/>
              <a:t>I understand that you want clear guidance instructions for each selected method. However, this overly specific language will lead to a lot of unnecessary grief for the labs. For example, rarely specifics of NTP are user-configurable. However this evaluation activity written with fully configurable implementation in mind. Instead, I recommend replacing quoted section with the following: </a:t>
            </a:r>
          </a:p>
          <a:p>
            <a:pPr marL="365760" lvl="1" indent="0">
              <a:buNone/>
            </a:pPr>
            <a:r>
              <a:rPr lang="en-US" sz="1200" dirty="0" smtClean="0"/>
              <a:t>"</a:t>
            </a:r>
            <a:r>
              <a:rPr lang="en-US" sz="1200" dirty="0"/>
              <a:t>For all administrator-configurable NTP parameters, the guidance documentation must instruct the administrator how to configure the TOE and document default settings."</a:t>
            </a:r>
          </a:p>
          <a:p>
            <a:pPr marL="109728" indent="0">
              <a:buNone/>
            </a:pPr>
            <a:endParaRPr lang="en-US" sz="1400" dirty="0" smtClean="0"/>
          </a:p>
          <a:p>
            <a:pPr marL="109728" indent="0">
              <a:buNone/>
            </a:pPr>
            <a:r>
              <a:rPr lang="en-US" sz="1400" b="1" dirty="0" smtClean="0"/>
              <a:t>Test</a:t>
            </a:r>
            <a:r>
              <a:rPr lang="en-US" sz="1400" b="1" dirty="0"/>
              <a:t>:</a:t>
            </a:r>
          </a:p>
          <a:p>
            <a:pPr marL="109728" indent="0">
              <a:buNone/>
            </a:pPr>
            <a:r>
              <a:rPr lang="en-US" sz="1200" dirty="0" smtClean="0"/>
              <a:t>" </a:t>
            </a:r>
            <a:r>
              <a:rPr lang="en-US" sz="1200" dirty="0"/>
              <a:t>a)     The evaluator uses the captured network traffic, the observed time change of the TOE, and the TOE’s audit log to determine that the TOE accepted the NTP server’s timestamp update and that the appropriate </a:t>
            </a:r>
            <a:r>
              <a:rPr lang="en-US" sz="1200" dirty="0" smtClean="0"/>
              <a:t>option </a:t>
            </a:r>
            <a:r>
              <a:rPr lang="en-US" sz="1200" dirty="0"/>
              <a:t>was used to transmit the packet."</a:t>
            </a:r>
          </a:p>
          <a:p>
            <a:pPr marL="109728" indent="0">
              <a:buNone/>
            </a:pPr>
            <a:r>
              <a:rPr lang="en-US" sz="1200" dirty="0"/>
              <a:t>I don't believe this is adequate to ensure correct functionality. We should add negative test cases to make sure the TOE performs cryptographic checks. That is, "default to accept everything" flawed implementation would likely remain undetected by testing activities as written.</a:t>
            </a:r>
          </a:p>
          <a:p>
            <a:pPr marL="109728" indent="0">
              <a:buNone/>
            </a:pPr>
            <a:r>
              <a:rPr lang="en-US" sz="1200" dirty="0"/>
              <a:t>I think we need conditional cases for each selection:</a:t>
            </a:r>
          </a:p>
          <a:p>
            <a:pPr marL="109728" indent="0">
              <a:buNone/>
            </a:pPr>
            <a:endParaRPr lang="en-US" sz="1200" dirty="0"/>
          </a:p>
          <a:p>
            <a:pPr marL="109728" indent="0">
              <a:buNone/>
            </a:pPr>
            <a:r>
              <a:rPr lang="en-US" sz="1200" dirty="0"/>
              <a:t>--- good signature, bad signature for symmetric cryptography selection</a:t>
            </a:r>
          </a:p>
          <a:p>
            <a:pPr marL="109728" indent="0">
              <a:buNone/>
            </a:pPr>
            <a:r>
              <a:rPr lang="en-US" sz="1200" dirty="0"/>
              <a:t>--- </a:t>
            </a:r>
            <a:r>
              <a:rPr lang="en-US" sz="1200" dirty="0" smtClean="0"/>
              <a:t>inspect </a:t>
            </a:r>
            <a:r>
              <a:rPr lang="en-US" sz="1200" dirty="0"/>
              <a:t>protocol handshake and confirm secure channel established, </a:t>
            </a:r>
            <a:r>
              <a:rPr lang="en-US" sz="1200" dirty="0" smtClean="0"/>
              <a:t>interrupt/timeout </a:t>
            </a:r>
            <a:r>
              <a:rPr lang="en-US" sz="1200" dirty="0"/>
              <a:t>channel and make sure it is correctly renegotiated/resumed for secure channel selection</a:t>
            </a:r>
          </a:p>
          <a:p>
            <a:pPr marL="109728" indent="0">
              <a:buNone/>
            </a:pPr>
            <a:endParaRPr lang="en-US" sz="1400" dirty="0">
              <a:solidFill>
                <a:srgbClr val="FF0000"/>
              </a:solidFill>
              <a:latin typeface="Calibri" panose="020F0502020204030204" pitchFamily="34" charset="0"/>
            </a:endParaRPr>
          </a:p>
        </p:txBody>
      </p:sp>
      <p:sp>
        <p:nvSpPr>
          <p:cNvPr id="2" name="Title 1"/>
          <p:cNvSpPr>
            <a:spLocks noGrp="1"/>
          </p:cNvSpPr>
          <p:nvPr>
            <p:ph type="title"/>
          </p:nvPr>
        </p:nvSpPr>
        <p:spPr>
          <a:xfrm>
            <a:off x="457200" y="274638"/>
            <a:ext cx="8229600" cy="868362"/>
          </a:xfrm>
        </p:spPr>
        <p:txBody>
          <a:bodyPr>
            <a:normAutofit/>
          </a:bodyPr>
          <a:lstStyle/>
          <a:p>
            <a:pPr algn="ctr"/>
            <a:r>
              <a:rPr lang="en-US" dirty="0" smtClean="0"/>
              <a:t>Feedback - AAs</a:t>
            </a:r>
            <a:endParaRPr lang="en-US" sz="3600" dirty="0"/>
          </a:p>
        </p:txBody>
      </p:sp>
    </p:spTree>
    <p:extLst>
      <p:ext uri="{BB962C8B-B14F-4D97-AF65-F5344CB8AC3E}">
        <p14:creationId xmlns:p14="http://schemas.microsoft.com/office/powerpoint/2010/main" val="27323579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524000"/>
            <a:ext cx="8551441" cy="4400444"/>
          </a:xfrm>
        </p:spPr>
        <p:txBody>
          <a:bodyPr>
            <a:normAutofit/>
          </a:bodyPr>
          <a:lstStyle/>
          <a:p>
            <a:r>
              <a:rPr lang="en-US" sz="1800" dirty="0"/>
              <a:t>T</a:t>
            </a:r>
            <a:r>
              <a:rPr lang="en-US" sz="1800" dirty="0" smtClean="0"/>
              <a:t>eam members provide comments on proposed solution and send to Terrie by 23 June 2017</a:t>
            </a:r>
          </a:p>
          <a:p>
            <a:r>
              <a:rPr lang="en-US" sz="1800" dirty="0" smtClean="0"/>
              <a:t>[Terrie] Consolidate write-ups and send to the Team</a:t>
            </a:r>
          </a:p>
          <a:p>
            <a:r>
              <a:rPr lang="en-US" sz="1800" dirty="0" smtClean="0"/>
              <a:t>Review write-up at next meeting, make necessary changes, finalize and submit to ND </a:t>
            </a:r>
            <a:r>
              <a:rPr lang="en-US" sz="1800" dirty="0" err="1" smtClean="0"/>
              <a:t>iTC</a:t>
            </a:r>
            <a:endParaRPr lang="en-US" sz="1800" dirty="0" smtClean="0"/>
          </a:p>
          <a:p>
            <a:pPr lvl="1"/>
            <a:r>
              <a:rPr lang="en-US" sz="1800" dirty="0"/>
              <a:t>Provide a copy to NIAP for consideration to change PPs/EPs that include </a:t>
            </a:r>
            <a:r>
              <a:rPr lang="en-US" sz="1800" dirty="0" err="1"/>
              <a:t>Autokey</a:t>
            </a:r>
            <a:endParaRPr lang="en-US" sz="1800" dirty="0" smtClean="0"/>
          </a:p>
          <a:p>
            <a:r>
              <a:rPr lang="en-US" sz="1800" dirty="0" smtClean="0"/>
              <a:t>Next meeting is 10:00am (</a:t>
            </a:r>
            <a:r>
              <a:rPr lang="en-US" sz="1800" dirty="0" err="1" smtClean="0"/>
              <a:t>est</a:t>
            </a:r>
            <a:r>
              <a:rPr lang="en-US" sz="1800" dirty="0" smtClean="0"/>
              <a:t>) 30 June 2017….however Terrie will be on PTO so either someone (Andy???) can run the meeting so we can continue to move forward or we will just meetup at the next scheduled meeting on 14 July 2017.</a:t>
            </a:r>
            <a:endParaRPr lang="en-US" sz="1800" dirty="0"/>
          </a:p>
          <a:p>
            <a:pPr marL="109728" indent="0">
              <a:buNone/>
            </a:pPr>
            <a:endParaRPr lang="en-US" dirty="0"/>
          </a:p>
        </p:txBody>
      </p:sp>
      <p:sp>
        <p:nvSpPr>
          <p:cNvPr id="2" name="Title 1"/>
          <p:cNvSpPr>
            <a:spLocks noGrp="1"/>
          </p:cNvSpPr>
          <p:nvPr>
            <p:ph type="title"/>
          </p:nvPr>
        </p:nvSpPr>
        <p:spPr/>
        <p:txBody>
          <a:bodyPr/>
          <a:lstStyle/>
          <a:p>
            <a:pPr algn="ctr"/>
            <a:r>
              <a:rPr lang="en-US" dirty="0"/>
              <a:t>Next Steps</a:t>
            </a:r>
          </a:p>
        </p:txBody>
      </p:sp>
    </p:spTree>
    <p:extLst>
      <p:ext uri="{BB962C8B-B14F-4D97-AF65-F5344CB8AC3E}">
        <p14:creationId xmlns:p14="http://schemas.microsoft.com/office/powerpoint/2010/main" val="635568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smtClean="0"/>
              <a:t>Thank you</a:t>
            </a:r>
            <a:endParaRPr lang="en-US" dirty="0"/>
          </a:p>
        </p:txBody>
      </p:sp>
    </p:spTree>
    <p:extLst>
      <p:ext uri="{BB962C8B-B14F-4D97-AF65-F5344CB8AC3E}">
        <p14:creationId xmlns:p14="http://schemas.microsoft.com/office/powerpoint/2010/main" val="8421396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2512</TotalTime>
  <Words>1176</Words>
  <Application>Microsoft Office PowerPoint</Application>
  <PresentationFormat>On-screen Show (4:3)</PresentationFormat>
  <Paragraphs>71</Paragraphs>
  <Slides>8</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Arial</vt:lpstr>
      <vt:lpstr>Calibri</vt:lpstr>
      <vt:lpstr>Ciscolight</vt:lpstr>
      <vt:lpstr>Lucida Sans Unicode</vt:lpstr>
      <vt:lpstr>Verdana</vt:lpstr>
      <vt:lpstr>Wingdings 2</vt:lpstr>
      <vt:lpstr>Wingdings 3</vt:lpstr>
      <vt:lpstr>Cisco_Arial</vt:lpstr>
      <vt:lpstr>Concourse</vt:lpstr>
      <vt:lpstr>NTP Sub-group 16 June2017</vt:lpstr>
      <vt:lpstr>Proposed Solution</vt:lpstr>
      <vt:lpstr>Proposed SFR Time Stamp</vt:lpstr>
      <vt:lpstr>Proposed SFR Time Stamp AAs</vt:lpstr>
      <vt:lpstr>Feedback – original SFR</vt:lpstr>
      <vt:lpstr>Feedback - AAs</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Sub-group</dc:title>
  <dc:creator>Terrie Diaz (tediaz)</dc:creator>
  <cp:lastModifiedBy>tediaz@cisco.com</cp:lastModifiedBy>
  <cp:revision>64</cp:revision>
  <cp:lastPrinted>2015-03-12T19:30:23Z</cp:lastPrinted>
  <dcterms:created xsi:type="dcterms:W3CDTF">2015-02-17T14:39:10Z</dcterms:created>
  <dcterms:modified xsi:type="dcterms:W3CDTF">2017-06-16T16:01:42Z</dcterms:modified>
</cp:coreProperties>
</file>