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67" r:id="rId4"/>
    <p:sldId id="258" r:id="rId5"/>
    <p:sldId id="263" r:id="rId6"/>
    <p:sldId id="260" r:id="rId7"/>
    <p:sldId id="268" r:id="rId8"/>
    <p:sldId id="265"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1" d="100"/>
          <a:sy n="81" d="100"/>
        </p:scale>
        <p:origin x="211"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6/2/2017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6/2/2017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6/2/2017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6/2/2017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6/2/2017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2 June2017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090672"/>
          </a:xfrm>
        </p:spPr>
        <p:txBody>
          <a:bodyPr/>
          <a:lstStyle/>
          <a:p>
            <a:r>
              <a:rPr lang="en-US" dirty="0" smtClean="0"/>
              <a:t>We have defined and formatted the SFRs to support </a:t>
            </a:r>
            <a:r>
              <a:rPr lang="en-US" dirty="0" smtClean="0"/>
              <a:t>NTPv4 </a:t>
            </a:r>
            <a:r>
              <a:rPr lang="en-US" dirty="0" smtClean="0"/>
              <a:t>as </a:t>
            </a:r>
            <a:r>
              <a:rPr lang="en-US" dirty="0" smtClean="0"/>
              <a:t>a </a:t>
            </a:r>
            <a:r>
              <a:rPr lang="en-US" dirty="0" smtClean="0"/>
              <a:t>reliable time source</a:t>
            </a:r>
            <a:r>
              <a:rPr lang="en-US" dirty="0" smtClean="0"/>
              <a:t>.</a:t>
            </a:r>
          </a:p>
          <a:p>
            <a:r>
              <a:rPr lang="en-US" dirty="0" smtClean="0"/>
              <a:t>Assurance Activities have been drafted</a:t>
            </a:r>
            <a:endParaRPr lang="en-US" dirty="0" smtClean="0"/>
          </a:p>
          <a:p>
            <a:endParaRPr lang="en-US" dirty="0"/>
          </a:p>
        </p:txBody>
      </p:sp>
      <p:sp>
        <p:nvSpPr>
          <p:cNvPr id="3" name="Title 2"/>
          <p:cNvSpPr>
            <a:spLocks noGrp="1"/>
          </p:cNvSpPr>
          <p:nvPr>
            <p:ph type="title"/>
          </p:nvPr>
        </p:nvSpPr>
        <p:spPr/>
        <p:txBody>
          <a:bodyPr/>
          <a:lstStyle/>
          <a:p>
            <a:pPr algn="ctr"/>
            <a:r>
              <a:rPr lang="en-US" dirty="0" smtClean="0"/>
              <a:t>Where We Are</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fontScale="47500" lnSpcReduction="20000"/>
          </a:bodyPr>
          <a:lstStyle/>
          <a:p>
            <a:pPr marL="109728" indent="0">
              <a:buNone/>
            </a:pPr>
            <a:r>
              <a:rPr lang="en-US" b="1" dirty="0">
                <a:latin typeface="Calibri Light" panose="020F0302020204030204" pitchFamily="34" charset="0"/>
              </a:rPr>
              <a:t>Maintaining Integrity in System Date/Time</a:t>
            </a:r>
          </a:p>
          <a:p>
            <a:pPr marL="109728" indent="0">
              <a:buNone/>
            </a:pPr>
            <a:r>
              <a:rPr lang="en-US" dirty="0">
                <a:latin typeface="Calibri Light" panose="020F0302020204030204" pitchFamily="34" charset="0"/>
              </a:rPr>
              <a:t> </a:t>
            </a:r>
            <a:r>
              <a:rPr lang="en-US" dirty="0" smtClean="0">
                <a:latin typeface="Calibri Light" panose="020F0302020204030204" pitchFamily="34" charset="0"/>
              </a:rPr>
              <a:t>     </a:t>
            </a:r>
          </a:p>
          <a:p>
            <a:pPr marL="109728" indent="0">
              <a:buNone/>
            </a:pPr>
            <a:r>
              <a:rPr lang="en-US" dirty="0" smtClean="0">
                <a:latin typeface="Calibri Light" panose="020F0302020204030204" pitchFamily="34" charset="0"/>
              </a:rPr>
              <a:t>  </a:t>
            </a:r>
            <a:r>
              <a:rPr lang="en-US" i="1" dirty="0" smtClean="0">
                <a:latin typeface="Calibri Light" panose="020F0302020204030204" pitchFamily="34" charset="0"/>
              </a:rPr>
              <a:t>[</a:t>
            </a:r>
            <a:r>
              <a:rPr lang="en-US" i="1" dirty="0">
                <a:latin typeface="Calibri Light" panose="020F0302020204030204" pitchFamily="34" charset="0"/>
              </a:rPr>
              <a:t>The following is an optional SFR]</a:t>
            </a:r>
          </a:p>
          <a:p>
            <a:pPr marL="109728" indent="0">
              <a:buNone/>
            </a:pPr>
            <a:endParaRPr lang="en-US" b="1" dirty="0" smtClean="0">
              <a:latin typeface="Calibri Light" panose="020F0302020204030204" pitchFamily="34" charset="0"/>
            </a:endParaRPr>
          </a:p>
          <a:p>
            <a:pPr marL="109728" indent="0">
              <a:buNone/>
            </a:pPr>
            <a:r>
              <a:rPr lang="en-US" b="1" dirty="0" smtClean="0">
                <a:latin typeface="Calibri Light" panose="020F0302020204030204" pitchFamily="34" charset="0"/>
              </a:rPr>
              <a:t>FPT_STM_EXT.1 </a:t>
            </a:r>
            <a:r>
              <a:rPr lang="en-US" b="1" dirty="0">
                <a:latin typeface="Calibri Light" panose="020F0302020204030204" pitchFamily="34" charset="0"/>
              </a:rPr>
              <a:t>Authentication of System Time updates</a:t>
            </a:r>
          </a:p>
          <a:p>
            <a:pPr marL="109728" indent="0">
              <a:buNone/>
            </a:pPr>
            <a:r>
              <a:rPr lang="en-US" b="1" dirty="0">
                <a:latin typeface="Calibri Light" panose="020F0302020204030204" pitchFamily="34" charset="0"/>
              </a:rPr>
              <a:t>FPT_STM_EXT.1 </a:t>
            </a:r>
            <a:r>
              <a:rPr lang="en-US" dirty="0">
                <a:latin typeface="Calibri Light" panose="020F0302020204030204" pitchFamily="34" charset="0"/>
              </a:rPr>
              <a:t>The TSF shall update its system time using [selection:</a:t>
            </a:r>
          </a:p>
          <a:p>
            <a:pPr marL="603504" lvl="2" indent="0">
              <a:buNone/>
            </a:pPr>
            <a:r>
              <a:rPr lang="en-US" sz="2500" dirty="0" smtClean="0">
                <a:latin typeface="Calibri Light" panose="020F0302020204030204" pitchFamily="34" charset="0"/>
              </a:rPr>
              <a:t>•  </a:t>
            </a:r>
            <a:r>
              <a:rPr lang="en-US" sz="2900" dirty="0" smtClean="0">
                <a:latin typeface="Calibri Light" panose="020F0302020204030204" pitchFamily="34" charset="0"/>
              </a:rPr>
              <a:t>Network </a:t>
            </a:r>
            <a:r>
              <a:rPr lang="en-US" sz="2900" dirty="0">
                <a:latin typeface="Calibri Light" panose="020F0302020204030204" pitchFamily="34" charset="0"/>
              </a:rPr>
              <a:t>Time Protocol version 4 (NTPv4) as specified in RFC 5905, using Symmetric Cryptography [selection: SHA1, HMAC-SHA2, AES-CBC-256] as the cryptographic algorithm(s); </a:t>
            </a:r>
          </a:p>
          <a:p>
            <a:pPr marL="603504" lvl="2" indent="0">
              <a:buNone/>
            </a:pPr>
            <a:r>
              <a:rPr lang="en-US" sz="2900" dirty="0" smtClean="0">
                <a:latin typeface="Calibri Light" panose="020F0302020204030204" pitchFamily="34" charset="0"/>
              </a:rPr>
              <a:t>•  Network </a:t>
            </a:r>
            <a:r>
              <a:rPr lang="en-US" sz="2900" dirty="0">
                <a:latin typeface="Calibri Light" panose="020F0302020204030204" pitchFamily="34" charset="0"/>
              </a:rPr>
              <a:t>Time Protocol version 4 (NTPv4) as specified in RFC 5905, using </a:t>
            </a:r>
            <a:r>
              <a:rPr lang="en-US" sz="2900" dirty="0" err="1">
                <a:latin typeface="Calibri Light" panose="020F0302020204030204" pitchFamily="34" charset="0"/>
              </a:rPr>
              <a:t>Autokey</a:t>
            </a:r>
            <a:r>
              <a:rPr lang="en-US" sz="2900" dirty="0">
                <a:latin typeface="Calibri Light" panose="020F0302020204030204" pitchFamily="34" charset="0"/>
              </a:rPr>
              <a:t> as specified in RFC 5906 using the following identity schemes: [selection: trusted certificate (TC), a modified </a:t>
            </a:r>
            <a:r>
              <a:rPr lang="en-US" sz="2900" dirty="0" err="1">
                <a:latin typeface="Calibri Light" panose="020F0302020204030204" pitchFamily="34" charset="0"/>
              </a:rPr>
              <a:t>Schnorr</a:t>
            </a:r>
            <a:r>
              <a:rPr lang="en-US" sz="2900" dirty="0">
                <a:latin typeface="Calibri Light" panose="020F0302020204030204" pitchFamily="34" charset="0"/>
              </a:rPr>
              <a:t> algorithm (IFF - Identify Friend or Foe), a modified </a:t>
            </a:r>
            <a:r>
              <a:rPr lang="en-US" sz="2900" dirty="0" err="1">
                <a:latin typeface="Calibri Light" panose="020F0302020204030204" pitchFamily="34" charset="0"/>
              </a:rPr>
              <a:t>Guillou-Quisquater</a:t>
            </a:r>
            <a:r>
              <a:rPr lang="en-US" sz="2900" dirty="0">
                <a:latin typeface="Calibri Light" panose="020F0302020204030204" pitchFamily="34" charset="0"/>
              </a:rPr>
              <a:t> (GQ) algorithm, a modified Mu-Varadharajan (MV) algorithm].</a:t>
            </a:r>
          </a:p>
          <a:p>
            <a:pPr marL="603504" lvl="2" indent="0">
              <a:buNone/>
            </a:pPr>
            <a:r>
              <a:rPr lang="en-US" sz="2900" dirty="0" smtClean="0">
                <a:latin typeface="Calibri Light" panose="020F0302020204030204" pitchFamily="34" charset="0"/>
              </a:rPr>
              <a:t>•  The </a:t>
            </a:r>
            <a:r>
              <a:rPr lang="en-US" sz="2900" dirty="0">
                <a:latin typeface="Calibri Light" panose="020F0302020204030204" pitchFamily="34" charset="0"/>
              </a:rPr>
              <a:t>TSF shall be capable of using [selection: IPsec, DTLS] to provide trusted communication between itself and an NTP server</a:t>
            </a:r>
          </a:p>
          <a:p>
            <a:pPr marL="109728" indent="0">
              <a:buNone/>
            </a:pPr>
            <a:r>
              <a:rPr lang="en-US" dirty="0">
                <a:latin typeface="Calibri Light" panose="020F0302020204030204" pitchFamily="34" charset="0"/>
              </a:rPr>
              <a:t>]</a:t>
            </a:r>
          </a:p>
          <a:p>
            <a:pPr marL="109728" indent="0">
              <a:buNone/>
            </a:pPr>
            <a:r>
              <a:rPr lang="en-US" b="1" i="1" dirty="0">
                <a:latin typeface="Calibri Light" panose="020F0302020204030204" pitchFamily="34" charset="0"/>
              </a:rPr>
              <a:t>Application Note 1</a:t>
            </a:r>
            <a:r>
              <a:rPr lang="en-US" dirty="0">
                <a:latin typeface="Calibri Light" panose="020F0302020204030204" pitchFamily="34" charset="0"/>
              </a:rPr>
              <a:t>	</a:t>
            </a:r>
          </a:p>
          <a:p>
            <a:pPr marL="365760" lvl="1" indent="0">
              <a:buNone/>
            </a:pPr>
            <a:r>
              <a:rPr lang="en-US" sz="2500" dirty="0">
                <a:latin typeface="Calibri Light" panose="020F0302020204030204" pitchFamily="34" charset="0"/>
              </a:rPr>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500" dirty="0" err="1">
                <a:latin typeface="Calibri Light" panose="020F0302020204030204" pitchFamily="34" charset="0"/>
              </a:rPr>
              <a:t>Schnorr</a:t>
            </a:r>
            <a:r>
              <a:rPr lang="en-US" sz="2500" dirty="0">
                <a:latin typeface="Calibri Light" panose="020F0302020204030204" pitchFamily="34" charset="0"/>
              </a:rPr>
              <a:t> algorithm (IFF aka Identify Friendly or Foe), (2) a modified </a:t>
            </a:r>
            <a:r>
              <a:rPr lang="en-US" sz="2500" dirty="0" err="1">
                <a:latin typeface="Calibri Light" panose="020F0302020204030204" pitchFamily="34" charset="0"/>
              </a:rPr>
              <a:t>Guillou-Quisquater</a:t>
            </a:r>
            <a:r>
              <a:rPr lang="en-US" sz="2500" dirty="0">
                <a:latin typeface="Calibri Light" panose="020F0302020204030204" pitchFamily="34" charset="0"/>
              </a:rPr>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r>
              <a:rPr lang="en-US" sz="2500" dirty="0" smtClean="0">
                <a:latin typeface="Calibri Light" panose="020F0302020204030204" pitchFamily="34" charset="0"/>
              </a:rPr>
              <a:t>.</a:t>
            </a:r>
          </a:p>
          <a:p>
            <a:pPr marL="365760" lvl="1" indent="0">
              <a:buNone/>
            </a:pPr>
            <a:endParaRPr lang="en-US" sz="2500" dirty="0">
              <a:latin typeface="Calibri Light" panose="020F0302020204030204" pitchFamily="34" charset="0"/>
            </a:endParaRPr>
          </a:p>
          <a:p>
            <a:pPr marL="365760" lvl="1" indent="0">
              <a:buNone/>
            </a:pPr>
            <a:r>
              <a:rPr lang="en-US" sz="2500" dirty="0">
                <a:latin typeface="Calibri Light" panose="020F0302020204030204" pitchFamily="34" charset="0"/>
              </a:rPr>
              <a:t>It is noted that for this requirement that “NTP server” also includes an entity acting as an NTP peer.</a:t>
            </a:r>
            <a:endParaRPr lang="en-US" sz="2500" dirty="0">
              <a:latin typeface="Calibri Light" panose="020F0302020204030204" pitchFamily="34" charset="0"/>
            </a:endParaRPr>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600" b="1" dirty="0">
                <a:latin typeface="Calibri Light" panose="020F0302020204030204" pitchFamily="34" charset="0"/>
              </a:rPr>
              <a:t>Evaluation Activities</a:t>
            </a:r>
          </a:p>
          <a:p>
            <a:pPr marL="109728" indent="0">
              <a:buNone/>
            </a:pPr>
            <a:r>
              <a:rPr lang="en-US" sz="1400" b="1" dirty="0">
                <a:latin typeface="Calibri Light" panose="020F0302020204030204" pitchFamily="34" charset="0"/>
              </a:rPr>
              <a:t>TSS</a:t>
            </a:r>
          </a:p>
          <a:p>
            <a:pPr marL="109728" indent="0">
              <a:buNone/>
            </a:pPr>
            <a:r>
              <a:rPr lang="en-US" sz="1200" dirty="0">
                <a:latin typeface="Calibri Light" panose="020F0302020204030204" pitchFamily="34" charset="0"/>
              </a:rPr>
              <a:t>The evaluator shall examine the TSS to ensure it describes what approach the TOE uses to ensure the timestamp it receives from an NTP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400" b="1" dirty="0">
                <a:latin typeface="Calibri Light" panose="020F0302020204030204" pitchFamily="34" charset="0"/>
              </a:rPr>
              <a:t>Guidance Documentation</a:t>
            </a:r>
          </a:p>
          <a:p>
            <a:pPr marL="109728" indent="0">
              <a:buNone/>
            </a:pPr>
            <a:r>
              <a:rPr lang="en-US" sz="1200" dirty="0">
                <a:latin typeface="Calibri Light" panose="020F0302020204030204" pitchFamily="34" charset="0"/>
              </a:rPr>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400" b="1" dirty="0">
                <a:latin typeface="Calibri Light" panose="020F0302020204030204" pitchFamily="34" charset="0"/>
              </a:rPr>
              <a:t>Test</a:t>
            </a:r>
            <a:r>
              <a:rPr lang="en-US" sz="1200" dirty="0">
                <a:latin typeface="Calibri Light" panose="020F0302020204030204" pitchFamily="34" charset="0"/>
              </a:rPr>
              <a:t> </a:t>
            </a:r>
          </a:p>
          <a:p>
            <a:pPr marL="109728" indent="0">
              <a:buNone/>
            </a:pPr>
            <a:r>
              <a:rPr lang="en-US" sz="1200" dirty="0">
                <a:latin typeface="Calibri Light" panose="020F0302020204030204" pitchFamily="34" charset="0"/>
              </a:rPr>
              <a:t>The cryptographic algorithms specified in the first selection of this SFR will have been specified in an FCS_COP SFR and tested in the accompanying Evaluation Activity for that SFR. Likewise the cryptographic protocol selected in the last selection of this SFR will have been specified in an FCS SFR and tested in the accompanying EA for that SFR.</a:t>
            </a:r>
          </a:p>
          <a:p>
            <a:pPr marL="109728" indent="0">
              <a:buNone/>
            </a:pPr>
            <a:r>
              <a:rPr lang="en-US" sz="1200" dirty="0">
                <a:latin typeface="Calibri Light" panose="020F0302020204030204" pitchFamily="34" charset="0"/>
              </a:rPr>
              <a:t>The evaluator will perform the following test(s) for each of the method(s) selected, and each of the option(s) within a method, to verify the TOE implements the selected method(s) and option(s) correctly:</a:t>
            </a:r>
          </a:p>
          <a:p>
            <a:pPr marL="365760" lvl="1" indent="0">
              <a:buNone/>
            </a:pPr>
            <a:r>
              <a:rPr lang="en-US" sz="1200" dirty="0" smtClean="0">
                <a:latin typeface="Calibri Light" panose="020F0302020204030204" pitchFamily="34" charset="0"/>
              </a:rPr>
              <a:t>a) Test </a:t>
            </a:r>
            <a:r>
              <a:rPr lang="en-US" sz="1200" dirty="0">
                <a:latin typeface="Calibri Light" panose="020F0302020204030204" pitchFamily="34" charset="0"/>
              </a:rPr>
              <a:t>1: The evaluator shall configure an NTP server to use the method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Time </a:t>
            </a:r>
            <a:r>
              <a:rPr lang="en-US" sz="2800" dirty="0" smtClean="0"/>
              <a:t>Stamp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551441" cy="5029200"/>
          </a:xfrm>
        </p:spPr>
        <p:txBody>
          <a:bodyPr>
            <a:noAutofit/>
          </a:bodyPr>
          <a:lstStyle/>
          <a:p>
            <a:pPr marL="109728" indent="0">
              <a:buNone/>
            </a:pPr>
            <a:r>
              <a:rPr lang="en-US" sz="1400" b="1" dirty="0" err="1" smtClean="0">
                <a:latin typeface="Calibri Light" panose="020F0302020204030204" pitchFamily="34" charset="0"/>
              </a:rPr>
              <a:t>Autokey</a:t>
            </a:r>
            <a:r>
              <a:rPr lang="en-US" sz="1400" b="1" dirty="0" smtClean="0">
                <a:latin typeface="Calibri Light" panose="020F0302020204030204" pitchFamily="34" charset="0"/>
              </a:rPr>
              <a:t>:</a:t>
            </a:r>
            <a:endParaRPr lang="en-US" sz="1400" b="1" dirty="0">
              <a:latin typeface="Calibri Light" panose="020F0302020204030204" pitchFamily="34" charset="0"/>
            </a:endParaRPr>
          </a:p>
          <a:p>
            <a:pPr marL="109728" indent="0">
              <a:buNone/>
            </a:pPr>
            <a:r>
              <a:rPr lang="en-US" sz="1400" dirty="0" smtClean="0">
                <a:latin typeface="Calibri Light" panose="020F0302020204030204" pitchFamily="34" charset="0"/>
              </a:rPr>
              <a:t>There is published information on the issues using </a:t>
            </a:r>
            <a:r>
              <a:rPr lang="en-US" sz="1400" dirty="0" err="1" smtClean="0">
                <a:latin typeface="Calibri Light" panose="020F0302020204030204" pitchFamily="34" charset="0"/>
              </a:rPr>
              <a:t>Autokey</a:t>
            </a:r>
            <a:endParaRPr lang="en-US" sz="1400" dirty="0">
              <a:latin typeface="Calibri Light" panose="020F0302020204030204" pitchFamily="34" charset="0"/>
            </a:endParaRPr>
          </a:p>
          <a:p>
            <a:pPr marL="109728" indent="0">
              <a:buNone/>
            </a:pPr>
            <a:endParaRPr lang="en-US" sz="1400" dirty="0" smtClean="0">
              <a:latin typeface="Calibri Light" panose="020F0302020204030204" pitchFamily="34" charset="0"/>
            </a:endParaRPr>
          </a:p>
          <a:p>
            <a:pPr marL="109728" indent="0">
              <a:buNone/>
            </a:pPr>
            <a:r>
              <a:rPr lang="en-US" sz="1400" b="1" dirty="0" smtClean="0">
                <a:latin typeface="Calibri Light" panose="020F0302020204030204" pitchFamily="34" charset="0"/>
              </a:rPr>
              <a:t>SSH and TLS:</a:t>
            </a:r>
            <a:endParaRPr lang="en-US" sz="1400" b="1" dirty="0">
              <a:latin typeface="Calibri Light" panose="020F0302020204030204" pitchFamily="34" charset="0"/>
            </a:endParaRPr>
          </a:p>
          <a:p>
            <a:pPr marL="109728" indent="0">
              <a:buNone/>
            </a:pPr>
            <a:r>
              <a:rPr lang="en-US" sz="1400" dirty="0" smtClean="0">
                <a:latin typeface="Calibri Light" panose="020F0302020204030204" pitchFamily="34" charset="0"/>
              </a:rPr>
              <a:t>SSH and TLS were not included as protocols to secure the connection with the NTP server as neither support datagram protocols</a:t>
            </a:r>
            <a:endParaRPr lang="en-US" sz="1400" dirty="0">
              <a:latin typeface="Calibri Light" panose="020F0302020204030204" pitchFamily="34" charset="0"/>
            </a:endParaRPr>
          </a:p>
          <a:p>
            <a:pPr marL="109728" indent="0">
              <a:buNone/>
            </a:pPr>
            <a:endParaRPr lang="en-US" sz="1400" dirty="0">
              <a:latin typeface="Calibri Light" panose="020F0302020204030204" pitchFamily="34" charset="0"/>
            </a:endParaRPr>
          </a:p>
          <a:p>
            <a:pPr marL="109728" indent="0">
              <a:buNone/>
            </a:pPr>
            <a:r>
              <a:rPr lang="en-US" sz="1400" b="1" dirty="0" smtClean="0">
                <a:latin typeface="Calibri Light" panose="020F0302020204030204" pitchFamily="34" charset="0"/>
              </a:rPr>
              <a:t>NTPv3:</a:t>
            </a:r>
            <a:endParaRPr lang="en-US" sz="1400" b="1" dirty="0">
              <a:latin typeface="Calibri Light" panose="020F0302020204030204" pitchFamily="34" charset="0"/>
            </a:endParaRPr>
          </a:p>
          <a:p>
            <a:pPr marL="109728" indent="0">
              <a:buNone/>
            </a:pPr>
            <a:r>
              <a:rPr lang="en-US" sz="1400" dirty="0" smtClean="0">
                <a:latin typeface="Calibri Light" panose="020F0302020204030204" pitchFamily="34" charset="0"/>
              </a:rPr>
              <a:t>NTPv3 should also be included for use with the same methods to authenticate the integrity of the </a:t>
            </a:r>
            <a:r>
              <a:rPr lang="en-US" sz="1400" dirty="0" err="1" smtClean="0">
                <a:latin typeface="Calibri Light" panose="020F0302020204030204" pitchFamily="34" charset="0"/>
              </a:rPr>
              <a:t>timesource</a:t>
            </a:r>
            <a:r>
              <a:rPr lang="en-US" sz="1400" dirty="0" smtClean="0">
                <a:latin typeface="Calibri Light" panose="020F0302020204030204" pitchFamily="34" charset="0"/>
              </a:rPr>
              <a:t>/timestamp</a:t>
            </a:r>
          </a:p>
          <a:p>
            <a:pPr marL="109728" indent="0">
              <a:buNone/>
            </a:pPr>
            <a:endParaRPr lang="en-US" sz="1400" dirty="0">
              <a:solidFill>
                <a:srgbClr val="FF0000"/>
              </a:solidFill>
              <a:latin typeface="Calibri Light" panose="020F0302020204030204" pitchFamily="34" charset="0"/>
            </a:endParaRPr>
          </a:p>
          <a:p>
            <a:pPr marL="109728" indent="0">
              <a:buNone/>
            </a:pPr>
            <a:r>
              <a:rPr lang="en-US" sz="1400" b="1" dirty="0" smtClean="0">
                <a:latin typeface="Calibri Light" panose="020F0302020204030204" pitchFamily="34" charset="0"/>
              </a:rPr>
              <a:t>SHA2:</a:t>
            </a:r>
          </a:p>
          <a:p>
            <a:pPr marL="109728" indent="0">
              <a:buNone/>
            </a:pPr>
            <a:r>
              <a:rPr lang="en-US" sz="1400" dirty="0" smtClean="0">
                <a:latin typeface="Calibri Light" panose="020F0302020204030204" pitchFamily="34" charset="0"/>
              </a:rPr>
              <a:t>Add SHA2 </a:t>
            </a:r>
            <a:r>
              <a:rPr lang="en-US" sz="1400" dirty="0" err="1" smtClean="0">
                <a:latin typeface="Calibri Light" panose="020F0302020204030204" pitchFamily="34" charset="0"/>
              </a:rPr>
              <a:t>alogrithms</a:t>
            </a:r>
            <a:endParaRPr lang="en-US" sz="1400" dirty="0" smtClean="0">
              <a:latin typeface="Calibri Light" panose="020F0302020204030204" pitchFamily="34" charset="0"/>
            </a:endParaRPr>
          </a:p>
          <a:p>
            <a:pPr marL="109728" indent="0">
              <a:buNone/>
            </a:pPr>
            <a:endParaRPr lang="en-US" sz="1400" dirty="0"/>
          </a:p>
        </p:txBody>
      </p:sp>
      <p:sp>
        <p:nvSpPr>
          <p:cNvPr id="2" name="Title 1"/>
          <p:cNvSpPr>
            <a:spLocks noGrp="1"/>
          </p:cNvSpPr>
          <p:nvPr>
            <p:ph type="title"/>
          </p:nvPr>
        </p:nvSpPr>
        <p:spPr>
          <a:xfrm>
            <a:off x="457200" y="274638"/>
            <a:ext cx="8229600" cy="868362"/>
          </a:xfrm>
        </p:spPr>
        <p:txBody>
          <a:bodyPr>
            <a:normAutofit/>
          </a:bodyPr>
          <a:lstStyle/>
          <a:p>
            <a:pPr algn="ctr"/>
            <a:r>
              <a:rPr lang="en-US" dirty="0" smtClean="0"/>
              <a:t>Feedback - SFR</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551441" cy="5029200"/>
          </a:xfrm>
        </p:spPr>
        <p:txBody>
          <a:bodyPr>
            <a:noAutofit/>
          </a:bodyPr>
          <a:lstStyle/>
          <a:p>
            <a:pPr marL="109728" indent="0">
              <a:buNone/>
            </a:pPr>
            <a:r>
              <a:rPr lang="en-US" sz="1400" b="1" dirty="0">
                <a:latin typeface="Calibri Light" panose="020F0302020204030204" pitchFamily="34" charset="0"/>
              </a:rPr>
              <a:t>Guidance:</a:t>
            </a:r>
          </a:p>
          <a:p>
            <a:pPr marL="109728" indent="0">
              <a:buNone/>
            </a:pPr>
            <a:r>
              <a:rPr lang="en-US" sz="1200" dirty="0" smtClean="0">
                <a:latin typeface="Calibri Light" panose="020F0302020204030204" pitchFamily="34" charset="0"/>
              </a:rPr>
              <a:t>"</a:t>
            </a:r>
            <a:r>
              <a:rPr lang="en-US" sz="1200" dirty="0">
                <a:latin typeface="Calibri Light" panose="020F0302020204030204" pitchFamily="34" charset="0"/>
              </a:rPr>
              <a:t>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200" dirty="0">
                <a:latin typeface="Calibri Light" panose="020F0302020204030204" pitchFamily="34" charset="0"/>
              </a:rPr>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smtClean="0">
                <a:latin typeface="Calibri Light" panose="020F0302020204030204" pitchFamily="34" charset="0"/>
              </a:rPr>
              <a:t>"</a:t>
            </a:r>
            <a:r>
              <a:rPr lang="en-US" sz="1200" dirty="0">
                <a:latin typeface="Calibri Light" panose="020F0302020204030204" pitchFamily="34" charset="0"/>
              </a:rPr>
              <a:t>For all administrator-configurable NTP parameters, the guidance documentation must instruct the administrator how to configure the TOE and document default settings."</a:t>
            </a:r>
          </a:p>
          <a:p>
            <a:pPr marL="109728" indent="0">
              <a:buNone/>
            </a:pPr>
            <a:endParaRPr lang="en-US" sz="1400" dirty="0" smtClean="0">
              <a:latin typeface="Calibri Light" panose="020F0302020204030204" pitchFamily="34" charset="0"/>
            </a:endParaRPr>
          </a:p>
          <a:p>
            <a:pPr marL="109728" indent="0">
              <a:buNone/>
            </a:pPr>
            <a:r>
              <a:rPr lang="en-US" sz="1400" b="1" dirty="0" smtClean="0">
                <a:latin typeface="Calibri Light" panose="020F0302020204030204" pitchFamily="34" charset="0"/>
              </a:rPr>
              <a:t>Test</a:t>
            </a:r>
            <a:r>
              <a:rPr lang="en-US" sz="1400" b="1" dirty="0">
                <a:latin typeface="Calibri Light" panose="020F0302020204030204" pitchFamily="34" charset="0"/>
              </a:rPr>
              <a:t>:</a:t>
            </a:r>
          </a:p>
          <a:p>
            <a:pPr marL="109728" indent="0">
              <a:buNone/>
            </a:pPr>
            <a:r>
              <a:rPr lang="en-US" sz="1200" dirty="0" smtClean="0">
                <a:latin typeface="Calibri Light" panose="020F0302020204030204" pitchFamily="34" charset="0"/>
              </a:rPr>
              <a:t>" </a:t>
            </a:r>
            <a:r>
              <a:rPr lang="en-US" sz="1200" dirty="0">
                <a:latin typeface="Calibri Light" panose="020F0302020204030204" pitchFamily="34" charset="0"/>
              </a:rPr>
              <a:t>a)     The evaluator uses the captured network traffic, the observed time change of the TOE, and the TOE’s audit log to determine that the TOE accepted the NTP server’s timestamp update and that the appropriate method and option was used to transmit the packet."</a:t>
            </a:r>
          </a:p>
          <a:p>
            <a:pPr marL="109728" indent="0">
              <a:buNone/>
            </a:pPr>
            <a:r>
              <a:rPr lang="en-US" sz="1200" dirty="0">
                <a:latin typeface="Calibri Light" panose="020F0302020204030204" pitchFamily="34" charset="0"/>
              </a:rPr>
              <a:t>I don't believe this is adequate to ensure correct functionality. We should add negative test cases to make sure the TOE performs cryptographic checks. That is, "default to accept everything" flawed implementation would likely remain undetected by testing activities as written.</a:t>
            </a:r>
          </a:p>
          <a:p>
            <a:pPr marL="109728" indent="0">
              <a:buNone/>
            </a:pPr>
            <a:r>
              <a:rPr lang="en-US" sz="1200" dirty="0">
                <a:latin typeface="Calibri Light" panose="020F0302020204030204" pitchFamily="34" charset="0"/>
              </a:rPr>
              <a:t>I think we need conditional cases for each selection:</a:t>
            </a:r>
          </a:p>
          <a:p>
            <a:pPr marL="109728" indent="0">
              <a:buNone/>
            </a:pPr>
            <a:endParaRPr lang="en-US" sz="1200" dirty="0">
              <a:latin typeface="Calibri Light" panose="020F0302020204030204" pitchFamily="34" charset="0"/>
            </a:endParaRPr>
          </a:p>
          <a:p>
            <a:pPr marL="109728" indent="0">
              <a:buNone/>
            </a:pPr>
            <a:r>
              <a:rPr lang="en-US" sz="1200" dirty="0">
                <a:latin typeface="Calibri Light" panose="020F0302020204030204" pitchFamily="34" charset="0"/>
              </a:rPr>
              <a:t>--- good signature, bad signature for symmetric cryptography selection</a:t>
            </a:r>
          </a:p>
          <a:p>
            <a:pPr marL="109728" indent="0">
              <a:buNone/>
            </a:pPr>
            <a:r>
              <a:rPr lang="en-US" sz="1200" dirty="0">
                <a:latin typeface="Calibri Light" panose="020F0302020204030204" pitchFamily="34" charset="0"/>
              </a:rPr>
              <a:t>--- good signature trusted cert, bad signature trusted cert, untrusted cert good signature for </a:t>
            </a:r>
            <a:r>
              <a:rPr lang="en-US" sz="1200" dirty="0" err="1">
                <a:latin typeface="Calibri Light" panose="020F0302020204030204" pitchFamily="34" charset="0"/>
              </a:rPr>
              <a:t>autokey</a:t>
            </a:r>
            <a:r>
              <a:rPr lang="en-US" sz="1200" dirty="0">
                <a:latin typeface="Calibri Light" panose="020F0302020204030204" pitchFamily="34" charset="0"/>
              </a:rPr>
              <a:t> selection</a:t>
            </a:r>
          </a:p>
          <a:p>
            <a:pPr marL="109728" indent="0">
              <a:buNone/>
            </a:pPr>
            <a:r>
              <a:rPr lang="en-US" sz="1200" dirty="0">
                <a:latin typeface="Calibri Light" panose="020F0302020204030204" pitchFamily="34" charset="0"/>
              </a:rPr>
              <a:t>--- inspect protocol handshake and confirm secure channel established, interrupt/</a:t>
            </a:r>
            <a:r>
              <a:rPr lang="en-US" sz="1200" dirty="0" err="1">
                <a:latin typeface="Calibri Light" panose="020F0302020204030204" pitchFamily="34" charset="0"/>
              </a:rPr>
              <a:t>timeour</a:t>
            </a:r>
            <a:r>
              <a:rPr lang="en-US" sz="1200" dirty="0">
                <a:latin typeface="Calibri Light" panose="020F0302020204030204" pitchFamily="34" charset="0"/>
              </a:rPr>
              <a:t> channel and make sure it is correctly renegotiated/resumed for secure channel selection</a:t>
            </a:r>
          </a:p>
          <a:p>
            <a:pPr marL="109728" indent="0">
              <a:buNone/>
            </a:pPr>
            <a:endParaRPr lang="en-US" sz="1400" dirty="0">
              <a:solidFill>
                <a:srgbClr val="FF0000"/>
              </a:solidFill>
            </a:endParaRPr>
          </a:p>
        </p:txBody>
      </p:sp>
      <p:sp>
        <p:nvSpPr>
          <p:cNvPr id="2" name="Title 1"/>
          <p:cNvSpPr>
            <a:spLocks noGrp="1"/>
          </p:cNvSpPr>
          <p:nvPr>
            <p:ph type="title"/>
          </p:nvPr>
        </p:nvSpPr>
        <p:spPr>
          <a:xfrm>
            <a:off x="457200" y="274638"/>
            <a:ext cx="8229600" cy="868362"/>
          </a:xfrm>
        </p:spPr>
        <p:txBody>
          <a:bodyPr>
            <a:normAutofit/>
          </a:bodyPr>
          <a:lstStyle/>
          <a:p>
            <a:pPr algn="ctr"/>
            <a:r>
              <a:rPr lang="en-US" dirty="0" smtClean="0"/>
              <a:t>Feedback - AAs</a:t>
            </a:r>
            <a:endParaRPr lang="en-US" sz="3600" dirty="0"/>
          </a:p>
        </p:txBody>
      </p:sp>
    </p:spTree>
    <p:extLst>
      <p:ext uri="{BB962C8B-B14F-4D97-AF65-F5344CB8AC3E}">
        <p14:creationId xmlns:p14="http://schemas.microsoft.com/office/powerpoint/2010/main" val="273235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928872"/>
          </a:xfrm>
        </p:spPr>
        <p:txBody>
          <a:bodyPr>
            <a:normAutofit lnSpcReduction="10000"/>
          </a:bodyPr>
          <a:lstStyle/>
          <a:p>
            <a:r>
              <a:rPr lang="en-US" dirty="0" smtClean="0"/>
              <a:t>Team review </a:t>
            </a:r>
            <a:r>
              <a:rPr lang="en-US" dirty="0" err="1" smtClean="0"/>
              <a:t>Autokey</a:t>
            </a:r>
            <a:r>
              <a:rPr lang="en-US" dirty="0" smtClean="0"/>
              <a:t> evidence – </a:t>
            </a:r>
            <a:r>
              <a:rPr lang="en-US" sz="1200" dirty="0" smtClean="0"/>
              <a:t>Terrie will send to the group as soon as received</a:t>
            </a:r>
          </a:p>
          <a:p>
            <a:r>
              <a:rPr lang="en-US" dirty="0" smtClean="0"/>
              <a:t>Make changes based on the </a:t>
            </a:r>
            <a:r>
              <a:rPr lang="en-US" dirty="0" err="1" smtClean="0"/>
              <a:t>Autokey</a:t>
            </a:r>
            <a:r>
              <a:rPr lang="en-US" dirty="0" smtClean="0"/>
              <a:t> evidence</a:t>
            </a:r>
          </a:p>
          <a:p>
            <a:r>
              <a:rPr lang="en-US" dirty="0" smtClean="0"/>
              <a:t>Update SFR and AAs, include rationale for the changes</a:t>
            </a:r>
          </a:p>
          <a:p>
            <a:r>
              <a:rPr lang="en-US" dirty="0" smtClean="0"/>
              <a:t>Team review updates/approve</a:t>
            </a:r>
          </a:p>
          <a:p>
            <a:r>
              <a:rPr lang="en-US" dirty="0" smtClean="0"/>
              <a:t>Submit to ND </a:t>
            </a:r>
            <a:r>
              <a:rPr lang="en-US" dirty="0" err="1" smtClean="0"/>
              <a:t>iTC</a:t>
            </a:r>
            <a:endParaRPr lang="en-US" dirty="0" smtClean="0"/>
          </a:p>
          <a:p>
            <a:r>
              <a:rPr lang="en-US" dirty="0" smtClean="0"/>
              <a:t>Provide a copy to NIAP for consideration to change PPs/EPs that include </a:t>
            </a:r>
            <a:r>
              <a:rPr lang="en-US" dirty="0" err="1" smtClean="0"/>
              <a:t>Autokey</a:t>
            </a:r>
            <a:r>
              <a:rPr lang="en-US" dirty="0"/>
              <a:t> </a:t>
            </a:r>
            <a:r>
              <a:rPr lang="en-US" dirty="0" smtClean="0"/>
              <a:t>– </a:t>
            </a:r>
            <a:r>
              <a:rPr lang="en-US" sz="1200" dirty="0" smtClean="0"/>
              <a:t>note this is conditional based on review of </a:t>
            </a:r>
            <a:r>
              <a:rPr lang="en-US" sz="1200" dirty="0" err="1" smtClean="0"/>
              <a:t>Autokey</a:t>
            </a:r>
            <a:r>
              <a:rPr lang="en-US" sz="1200" dirty="0" smtClean="0"/>
              <a:t> evidence and changes made by this Subgroup</a:t>
            </a:r>
            <a:endParaRPr lang="en-US" sz="1200" dirty="0" smtClean="0"/>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3079487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2407</TotalTime>
  <Words>1068</Words>
  <Application>Microsoft Office PowerPoint</Application>
  <PresentationFormat>On-screen Show (4:3)</PresentationFormat>
  <Paragraphs>63</Paragraphs>
  <Slides>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Arial</vt:lpstr>
      <vt:lpstr>Calibri</vt:lpstr>
      <vt:lpstr>Calibri Light</vt:lpstr>
      <vt:lpstr>Ciscolight</vt:lpstr>
      <vt:lpstr>Lucida Sans Unicode</vt:lpstr>
      <vt:lpstr>Verdana</vt:lpstr>
      <vt:lpstr>Wingdings 2</vt:lpstr>
      <vt:lpstr>Wingdings 3</vt:lpstr>
      <vt:lpstr>Cisco_Arial</vt:lpstr>
      <vt:lpstr>Concourse</vt:lpstr>
      <vt:lpstr>NTP Sub-group 2 June2017</vt:lpstr>
      <vt:lpstr>Where We Are</vt:lpstr>
      <vt:lpstr>Proposed SFR Time Stamp</vt:lpstr>
      <vt:lpstr>Proposed SFR Time Stamp AAs</vt:lpstr>
      <vt:lpstr>Feedback - SFR</vt:lpstr>
      <vt:lpstr>Feedback - 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49</cp:revision>
  <cp:lastPrinted>2015-03-12T19:30:23Z</cp:lastPrinted>
  <dcterms:created xsi:type="dcterms:W3CDTF">2015-02-17T14:39:10Z</dcterms:created>
  <dcterms:modified xsi:type="dcterms:W3CDTF">2017-06-02T19:26:09Z</dcterms:modified>
</cp:coreProperties>
</file>