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8" r:id="rId4"/>
    <p:sldId id="270" r:id="rId5"/>
    <p:sldId id="263" r:id="rId6"/>
    <p:sldId id="260" r:id="rId7"/>
    <p:sldId id="268" r:id="rId8"/>
    <p:sldId id="269"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3" d="100"/>
          <a:sy n="83" d="100"/>
        </p:scale>
        <p:origin x="768"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6/22/2017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6/22/2017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6/22/2017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6/22/2017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6/22/2017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6/22/2017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6/22/2017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6/22/2017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6/22/2017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6/22/2017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6/22/2017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6/22/2017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6/22/2017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smtClean="0"/>
              <a:t>NTP Sub-group</a:t>
            </a:r>
            <a:br>
              <a:rPr lang="en-US" sz="3200" dirty="0" smtClean="0"/>
            </a:br>
            <a:r>
              <a:rPr lang="en-US" sz="3200" dirty="0" smtClean="0"/>
              <a:t>30 June2017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fontScale="47500" lnSpcReduction="20000"/>
          </a:bodyPr>
          <a:lstStyle/>
          <a:p>
            <a:pPr marL="109728" indent="0">
              <a:buNone/>
            </a:pPr>
            <a:r>
              <a:rPr lang="en-US" sz="3500" b="1" dirty="0"/>
              <a:t>Maintaining Integrity in System </a:t>
            </a:r>
            <a:r>
              <a:rPr lang="en-US" sz="3500" b="1" dirty="0" smtClean="0"/>
              <a:t>Date/Time  </a:t>
            </a:r>
            <a:endParaRPr lang="en-US" sz="3500" dirty="0" smtClean="0"/>
          </a:p>
          <a:p>
            <a:pPr marL="109728" indent="0">
              <a:buNone/>
            </a:pPr>
            <a:r>
              <a:rPr lang="en-US" sz="3500" dirty="0" smtClean="0"/>
              <a:t>  </a:t>
            </a:r>
            <a:r>
              <a:rPr lang="en-US" sz="2300" i="1" dirty="0" smtClean="0"/>
              <a:t>[</a:t>
            </a:r>
            <a:r>
              <a:rPr lang="en-US" sz="2300" i="1" dirty="0"/>
              <a:t>The following is an optional SFR]</a:t>
            </a:r>
          </a:p>
          <a:p>
            <a:pPr marL="109728" indent="0">
              <a:buNone/>
            </a:pPr>
            <a:endParaRPr lang="en-US" sz="3500" b="1" dirty="0" smtClean="0"/>
          </a:p>
          <a:p>
            <a:pPr marL="109728" indent="0">
              <a:buNone/>
            </a:pPr>
            <a:r>
              <a:rPr lang="en-US" sz="3500" b="1" dirty="0" smtClean="0"/>
              <a:t>FCS_NTP_EXT.1 NTP Protocol</a:t>
            </a:r>
            <a:endParaRPr lang="en-US" sz="3500" b="1" dirty="0"/>
          </a:p>
          <a:p>
            <a:pPr marL="109728" indent="0">
              <a:buNone/>
            </a:pPr>
            <a:endParaRPr lang="en-US" sz="3500" b="1" dirty="0" smtClean="0"/>
          </a:p>
          <a:p>
            <a:pPr marL="109728" indent="0">
              <a:buNone/>
            </a:pPr>
            <a:r>
              <a:rPr lang="en-US" sz="3500" b="1" dirty="0" smtClean="0"/>
              <a:t>FCS_NTP_EXT.1 </a:t>
            </a:r>
            <a:r>
              <a:rPr lang="en-US" sz="3500" dirty="0"/>
              <a:t>The TSF shall implement [selection: NTP v3 (RFC 1305), NTP v4 (RFC 5905)] and reject </a:t>
            </a:r>
            <a:r>
              <a:rPr lang="en-US" sz="3500" dirty="0" smtClean="0"/>
              <a:t>all other </a:t>
            </a:r>
            <a:r>
              <a:rPr lang="en-US" sz="3500" dirty="0"/>
              <a:t>NTP versions</a:t>
            </a:r>
            <a:r>
              <a:rPr lang="en-US" sz="3500" dirty="0" smtClean="0"/>
              <a:t>.</a:t>
            </a:r>
          </a:p>
          <a:p>
            <a:pPr marL="109728" indent="0">
              <a:buNone/>
            </a:pPr>
            <a:endParaRPr lang="en-US" sz="3500" b="1" dirty="0" smtClean="0"/>
          </a:p>
          <a:p>
            <a:pPr marL="109728" indent="0">
              <a:buNone/>
            </a:pPr>
            <a:r>
              <a:rPr lang="en-US" sz="3500" b="1" dirty="0" smtClean="0"/>
              <a:t>FCS_NTP_EXT.2 </a:t>
            </a:r>
            <a:r>
              <a:rPr lang="en-US" sz="3500" dirty="0" smtClean="0"/>
              <a:t>The </a:t>
            </a:r>
            <a:r>
              <a:rPr lang="en-US" sz="3500" dirty="0"/>
              <a:t>TSF shall update its system time using [selection:</a:t>
            </a:r>
          </a:p>
          <a:p>
            <a:pPr lvl="4">
              <a:buClrTx/>
              <a:buFont typeface="Arial" panose="020B0604020202020204" pitchFamily="34" charset="0"/>
              <a:buChar char="•"/>
            </a:pPr>
            <a:r>
              <a:rPr lang="en-US" sz="3500" dirty="0" smtClean="0"/>
              <a:t>Symmetric </a:t>
            </a:r>
            <a:r>
              <a:rPr lang="en-US" sz="3500" dirty="0"/>
              <a:t>Cryptography [selection: SHA1, </a:t>
            </a:r>
            <a:r>
              <a:rPr lang="en-US" sz="3500" dirty="0" smtClean="0"/>
              <a:t>SHA224</a:t>
            </a:r>
            <a:r>
              <a:rPr lang="en-US" sz="3500" dirty="0"/>
              <a:t>, </a:t>
            </a:r>
            <a:r>
              <a:rPr lang="en-US" sz="3500" dirty="0" smtClean="0"/>
              <a:t>SHA256</a:t>
            </a:r>
            <a:r>
              <a:rPr lang="en-US" sz="3500" dirty="0"/>
              <a:t>, SHA384, SHA512, AES-CBC-128, AES-CBC-256] as the cryptographic algorithm(s); </a:t>
            </a:r>
          </a:p>
          <a:p>
            <a:pPr lvl="4">
              <a:buClrTx/>
              <a:buFont typeface="Arial" panose="020B0604020202020204" pitchFamily="34" charset="0"/>
              <a:buChar char="•"/>
            </a:pPr>
            <a:r>
              <a:rPr lang="en-US" sz="3500" dirty="0" smtClean="0"/>
              <a:t>The </a:t>
            </a:r>
            <a:r>
              <a:rPr lang="en-US" sz="3500" dirty="0"/>
              <a:t>TSF shall be capable of using [selection: IPsec, DTLS] to provide trusted communication between itself and an NTP </a:t>
            </a:r>
            <a:r>
              <a:rPr lang="en-US" sz="3500" dirty="0" smtClean="0"/>
              <a:t>time source.</a:t>
            </a:r>
            <a:endParaRPr lang="en-US" sz="3500" dirty="0"/>
          </a:p>
          <a:p>
            <a:pPr marL="1115568" lvl="4" indent="0">
              <a:buNone/>
            </a:pPr>
            <a:r>
              <a:rPr lang="en-US" sz="2600" dirty="0" smtClean="0"/>
              <a:t>].</a:t>
            </a:r>
          </a:p>
          <a:p>
            <a:pPr marL="109728" indent="0">
              <a:buNone/>
            </a:pPr>
            <a:endParaRPr lang="en-US" sz="3500" dirty="0"/>
          </a:p>
          <a:p>
            <a:pPr marL="109728" indent="0">
              <a:buNone/>
            </a:pPr>
            <a:r>
              <a:rPr lang="en-US" sz="3500" b="1" dirty="0" smtClean="0"/>
              <a:t>FCS_NTP_EXT.3 </a:t>
            </a:r>
            <a:r>
              <a:rPr lang="en-US" sz="3500" dirty="0"/>
              <a:t>The TSF </a:t>
            </a:r>
            <a:r>
              <a:rPr lang="en-US" sz="3500" dirty="0" smtClean="0"/>
              <a:t>shall support deployment of multiple NTP servers.</a:t>
            </a:r>
          </a:p>
          <a:p>
            <a:pPr marL="109728" indent="0">
              <a:buNone/>
            </a:pPr>
            <a:endParaRPr lang="en-US" sz="3500" dirty="0"/>
          </a:p>
          <a:p>
            <a:pPr marL="365760" lvl="1" indent="0">
              <a:buNone/>
            </a:pPr>
            <a:endParaRPr lang="en-US" sz="3500" strike="sngStrike" dirty="0"/>
          </a:p>
        </p:txBody>
      </p:sp>
      <p:sp>
        <p:nvSpPr>
          <p:cNvPr id="2" name="Title 1"/>
          <p:cNvSpPr>
            <a:spLocks noGrp="1"/>
          </p:cNvSpPr>
          <p:nvPr>
            <p:ph type="title"/>
          </p:nvPr>
        </p:nvSpPr>
        <p:spPr/>
        <p:txBody>
          <a:bodyPr/>
          <a:lstStyle/>
          <a:p>
            <a:pPr algn="ctr"/>
            <a:r>
              <a:rPr lang="en-US" dirty="0" smtClean="0"/>
              <a:t>Proposed SFR Time Stamp</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smtClean="0"/>
              <a:t>Update to FMT_SMF.1 to include functions if NTP is selected.</a:t>
            </a:r>
          </a:p>
          <a:p>
            <a:pPr marL="603504" lvl="2" indent="0">
              <a:buClrTx/>
              <a:buNone/>
            </a:pPr>
            <a:r>
              <a:rPr lang="en-US" sz="1200" dirty="0" smtClean="0"/>
              <a:t>Update list of management functions that may be selected as follows:</a:t>
            </a:r>
          </a:p>
          <a:p>
            <a:pPr lvl="3">
              <a:buClrTx/>
              <a:buFont typeface="Arial" panose="020B0604020202020204" pitchFamily="34" charset="0"/>
              <a:buChar char="•"/>
            </a:pPr>
            <a:r>
              <a:rPr lang="en-US" sz="1200" dirty="0" smtClean="0"/>
              <a:t>[</a:t>
            </a:r>
            <a:r>
              <a:rPr lang="en-US" sz="1200" i="1" dirty="0"/>
              <a:t>selection:</a:t>
            </a:r>
          </a:p>
          <a:p>
            <a:pPr lvl="5">
              <a:buClrTx/>
              <a:buFont typeface="Arial" panose="020B0604020202020204" pitchFamily="34" charset="0"/>
              <a:buChar char="•"/>
            </a:pPr>
            <a:r>
              <a:rPr lang="en-US" sz="1200" i="1" dirty="0" smtClean="0"/>
              <a:t>Ability </a:t>
            </a:r>
            <a:r>
              <a:rPr lang="en-US" sz="1200" i="1" dirty="0"/>
              <a:t>to configure audit </a:t>
            </a:r>
            <a:r>
              <a:rPr lang="en-US" sz="1200" i="1" dirty="0" err="1"/>
              <a:t>behaviour</a:t>
            </a:r>
            <a:r>
              <a:rPr lang="en-US" sz="1200" i="1" dirty="0" smtClean="0"/>
              <a:t>;</a:t>
            </a:r>
          </a:p>
          <a:p>
            <a:pPr lvl="5">
              <a:buClrTx/>
              <a:buFont typeface="Arial" panose="020B0604020202020204" pitchFamily="34" charset="0"/>
              <a:buChar char="•"/>
            </a:pPr>
            <a:r>
              <a:rPr lang="en-US" sz="1200" i="1" dirty="0"/>
              <a:t>Ability to configure the list of TOE-provided services available before </a:t>
            </a:r>
            <a:r>
              <a:rPr lang="en-US" sz="1200" i="1" dirty="0" smtClean="0"/>
              <a:t>an entity </a:t>
            </a:r>
            <a:r>
              <a:rPr lang="en-US" sz="1200" i="1" dirty="0"/>
              <a:t>is identified and authenticated, as specified in FIA_UIA_EXT.1</a:t>
            </a:r>
            <a:r>
              <a:rPr lang="en-US" sz="1200" i="1" dirty="0" smtClean="0"/>
              <a:t>;</a:t>
            </a:r>
          </a:p>
          <a:p>
            <a:pPr lvl="5">
              <a:buClrTx/>
              <a:buFont typeface="Arial" panose="020B0604020202020204" pitchFamily="34" charset="0"/>
              <a:buChar char="•"/>
            </a:pPr>
            <a:r>
              <a:rPr lang="en-US" sz="1200" i="1" dirty="0" smtClean="0"/>
              <a:t>….</a:t>
            </a:r>
          </a:p>
          <a:p>
            <a:pPr lvl="5">
              <a:buClrTx/>
              <a:buFont typeface="Arial" panose="020B0604020202020204" pitchFamily="34" charset="0"/>
              <a:buChar char="•"/>
            </a:pPr>
            <a:r>
              <a:rPr lang="en-US" sz="1200" i="1" dirty="0" smtClean="0"/>
              <a:t>….</a:t>
            </a:r>
            <a:endParaRPr lang="en-US" sz="1200" i="1" dirty="0"/>
          </a:p>
          <a:p>
            <a:pPr lvl="5">
              <a:buClrTx/>
              <a:buFont typeface="Arial" panose="020B0604020202020204" pitchFamily="34" charset="0"/>
              <a:buChar char="•"/>
            </a:pPr>
            <a:r>
              <a:rPr lang="en-US" sz="1200" i="1" dirty="0"/>
              <a:t>Ability to set the time which is used for time-stamps</a:t>
            </a:r>
            <a:r>
              <a:rPr lang="en-US" sz="1200" i="1" dirty="0" smtClean="0"/>
              <a:t>;</a:t>
            </a:r>
          </a:p>
          <a:p>
            <a:pPr lvl="5">
              <a:buClrTx/>
              <a:buFont typeface="Arial" panose="020B0604020202020204" pitchFamily="34" charset="0"/>
              <a:buChar char="•"/>
            </a:pPr>
            <a:r>
              <a:rPr lang="en-US" sz="1200" i="1" dirty="0">
                <a:solidFill>
                  <a:srgbClr val="FF0000"/>
                </a:solidFill>
              </a:rPr>
              <a:t>Ability to configure </a:t>
            </a:r>
            <a:r>
              <a:rPr lang="en-US" sz="1200" i="1" dirty="0" smtClean="0">
                <a:solidFill>
                  <a:srgbClr val="FF0000"/>
                </a:solidFill>
              </a:rPr>
              <a:t>NTP time source;</a:t>
            </a:r>
            <a:endParaRPr lang="en-US" sz="1200" i="1" dirty="0">
              <a:solidFill>
                <a:srgbClr val="FF0000"/>
              </a:solidFill>
            </a:endParaRPr>
          </a:p>
          <a:p>
            <a:pPr lvl="5">
              <a:buClrTx/>
              <a:buFont typeface="Arial" panose="020B0604020202020204" pitchFamily="34" charset="0"/>
              <a:buChar char="•"/>
            </a:pPr>
            <a:r>
              <a:rPr lang="en-US" sz="1200" i="1" dirty="0" smtClean="0"/>
              <a:t>Ability </a:t>
            </a:r>
            <a:r>
              <a:rPr lang="en-US" sz="1200" i="1" dirty="0"/>
              <a:t>to configure the reference identifier for the peer</a:t>
            </a:r>
            <a:r>
              <a:rPr lang="en-US" sz="1200" i="1" dirty="0" smtClean="0"/>
              <a:t>;</a:t>
            </a:r>
          </a:p>
          <a:p>
            <a:pPr lvl="5">
              <a:buClrTx/>
              <a:buFont typeface="Arial" panose="020B0604020202020204" pitchFamily="34" charset="0"/>
              <a:buChar char="•"/>
            </a:pPr>
            <a:r>
              <a:rPr lang="en-US" sz="1200" i="1" dirty="0" smtClean="0"/>
              <a:t>….</a:t>
            </a:r>
          </a:p>
          <a:p>
            <a:pPr lvl="5">
              <a:buClrTx/>
              <a:buFont typeface="Arial" panose="020B0604020202020204" pitchFamily="34" charset="0"/>
              <a:buChar char="•"/>
            </a:pPr>
            <a:r>
              <a:rPr lang="en-US" sz="1200" i="1" dirty="0" smtClean="0"/>
              <a:t>….</a:t>
            </a:r>
          </a:p>
          <a:p>
            <a:pPr marL="1143000" lvl="4" indent="0">
              <a:buClrTx/>
              <a:buNone/>
            </a:pPr>
            <a:r>
              <a:rPr lang="en-US" sz="1200" dirty="0" smtClean="0"/>
              <a:t>].</a:t>
            </a:r>
            <a:endParaRPr lang="en-US" sz="1200" dirty="0"/>
          </a:p>
          <a:p>
            <a:pPr marL="137160" indent="0">
              <a:buClrTx/>
              <a:buNone/>
            </a:pPr>
            <a:r>
              <a:rPr lang="en-US" sz="1800" dirty="0" smtClean="0"/>
              <a:t>Update the Application Note 23 as follows:</a:t>
            </a:r>
          </a:p>
          <a:p>
            <a:pPr marL="630936" lvl="2" indent="0">
              <a:buClrTx/>
              <a:buNone/>
            </a:pPr>
            <a:r>
              <a:rPr lang="en-US" sz="1200" i="1" dirty="0" smtClean="0"/>
              <a:t>The TOE must provide…</a:t>
            </a:r>
          </a:p>
          <a:p>
            <a:pPr marL="630936" lvl="2" indent="0">
              <a:buClrTx/>
              <a:buNone/>
            </a:pPr>
            <a:r>
              <a:rPr lang="en-US" sz="1200" i="1" dirty="0" smtClean="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smtClean="0">
                <a:solidFill>
                  <a:srgbClr val="FF0000"/>
                </a:solidFill>
              </a:rPr>
              <a:t>“Ability </a:t>
            </a:r>
            <a:r>
              <a:rPr lang="en-US" sz="1200" i="1" dirty="0">
                <a:solidFill>
                  <a:srgbClr val="FF0000"/>
                </a:solidFill>
              </a:rPr>
              <a:t>to configure </a:t>
            </a:r>
            <a:r>
              <a:rPr lang="en-US" sz="1200" i="1" dirty="0" smtClean="0">
                <a:solidFill>
                  <a:srgbClr val="FF0000"/>
                </a:solidFill>
              </a:rPr>
              <a:t>NTP time source” </a:t>
            </a:r>
            <a:r>
              <a:rPr lang="en-US" sz="1200" i="1" dirty="0">
                <a:solidFill>
                  <a:srgbClr val="FF0000"/>
                </a:solidFill>
              </a:rPr>
              <a:t>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smtClean="0"/>
              <a:t>Proposed FMT_SMF.1 SFR Update</a:t>
            </a:r>
            <a:endParaRPr lang="en-US" dirty="0"/>
          </a:p>
        </p:txBody>
      </p:sp>
    </p:spTree>
    <p:extLst>
      <p:ext uri="{BB962C8B-B14F-4D97-AF65-F5344CB8AC3E}">
        <p14:creationId xmlns:p14="http://schemas.microsoft.com/office/powerpoint/2010/main" val="33064208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6563" y="990600"/>
            <a:ext cx="8534400" cy="5257800"/>
          </a:xfrm>
        </p:spPr>
        <p:txBody>
          <a:bodyPr>
            <a:noAutofit/>
          </a:bodyPr>
          <a:lstStyle/>
          <a:p>
            <a:pPr marL="109728" indent="0">
              <a:buNone/>
            </a:pPr>
            <a:r>
              <a:rPr lang="en-US" sz="1100" b="1" dirty="0"/>
              <a:t>Evaluation Activities</a:t>
            </a:r>
          </a:p>
          <a:p>
            <a:pPr marL="109728" indent="0">
              <a:buNone/>
            </a:pPr>
            <a:r>
              <a:rPr lang="en-US" sz="1100" b="1" dirty="0"/>
              <a:t>TSS</a:t>
            </a:r>
          </a:p>
          <a:p>
            <a:pPr marL="109728" indent="0">
              <a:buNone/>
            </a:pPr>
            <a:r>
              <a:rPr lang="en-US" sz="1100" dirty="0"/>
              <a:t>The evaluator shall examine the TSS to ensure it describes what approach the TOE uses to ensure the timestamp it receives from an NTP </a:t>
            </a:r>
            <a:r>
              <a:rPr lang="en-US" sz="1100" dirty="0" smtClean="0"/>
              <a:t>time server </a:t>
            </a:r>
            <a:r>
              <a:rPr lang="en-US" sz="1100" dirty="0"/>
              <a:t>(or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100" b="1" dirty="0"/>
              <a:t>Guidance Documentation</a:t>
            </a:r>
          </a:p>
          <a:p>
            <a:pPr marL="109728" indent="0">
              <a:buNone/>
            </a:pPr>
            <a:r>
              <a:rPr lang="en-US" sz="1100" dirty="0"/>
              <a:t>The evaluator shall examine the guidance documentation to ensure it provides the administrator instructions on how to configure the TOE to use the method(s) that are selected in the ST. Each primary selection in the SFR contains selections that specify a cryptographic algorithm, an identity scheme, or cryptographic protocol. For each of these secondary selections made in the ST, the guidance documentation instructs the administrator how to configure the TOE to use the chosen option(s).</a:t>
            </a:r>
          </a:p>
          <a:p>
            <a:pPr marL="109728" indent="0">
              <a:buNone/>
            </a:pPr>
            <a:r>
              <a:rPr lang="en-US" sz="1100" b="1" dirty="0"/>
              <a:t>Test</a:t>
            </a:r>
            <a:r>
              <a:rPr lang="en-US" sz="1100" dirty="0"/>
              <a:t> </a:t>
            </a:r>
          </a:p>
          <a:p>
            <a:pPr marL="109728" indent="0">
              <a:buNone/>
            </a:pPr>
            <a:r>
              <a:rPr lang="en-US" sz="1100" dirty="0" smtClean="0"/>
              <a:t>The version of NTP specified in the first selection will have to be verified it is supported by the TOE.</a:t>
            </a:r>
          </a:p>
          <a:p>
            <a:pPr marL="109728" indent="0">
              <a:buNone/>
            </a:pPr>
            <a:r>
              <a:rPr lang="en-US" sz="1100" dirty="0" smtClean="0"/>
              <a:t>The </a:t>
            </a:r>
            <a:r>
              <a:rPr lang="en-US" sz="1100" dirty="0"/>
              <a:t>cryptographic algorithms specified in the </a:t>
            </a:r>
            <a:r>
              <a:rPr lang="en-US" sz="1100" dirty="0" smtClean="0"/>
              <a:t>second selection </a:t>
            </a:r>
            <a:r>
              <a:rPr lang="en-US" sz="1100" dirty="0"/>
              <a:t>of this SFR will have been specified in an FCS_COP SFR and tested in the accompanying Evaluation Activity for that SFR. Likewise the cryptographic protocol selected in the </a:t>
            </a:r>
            <a:r>
              <a:rPr lang="en-US" sz="1100" dirty="0" smtClean="0"/>
              <a:t>second selection </a:t>
            </a:r>
            <a:r>
              <a:rPr lang="en-US" sz="1100" dirty="0"/>
              <a:t>of this SFR will have been specified in an FCS SFR and tested in the accompanying EA for that SFR.</a:t>
            </a:r>
          </a:p>
          <a:p>
            <a:pPr marL="109728" indent="0">
              <a:buNone/>
            </a:pPr>
            <a:r>
              <a:rPr lang="en-US" sz="1100" dirty="0"/>
              <a:t>The evaluator will perform the following test(s) </a:t>
            </a:r>
            <a:r>
              <a:rPr lang="en-US" sz="1100" dirty="0" smtClean="0"/>
              <a:t>to </a:t>
            </a:r>
            <a:r>
              <a:rPr lang="en-US" sz="1100" dirty="0"/>
              <a:t>verify the TOE implements the selected </a:t>
            </a:r>
            <a:r>
              <a:rPr lang="en-US" sz="1100" dirty="0" smtClean="0"/>
              <a:t>option(s</a:t>
            </a:r>
            <a:r>
              <a:rPr lang="en-US" sz="1100" dirty="0"/>
              <a:t>) correctly:</a:t>
            </a:r>
          </a:p>
          <a:p>
            <a:pPr marL="594360" lvl="1">
              <a:buAutoNum type="alphaLcParenR"/>
            </a:pPr>
            <a:r>
              <a:rPr lang="en-US" sz="1100" dirty="0" smtClean="0"/>
              <a:t>Test </a:t>
            </a:r>
            <a:r>
              <a:rPr lang="en-US" sz="1100" dirty="0"/>
              <a:t>1: The evaluator shall configure an NTP </a:t>
            </a:r>
            <a:r>
              <a:rPr lang="en-US" sz="1100" dirty="0" smtClean="0"/>
              <a:t>server </a:t>
            </a:r>
            <a:r>
              <a:rPr lang="en-US" sz="1100" dirty="0"/>
              <a:t>to use the </a:t>
            </a:r>
            <a:r>
              <a:rPr lang="en-US" sz="1100" dirty="0" smtClean="0"/>
              <a:t>NTP version </a:t>
            </a:r>
            <a:r>
              <a:rPr lang="en-US" sz="1100" dirty="0"/>
              <a:t>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r>
              <a:rPr lang="en-US" sz="1100" dirty="0" smtClean="0"/>
              <a:t>.</a:t>
            </a:r>
          </a:p>
          <a:p>
            <a:pPr marL="594360" lvl="1">
              <a:buAutoNum type="alphaLcParenR"/>
            </a:pPr>
            <a:r>
              <a:rPr lang="en-US" sz="1100" dirty="0" smtClean="0"/>
              <a:t>Test 2:  Check last time a valid signature packet was received by showing ….. (Mark will give it a try)</a:t>
            </a:r>
            <a:endParaRPr lang="en-US" sz="1100" dirty="0"/>
          </a:p>
        </p:txBody>
      </p:sp>
      <p:sp>
        <p:nvSpPr>
          <p:cNvPr id="3" name="Title 2"/>
          <p:cNvSpPr>
            <a:spLocks noGrp="1"/>
          </p:cNvSpPr>
          <p:nvPr>
            <p:ph type="title"/>
          </p:nvPr>
        </p:nvSpPr>
        <p:spPr>
          <a:xfrm>
            <a:off x="457200" y="274638"/>
            <a:ext cx="8229600" cy="639762"/>
          </a:xfrm>
        </p:spPr>
        <p:txBody>
          <a:bodyPr>
            <a:normAutofit/>
          </a:bodyPr>
          <a:lstStyle/>
          <a:p>
            <a:pPr algn="ctr"/>
            <a:r>
              <a:rPr lang="en-US" sz="2800" dirty="0"/>
              <a:t>Proposed SFR </a:t>
            </a:r>
            <a:r>
              <a:rPr lang="en-US" sz="2800" dirty="0" smtClean="0"/>
              <a:t>NTP Time Source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914400"/>
            <a:ext cx="8475241" cy="5334000"/>
          </a:xfrm>
        </p:spPr>
        <p:txBody>
          <a:bodyPr>
            <a:noAutofit/>
          </a:bodyPr>
          <a:lstStyle/>
          <a:p>
            <a:pPr marL="109728" indent="0">
              <a:buNone/>
            </a:pPr>
            <a:r>
              <a:rPr lang="en-US" sz="1400" b="1" dirty="0" err="1" smtClean="0"/>
              <a:t>Autokey</a:t>
            </a:r>
            <a:r>
              <a:rPr lang="en-US" sz="1400" b="1" dirty="0" smtClean="0"/>
              <a:t>:</a:t>
            </a:r>
            <a:endParaRPr lang="en-US" sz="1400" b="1" dirty="0"/>
          </a:p>
          <a:p>
            <a:pPr marL="109728" indent="0">
              <a:buNone/>
            </a:pPr>
            <a:r>
              <a:rPr lang="en-US" sz="1400" dirty="0" smtClean="0"/>
              <a:t>There is published information on the issues using </a:t>
            </a:r>
            <a:r>
              <a:rPr lang="en-US" sz="1400" dirty="0" err="1" smtClean="0"/>
              <a:t>Autokey</a:t>
            </a:r>
            <a:r>
              <a:rPr lang="en-US" sz="1400" dirty="0" smtClean="0"/>
              <a:t>.  The published information details the weaknesses in </a:t>
            </a:r>
            <a:r>
              <a:rPr lang="en-US" sz="1400" dirty="0" err="1" smtClean="0"/>
              <a:t>Autokey</a:t>
            </a:r>
            <a:r>
              <a:rPr lang="en-US" sz="1400" dirty="0" smtClean="0"/>
              <a:t> and the ease at which the timestamp data can be modified and passed along with no indication the data has been tampered.  </a:t>
            </a:r>
          </a:p>
          <a:p>
            <a:pPr marL="109728" indent="0">
              <a:buNone/>
            </a:pPr>
            <a:r>
              <a:rPr lang="en-US" sz="1400" dirty="0" smtClean="0"/>
              <a:t>Including </a:t>
            </a:r>
            <a:r>
              <a:rPr lang="en-US" sz="1400" dirty="0" err="1" smtClean="0"/>
              <a:t>Autokey</a:t>
            </a:r>
            <a:r>
              <a:rPr lang="en-US" sz="1400" dirty="0" smtClean="0"/>
              <a:t> as a means to authenticate the integrity of the time source provides a false sense of security that the timestamp being received is authentic and unaltered.</a:t>
            </a:r>
          </a:p>
          <a:p>
            <a:pPr marL="365760" lvl="1" indent="0">
              <a:buNone/>
            </a:pPr>
            <a:r>
              <a:rPr lang="en-US" sz="1400" dirty="0" smtClean="0"/>
              <a:t>Reference </a:t>
            </a:r>
            <a:r>
              <a:rPr lang="en-US" sz="1400" dirty="0"/>
              <a:t>- </a:t>
            </a:r>
            <a:r>
              <a:rPr lang="en-US" sz="1400" dirty="0">
                <a:hlinkClick r:id="rId2"/>
              </a:rPr>
              <a:t>https://</a:t>
            </a:r>
            <a:r>
              <a:rPr lang="en-US" sz="1400" dirty="0" smtClean="0">
                <a:hlinkClick r:id="rId2"/>
              </a:rPr>
              <a:t>www.ietf.org/proceedings/83/slides/slides-83-tictoc-1.pdf</a:t>
            </a:r>
            <a:r>
              <a:rPr lang="en-US" sz="1400" dirty="0" smtClean="0"/>
              <a:t> .  In summary the paper shows that an attack can be preformed fast enough that the </a:t>
            </a:r>
            <a:r>
              <a:rPr lang="en-US" sz="1400" dirty="0" err="1" smtClean="0"/>
              <a:t>autokey</a:t>
            </a:r>
            <a:r>
              <a:rPr lang="en-US" sz="1400" dirty="0" smtClean="0"/>
              <a:t> session can be hacked in real time, crafting and sending a response well before the client times out waiting for the real (legitimate) time data.</a:t>
            </a:r>
            <a:endParaRPr lang="en-US" sz="1400" dirty="0"/>
          </a:p>
          <a:p>
            <a:pPr marL="365760" lvl="1" indent="0">
              <a:buNone/>
            </a:pPr>
            <a:r>
              <a:rPr lang="en-US" sz="1400" dirty="0" smtClean="0"/>
              <a:t> Reference - </a:t>
            </a:r>
            <a:r>
              <a:rPr lang="en-US" sz="1400" u="sng" dirty="0">
                <a:hlinkClick r:id="rId3"/>
              </a:rPr>
              <a:t>https://www.eecis.udel.edu/~mills/security.html</a:t>
            </a:r>
            <a:r>
              <a:rPr lang="en-US" sz="1400" dirty="0"/>
              <a:t> </a:t>
            </a:r>
            <a:r>
              <a:rPr lang="en-US" sz="1400" dirty="0" smtClean="0"/>
              <a:t>where it </a:t>
            </a:r>
            <a:r>
              <a:rPr lang="en-US" sz="1400" dirty="0"/>
              <a:t>is acknowledged "the cookie size of 4 octets is way too small"</a:t>
            </a:r>
            <a:endParaRPr lang="en-US" sz="1400" dirty="0" smtClean="0"/>
          </a:p>
          <a:p>
            <a:pPr marL="109728" indent="0">
              <a:buNone/>
            </a:pPr>
            <a:r>
              <a:rPr lang="en-US" sz="1400" b="1" dirty="0" smtClean="0"/>
              <a:t>SSH and TLS:</a:t>
            </a:r>
            <a:endParaRPr lang="en-US" sz="1400" b="1" dirty="0"/>
          </a:p>
          <a:p>
            <a:pPr marL="109728" indent="0">
              <a:buNone/>
            </a:pPr>
            <a:r>
              <a:rPr lang="en-US" sz="1400" dirty="0" smtClean="0"/>
              <a:t>SSH and TLS were not included as protocols to secure the connection with the NTP server as neither support datagram protocols</a:t>
            </a:r>
            <a:endParaRPr lang="en-US" sz="1400" dirty="0"/>
          </a:p>
          <a:p>
            <a:pPr marL="109728" indent="0">
              <a:buNone/>
            </a:pPr>
            <a:endParaRPr lang="en-US" sz="1400" dirty="0"/>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Feedback – original SFR</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6843" y="919018"/>
            <a:ext cx="8551441" cy="5029200"/>
          </a:xfrm>
        </p:spPr>
        <p:txBody>
          <a:bodyPr>
            <a:noAutofit/>
          </a:bodyPr>
          <a:lstStyle/>
          <a:p>
            <a:pPr marL="109728" indent="0">
              <a:buNone/>
            </a:pPr>
            <a:r>
              <a:rPr lang="en-US" sz="1400" b="1" dirty="0"/>
              <a:t>Guidance:</a:t>
            </a:r>
          </a:p>
          <a:p>
            <a:pPr marL="109728" indent="0">
              <a:buNone/>
            </a:pPr>
            <a:r>
              <a:rPr lang="en-US" sz="1200" dirty="0" smtClean="0"/>
              <a:t>"</a:t>
            </a:r>
            <a:r>
              <a:rPr lang="en-US" sz="1200" dirty="0"/>
              <a:t>Each primary selection in the SFR contains selections that specify a cryptographic </a:t>
            </a:r>
            <a:r>
              <a:rPr lang="en-US" sz="1200" dirty="0" smtClean="0"/>
              <a:t>algorithm or </a:t>
            </a:r>
            <a:r>
              <a:rPr lang="en-US" sz="1200" dirty="0"/>
              <a:t>cryptographic protocol. For each of these secondary selections made in the ST, the guidance documentation instructs the administrator how to configure the TOE to use the chosen option(s)."</a:t>
            </a:r>
          </a:p>
          <a:p>
            <a:pPr marL="109728" indent="0">
              <a:buNone/>
            </a:pPr>
            <a:r>
              <a:rPr lang="en-US" sz="1200" dirty="0"/>
              <a:t>I understand that you want clear guidance instructions for each selected method. However, this overly specific language will lead to a lot of unnecessary grief for the labs. For example, rarely specifics of NTP are user-configurable. However this evaluation activity written with fully configurable implementation in mind. Instead, I recommend replacing quoted section with the following: </a:t>
            </a:r>
          </a:p>
          <a:p>
            <a:pPr marL="365760" lvl="1" indent="0">
              <a:buNone/>
            </a:pPr>
            <a:r>
              <a:rPr lang="en-US" sz="1200" dirty="0" smtClean="0"/>
              <a:t>"</a:t>
            </a:r>
            <a:r>
              <a:rPr lang="en-US" sz="1200" dirty="0"/>
              <a:t>For all administrator-configurable NTP parameters, the guidance documentation must instruct the administrator how to configure the TOE and document default settings."</a:t>
            </a:r>
          </a:p>
          <a:p>
            <a:pPr marL="109728" indent="0">
              <a:buNone/>
            </a:pPr>
            <a:endParaRPr lang="en-US" sz="1400" dirty="0" smtClean="0"/>
          </a:p>
          <a:p>
            <a:pPr marL="109728" indent="0">
              <a:buNone/>
            </a:pPr>
            <a:r>
              <a:rPr lang="en-US" sz="1400" b="1" dirty="0" smtClean="0"/>
              <a:t>Test</a:t>
            </a:r>
            <a:r>
              <a:rPr lang="en-US" sz="1400" b="1" dirty="0"/>
              <a:t>:</a:t>
            </a:r>
          </a:p>
          <a:p>
            <a:pPr marL="109728" indent="0">
              <a:buNone/>
            </a:pPr>
            <a:r>
              <a:rPr lang="en-US" sz="1200" dirty="0" smtClean="0"/>
              <a:t>" a)   The </a:t>
            </a:r>
            <a:r>
              <a:rPr lang="en-US" sz="1200" dirty="0"/>
              <a:t>evaluator uses the captured network traffic, the observed time change of the TOE, and the TOE’s audit log to determine that the TOE accepted the NTP server’s timestamp update and that the appropriate </a:t>
            </a:r>
            <a:r>
              <a:rPr lang="en-US" sz="1200" dirty="0" smtClean="0"/>
              <a:t>option </a:t>
            </a:r>
            <a:r>
              <a:rPr lang="en-US" sz="1200" dirty="0"/>
              <a:t>was used to transmit the packet."</a:t>
            </a:r>
          </a:p>
          <a:p>
            <a:pPr marL="109728" indent="0">
              <a:buNone/>
            </a:pPr>
            <a:r>
              <a:rPr lang="en-US" sz="1200" dirty="0" smtClean="0"/>
              <a:t>“ b)   The evaluator configures the TOE to secure with one of the hash algorithms and attempt to modify the timestamp to verify the TOE will reject the timestamp.”</a:t>
            </a:r>
          </a:p>
          <a:p>
            <a:pPr marL="109728" indent="0">
              <a:buNone/>
            </a:pPr>
            <a:r>
              <a:rPr lang="en-US" sz="1200" dirty="0" smtClean="0"/>
              <a:t>“ c)   The evaluator configures the TOE to use SHA-1 and configures the NTP server to use AES to verify the connection is not successful.”</a:t>
            </a:r>
          </a:p>
          <a:p>
            <a:pPr marL="109728" indent="0">
              <a:buNone/>
            </a:pPr>
            <a:r>
              <a:rPr lang="en-US" sz="1200" dirty="0" smtClean="0"/>
              <a:t>“ d)   The evaluator configures the TOE and the NTP sever to use symmetric keys to verify a successful connection and update of the timestamp.”  The evaluator will modify the signature/key to verify the connection is not successful.”</a:t>
            </a:r>
            <a:endParaRPr lang="en-US" sz="1200" dirty="0"/>
          </a:p>
          <a:p>
            <a:pPr marL="109728" indent="0">
              <a:buNone/>
            </a:pPr>
            <a:r>
              <a:rPr lang="en-US" sz="1200" dirty="0" smtClean="0"/>
              <a:t>“ e)   The evaluator will inspect </a:t>
            </a:r>
            <a:r>
              <a:rPr lang="en-US" sz="1200" dirty="0"/>
              <a:t>protocol handshake and confirm secure channel established, </a:t>
            </a:r>
            <a:r>
              <a:rPr lang="en-US" sz="1200" dirty="0" smtClean="0"/>
              <a:t>interrupt/timeout </a:t>
            </a:r>
            <a:r>
              <a:rPr lang="en-US" sz="1200" dirty="0"/>
              <a:t>channel and make sure it is correctly renegotiated/resumed for secure channel </a:t>
            </a:r>
            <a:r>
              <a:rPr lang="en-US" sz="1200" dirty="0" smtClean="0"/>
              <a:t>selection.”</a:t>
            </a:r>
            <a:endParaRPr lang="en-US" sz="1200" dirty="0"/>
          </a:p>
          <a:p>
            <a:pPr marL="109728" indent="0">
              <a:buNone/>
            </a:pPr>
            <a:endParaRPr lang="en-US" sz="1400" dirty="0">
              <a:solidFill>
                <a:srgbClr val="FF0000"/>
              </a:solidFill>
              <a:latin typeface="Calibri" panose="020F0502020204030204" pitchFamily="34" charset="0"/>
            </a:endParaRPr>
          </a:p>
        </p:txBody>
      </p:sp>
      <p:sp>
        <p:nvSpPr>
          <p:cNvPr id="2" name="Title 1"/>
          <p:cNvSpPr>
            <a:spLocks noGrp="1"/>
          </p:cNvSpPr>
          <p:nvPr>
            <p:ph type="title"/>
          </p:nvPr>
        </p:nvSpPr>
        <p:spPr>
          <a:xfrm>
            <a:off x="446843" y="274638"/>
            <a:ext cx="8229600" cy="639762"/>
          </a:xfrm>
        </p:spPr>
        <p:txBody>
          <a:bodyPr>
            <a:normAutofit fontScale="90000"/>
          </a:bodyPr>
          <a:lstStyle/>
          <a:p>
            <a:pPr algn="ctr"/>
            <a:r>
              <a:rPr lang="en-US" dirty="0" smtClean="0"/>
              <a:t>AAs</a:t>
            </a:r>
            <a:endParaRPr lang="en-US" sz="3600" dirty="0"/>
          </a:p>
        </p:txBody>
      </p:sp>
    </p:spTree>
    <p:extLst>
      <p:ext uri="{BB962C8B-B14F-4D97-AF65-F5344CB8AC3E}">
        <p14:creationId xmlns:p14="http://schemas.microsoft.com/office/powerpoint/2010/main" val="2732357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400444"/>
          </a:xfrm>
        </p:spPr>
        <p:txBody>
          <a:bodyPr>
            <a:normAutofit/>
          </a:bodyPr>
          <a:lstStyle/>
          <a:p>
            <a:r>
              <a:rPr lang="en-US" sz="1800" dirty="0"/>
              <a:t>T</a:t>
            </a:r>
            <a:r>
              <a:rPr lang="en-US" sz="1800" dirty="0" smtClean="0"/>
              <a:t>eam members provide information as requested during the 16 June 2017 meeting to Andy (copy Terrie) by 27 June 2017. </a:t>
            </a:r>
          </a:p>
          <a:p>
            <a:r>
              <a:rPr lang="en-US" sz="1800" dirty="0" smtClean="0"/>
              <a:t>Next </a:t>
            </a:r>
            <a:r>
              <a:rPr lang="en-US" sz="1800" dirty="0" smtClean="0"/>
              <a:t>meeting is 10:00am (</a:t>
            </a:r>
            <a:r>
              <a:rPr lang="en-US" sz="1800" dirty="0" err="1" smtClean="0"/>
              <a:t>est</a:t>
            </a:r>
            <a:r>
              <a:rPr lang="en-US" sz="1800" dirty="0" smtClean="0"/>
              <a:t>) 30 June 2017….however Terrie will be on PTO so either someone (Andy???) can run the meeting so we can continue to move forward or we will just meetup at the next scheduled meeting on 14 July 2017</a:t>
            </a:r>
            <a:r>
              <a:rPr lang="en-US" sz="1800" dirty="0" smtClean="0"/>
              <a:t>.</a:t>
            </a:r>
          </a:p>
          <a:p>
            <a:r>
              <a:rPr lang="en-US" sz="1800" dirty="0"/>
              <a:t>Review write-up at next meeting, make necessary changes, finalize and approve submission to ND </a:t>
            </a:r>
            <a:r>
              <a:rPr lang="en-US" sz="1800" dirty="0" err="1"/>
              <a:t>iTC</a:t>
            </a:r>
            <a:endParaRPr lang="en-US" sz="1800" dirty="0"/>
          </a:p>
          <a:p>
            <a:pPr lvl="1"/>
            <a:r>
              <a:rPr lang="en-US" sz="1800" dirty="0"/>
              <a:t>Provide a copy to NIAP for consideration to change PPs/EPs that include </a:t>
            </a:r>
            <a:r>
              <a:rPr lang="en-US" sz="1800" dirty="0" err="1"/>
              <a:t>Autokey</a:t>
            </a:r>
            <a:endParaRPr lang="en-US" sz="1800" dirty="0"/>
          </a:p>
          <a:p>
            <a:pPr marL="109728" indent="0">
              <a:buNone/>
            </a:pPr>
            <a:endParaRPr lang="en-US" sz="1800" dirty="0"/>
          </a:p>
          <a:p>
            <a:pPr marL="109728" indent="0">
              <a:buNone/>
            </a:pPr>
            <a:endParaRPr lang="en-US" dirty="0"/>
          </a:p>
        </p:txBody>
      </p:sp>
      <p:sp>
        <p:nvSpPr>
          <p:cNvPr id="2" name="Title 1"/>
          <p:cNvSpPr>
            <a:spLocks noGrp="1"/>
          </p:cNvSpPr>
          <p:nvPr>
            <p:ph type="title"/>
          </p:nvPr>
        </p:nvSpPr>
        <p:spPr/>
        <p:txBody>
          <a:bodyPr/>
          <a:lstStyle/>
          <a:p>
            <a:pPr algn="ctr"/>
            <a:r>
              <a:rPr lang="en-US" dirty="0"/>
              <a:t>Next Steps</a:t>
            </a:r>
          </a:p>
        </p:txBody>
      </p:sp>
    </p:spTree>
    <p:extLst>
      <p:ext uri="{BB962C8B-B14F-4D97-AF65-F5344CB8AC3E}">
        <p14:creationId xmlns:p14="http://schemas.microsoft.com/office/powerpoint/2010/main" val="635568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2572</TotalTime>
  <Words>1295</Words>
  <Application>Microsoft Office PowerPoint</Application>
  <PresentationFormat>On-screen Show (4:3)</PresentationFormat>
  <Paragraphs>72</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30 June2017</vt:lpstr>
      <vt:lpstr>Proposed SFR Time Stamp</vt:lpstr>
      <vt:lpstr>Proposed FMT_SMF.1 SFR Update</vt:lpstr>
      <vt:lpstr>Proposed SFR NTP Time Source AAs</vt:lpstr>
      <vt:lpstr>Feedback – original SFR</vt:lpstr>
      <vt:lpstr>AAs</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72</cp:revision>
  <cp:lastPrinted>2015-03-12T19:30:23Z</cp:lastPrinted>
  <dcterms:created xsi:type="dcterms:W3CDTF">2015-02-17T14:39:10Z</dcterms:created>
  <dcterms:modified xsi:type="dcterms:W3CDTF">2017-06-22T17:34:31Z</dcterms:modified>
</cp:coreProperties>
</file>