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60" r:id="rId7"/>
    <p:sldId id="268"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3" d="100"/>
          <a:sy n="83" d="100"/>
        </p:scale>
        <p:origin x="78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7/14/2017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7/14/2017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7/14/2017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7/14/2017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7/14/2017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7/14/2017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7/14/2017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7/14/2017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7/14/2017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7/14/2017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7/14/2017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7/14/2017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7/14/2017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a:t>NTP Sub-group</a:t>
            </a:r>
            <a:br>
              <a:rPr lang="en-US" sz="3200" dirty="0"/>
            </a:br>
            <a:r>
              <a:rPr lang="en-US" sz="3200" dirty="0" smtClean="0"/>
              <a:t>14 </a:t>
            </a:r>
            <a:r>
              <a:rPr lang="en-US" sz="3200" dirty="0" smtClean="0"/>
              <a:t>July 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143000"/>
            <a:ext cx="8551441" cy="4703025"/>
          </a:xfrm>
        </p:spPr>
        <p:txBody>
          <a:bodyPr>
            <a:normAutofit fontScale="40000" lnSpcReduction="20000"/>
          </a:bodyPr>
          <a:lstStyle/>
          <a:p>
            <a:pPr marL="109728" indent="0">
              <a:buNone/>
            </a:pPr>
            <a:r>
              <a:rPr lang="en-US" sz="3500" b="1" dirty="0"/>
              <a:t>Maintaining Integrity in System Date/Time  </a:t>
            </a:r>
            <a:endParaRPr lang="en-US" sz="3500" dirty="0"/>
          </a:p>
          <a:p>
            <a:pPr marL="109728" indent="0">
              <a:buNone/>
            </a:pPr>
            <a:r>
              <a:rPr lang="en-US" sz="3500" dirty="0"/>
              <a:t>  </a:t>
            </a:r>
            <a:r>
              <a:rPr lang="en-US" sz="2300" i="1" dirty="0"/>
              <a:t>[The following is an optional SFR]</a:t>
            </a:r>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t>
            </a:r>
            <a:r>
              <a:rPr lang="en-US" sz="3500" strike="sngStrike" dirty="0"/>
              <a:t>and reject all other </a:t>
            </a:r>
            <a:r>
              <a:rPr lang="en-US" sz="3500" dirty="0"/>
              <a:t>NTP 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SHA1, </a:t>
            </a:r>
            <a:r>
              <a:rPr lang="en-US" sz="3500" strike="sngStrike" dirty="0"/>
              <a:t>SHA224,</a:t>
            </a:r>
            <a:r>
              <a:rPr lang="en-US" sz="3500" dirty="0"/>
              <a:t> SHA256, SHA384, SHA512, AES-CBC-128, AES-CBC-256] 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support configuration of at least </a:t>
            </a:r>
            <a:r>
              <a:rPr lang="en-US" sz="3500" dirty="0" smtClean="0"/>
              <a:t>three (3) </a:t>
            </a:r>
            <a:r>
              <a:rPr lang="en-US" sz="3500" dirty="0"/>
              <a:t>NTP time sources</a:t>
            </a:r>
            <a:r>
              <a:rPr lang="en-US" sz="3500" dirty="0" smtClean="0"/>
              <a:t>.</a:t>
            </a:r>
          </a:p>
          <a:p>
            <a:pPr marL="109728" indent="0">
              <a:buNone/>
            </a:pPr>
            <a:endParaRPr lang="en-US" sz="3500" dirty="0"/>
          </a:p>
          <a:p>
            <a:pPr marL="109728" indent="0">
              <a:buNone/>
            </a:pPr>
            <a:r>
              <a:rPr lang="en-US" sz="3500" dirty="0" smtClean="0"/>
              <a:t>	</a:t>
            </a:r>
            <a:r>
              <a:rPr lang="en-US" sz="3500" b="1" dirty="0" smtClean="0">
                <a:solidFill>
                  <a:srgbClr val="0070C0"/>
                </a:solidFill>
              </a:rPr>
              <a:t>?? Add application note to not use broadcast or how to securely use broadcast??</a:t>
            </a:r>
          </a:p>
          <a:p>
            <a:pPr marL="109728" indent="0">
              <a:buNone/>
            </a:pPr>
            <a:endParaRPr lang="en-US" sz="3500" dirty="0"/>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a:xfrm>
            <a:off x="457200" y="274638"/>
            <a:ext cx="8229600" cy="792162"/>
          </a:xfrm>
        </p:spPr>
        <p:txBody>
          <a:bodyPr/>
          <a:lstStyle/>
          <a:p>
            <a:pPr algn="ctr"/>
            <a:r>
              <a:rPr lang="en-US" dirty="0"/>
              <a:t>Proposed SFR Time Stamp</a:t>
            </a:r>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NTP </a:t>
            </a:r>
            <a:r>
              <a:rPr lang="en-US" sz="1200" i="1" strike="sngStrike" dirty="0">
                <a:solidFill>
                  <a:srgbClr val="FF0000"/>
                </a:solidFill>
              </a:rPr>
              <a:t>time source</a:t>
            </a:r>
            <a:r>
              <a:rPr lang="en-US" sz="1200" i="1" dirty="0">
                <a:solidFill>
                  <a:srgbClr val="FF0000"/>
                </a:solidFill>
              </a:rPr>
              <a:t>;</a:t>
            </a: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NTP </a:t>
            </a:r>
            <a:r>
              <a:rPr lang="en-US" sz="1200" i="1" strike="sngStrike" dirty="0">
                <a:solidFill>
                  <a:srgbClr val="FF0000"/>
                </a:solidFill>
              </a:rPr>
              <a:t>time source</a:t>
            </a:r>
            <a:r>
              <a:rPr lang="en-US" sz="1200" i="1" dirty="0">
                <a:solidFill>
                  <a:srgbClr val="FF0000"/>
                </a:solidFill>
              </a:rPr>
              <a:t>” 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4891" y="771380"/>
            <a:ext cx="8534400" cy="5629420"/>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time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algorithm</a:t>
            </a:r>
            <a:r>
              <a:rPr lang="en-US" sz="1100" strike="sngStrike" dirty="0"/>
              <a:t>, an identity scheme, </a:t>
            </a:r>
            <a:r>
              <a:rPr lang="en-US" sz="1100" dirty="0"/>
              <a:t>or cryptographic protocol. For each of these secondary selections made in the ST, the guidance documentation instructs the administrator how to configure the TOE to use the chosen option(s).</a:t>
            </a:r>
          </a:p>
          <a:p>
            <a:pPr marL="109728" indent="0">
              <a:buNone/>
            </a:pPr>
            <a:r>
              <a:rPr lang="en-US" sz="1100" b="1" dirty="0"/>
              <a:t>Test</a:t>
            </a:r>
            <a:r>
              <a:rPr lang="en-US" sz="1100" dirty="0"/>
              <a:t> </a:t>
            </a:r>
          </a:p>
          <a:p>
            <a:pPr marL="109728" indent="0">
              <a:buNone/>
            </a:pPr>
            <a:r>
              <a:rPr lang="en-US" sz="1100" dirty="0"/>
              <a:t>The version of NTP specified in the first selection will have to be verified it is supported by the TOE.</a:t>
            </a:r>
          </a:p>
          <a:p>
            <a:pPr marL="109728" indent="0">
              <a:buNone/>
            </a:pPr>
            <a:r>
              <a:rPr lang="en-US" sz="11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EA for that SFR.</a:t>
            </a:r>
          </a:p>
          <a:p>
            <a:pPr marL="109728" indent="0">
              <a:buNone/>
            </a:pPr>
            <a:r>
              <a:rPr lang="en-US" sz="1100" dirty="0"/>
              <a:t>The evaluator will perform the following test(s) to verify the TOE implements the selected option(s) correctly:</a:t>
            </a:r>
          </a:p>
          <a:p>
            <a:pPr marL="594360" lvl="1">
              <a:buAutoNum type="alphaLcParenR"/>
            </a:pPr>
            <a:r>
              <a:rPr lang="en-US" sz="1100" dirty="0" smtClean="0"/>
              <a:t>Test 1: The evaluator shall configure an NTP server to use the NTP version 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p>
          <a:p>
            <a:pPr marL="594360" lvl="1">
              <a:buAutoNum type="alphaLcParenR"/>
            </a:pPr>
            <a:r>
              <a:rPr lang="en-US" sz="1100" dirty="0" smtClean="0"/>
              <a:t>Test </a:t>
            </a:r>
            <a:r>
              <a:rPr lang="en-US" sz="1100" dirty="0"/>
              <a:t>2:  Check last time a valid signature packet was received by showing ….. </a:t>
            </a:r>
            <a:r>
              <a:rPr lang="en-US" sz="1100" b="1" dirty="0" smtClean="0">
                <a:solidFill>
                  <a:srgbClr val="0070C0"/>
                </a:solidFill>
              </a:rPr>
              <a:t>(Mark will give it a try to complete this test )</a:t>
            </a:r>
            <a:endParaRPr lang="en-US" sz="1100" b="1" dirty="0">
              <a:solidFill>
                <a:srgbClr val="0070C0"/>
              </a:solidFill>
            </a:endParaRPr>
          </a:p>
        </p:txBody>
      </p:sp>
      <p:sp>
        <p:nvSpPr>
          <p:cNvPr id="3" name="Title 2"/>
          <p:cNvSpPr>
            <a:spLocks noGrp="1"/>
          </p:cNvSpPr>
          <p:nvPr>
            <p:ph type="title"/>
          </p:nvPr>
        </p:nvSpPr>
        <p:spPr>
          <a:xfrm>
            <a:off x="454891" y="152400"/>
            <a:ext cx="8229600" cy="639762"/>
          </a:xfrm>
        </p:spPr>
        <p:txBody>
          <a:bodyPr>
            <a:normAutofit/>
          </a:bodyPr>
          <a:lstStyle/>
          <a:p>
            <a:pPr algn="ctr"/>
            <a:r>
              <a:rPr lang="en-US" sz="2800" dirty="0"/>
              <a:t>Proposed SFR NTP </a:t>
            </a:r>
            <a:r>
              <a:rPr lang="en-US" sz="2800" strike="sngStrike" dirty="0" smtClean="0"/>
              <a:t>Time Source </a:t>
            </a:r>
            <a:r>
              <a:rPr lang="en-US" sz="2800" dirty="0" smtClean="0"/>
              <a:t>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smtClean="0"/>
              <a:t>Autokey</a:t>
            </a:r>
            <a:r>
              <a:rPr lang="en-US" sz="1400" b="1" dirty="0" smtClean="0"/>
              <a:t> Consideration:</a:t>
            </a:r>
            <a:endParaRPr lang="en-US" sz="1400" b="1" dirty="0"/>
          </a:p>
          <a:p>
            <a:pPr marL="109728" indent="0">
              <a:buNone/>
            </a:pPr>
            <a:r>
              <a:rPr lang="en-US" sz="1400" dirty="0"/>
              <a:t>There is published information on the issues using </a:t>
            </a:r>
            <a:r>
              <a:rPr lang="en-US" sz="1400" dirty="0" err="1"/>
              <a:t>Autokey</a:t>
            </a:r>
            <a:r>
              <a:rPr lang="en-US" sz="1400" dirty="0"/>
              <a:t>.  The published information details the weaknesses in </a:t>
            </a:r>
            <a:r>
              <a:rPr lang="en-US" sz="1400" dirty="0" err="1"/>
              <a:t>Autokey</a:t>
            </a:r>
            <a:r>
              <a:rPr lang="en-US" sz="1400" dirty="0"/>
              <a:t> and the ease at which the timestamp data can be modified and passed along with no indication the data has been tampered.  </a:t>
            </a:r>
          </a:p>
          <a:p>
            <a:pPr marL="109728" indent="0">
              <a:buNone/>
            </a:pPr>
            <a:r>
              <a:rPr lang="en-US" sz="1400" dirty="0"/>
              <a:t>Including </a:t>
            </a:r>
            <a:r>
              <a:rPr lang="en-US" sz="1400" dirty="0" err="1"/>
              <a:t>Autokey</a:t>
            </a:r>
            <a:r>
              <a:rPr lang="en-US" sz="1400" dirty="0"/>
              <a:t> as a means to authenticate the integrity of the time source provides a false sense of security that the timestamp being received is authentic and unaltered.</a:t>
            </a:r>
          </a:p>
          <a:p>
            <a:pPr marL="365760" lvl="1" indent="0">
              <a:buNone/>
            </a:pPr>
            <a:r>
              <a:rPr lang="en-US" sz="1400" dirty="0"/>
              <a:t>Reference - </a:t>
            </a:r>
            <a:r>
              <a:rPr lang="en-US" sz="1400" dirty="0">
                <a:hlinkClick r:id="rId2"/>
              </a:rPr>
              <a:t>https://www.ietf.org/proceedings/83/slides/slides-83-tictoc-1.pdf</a:t>
            </a:r>
            <a:r>
              <a:rPr lang="en-US" sz="1400" dirty="0"/>
              <a:t> .  In summary the paper shows that an attack can be preformed fast enough that the </a:t>
            </a:r>
            <a:r>
              <a:rPr lang="en-US" sz="1400" dirty="0" err="1"/>
              <a:t>autokey</a:t>
            </a:r>
            <a:r>
              <a:rPr lang="en-US" sz="1400" dirty="0"/>
              <a:t> session can be hacked in real time, crafting and sending a response well before the client times out waiting for the real (legitimate) time data.</a:t>
            </a:r>
          </a:p>
          <a:p>
            <a:pPr marL="365760" lvl="1" indent="0">
              <a:buNone/>
            </a:pPr>
            <a:r>
              <a:rPr lang="en-US" sz="1400" dirty="0"/>
              <a:t> Reference - </a:t>
            </a:r>
            <a:r>
              <a:rPr lang="en-US" sz="1400" u="sng" dirty="0">
                <a:hlinkClick r:id="rId3"/>
              </a:rPr>
              <a:t>https://www.eecis.udel.edu/~mills/security.html</a:t>
            </a:r>
            <a:r>
              <a:rPr lang="en-US" sz="1400" dirty="0"/>
              <a:t> where it is acknowledged "the cookie size of 4 octets is way too small"</a:t>
            </a:r>
          </a:p>
          <a:p>
            <a:pPr marL="109728" indent="0">
              <a:buNone/>
            </a:pPr>
            <a:endParaRPr lang="en-US" sz="1400" b="1" dirty="0" smtClean="0"/>
          </a:p>
          <a:p>
            <a:pPr marL="109728" indent="0">
              <a:buNone/>
            </a:pPr>
            <a:r>
              <a:rPr lang="en-US" sz="1400" b="1" dirty="0" smtClean="0"/>
              <a:t>SSH </a:t>
            </a:r>
            <a:r>
              <a:rPr lang="en-US" sz="1400" b="1" dirty="0"/>
              <a:t>and </a:t>
            </a:r>
            <a:r>
              <a:rPr lang="en-US" sz="1400" b="1" dirty="0" smtClean="0"/>
              <a:t>TLS Consideration:</a:t>
            </a:r>
            <a:endParaRPr lang="en-US" sz="1400" b="1" dirty="0"/>
          </a:p>
          <a:p>
            <a:pPr marL="109728" indent="0">
              <a:buNone/>
            </a:pPr>
            <a:r>
              <a:rPr lang="en-US" sz="1400" dirty="0"/>
              <a:t>SSH and TLS were not included as protocols to secure the connection with the NTP server as neither support datagram protocols</a:t>
            </a:r>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Background Information</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6843" y="919018"/>
            <a:ext cx="8551441" cy="5029200"/>
          </a:xfrm>
        </p:spPr>
        <p:txBody>
          <a:bodyPr>
            <a:noAutofit/>
          </a:bodyPr>
          <a:lstStyle/>
          <a:p>
            <a:pPr marL="109728" indent="0">
              <a:buNone/>
            </a:pPr>
            <a:r>
              <a:rPr lang="en-US" sz="1400" b="1" strike="sngStrike" dirty="0"/>
              <a:t>Guidance:</a:t>
            </a:r>
          </a:p>
          <a:p>
            <a:pPr marL="109728" indent="0">
              <a:buNone/>
            </a:pPr>
            <a:r>
              <a:rPr lang="en-US" sz="1200" strike="sngStrike" dirty="0"/>
              <a:t>"Each primary selection in the SFR contains selections that specify a cryptographic algorithm or cryptographic protocol. For each of these secondary selections made in the ST, the guidance documentation instructs the administrator how to configure the TOE to use the chosen option(s)."</a:t>
            </a:r>
          </a:p>
          <a:p>
            <a:pPr marL="109728" indent="0">
              <a:buNone/>
            </a:pPr>
            <a:r>
              <a:rPr lang="en-US" sz="1200" strike="sngStrike" dirty="0"/>
              <a:t>I understand that you want clear guidance instructions for each selected method. However, this overly specific language will lead to a lot of unnecessary grief for the labs. For example, rarely specifics of NTP are user-configurable. However this evaluation activity written with fully configurable implementation in mind. Instead, I recommend replacing quoted section with the following: </a:t>
            </a:r>
          </a:p>
          <a:p>
            <a:pPr marL="365760" lvl="1" indent="0">
              <a:buNone/>
            </a:pPr>
            <a:r>
              <a:rPr lang="en-US" sz="1200" strike="sngStrike" dirty="0"/>
              <a:t>"For all administrator-configurable NTP parameters, the guidance documentation must instruct the administrator how to configure the TOE and document default settings."</a:t>
            </a:r>
          </a:p>
          <a:p>
            <a:pPr marL="109728" indent="0">
              <a:buNone/>
            </a:pPr>
            <a:endParaRPr lang="en-US" sz="1400" strike="sngStrike" dirty="0"/>
          </a:p>
          <a:p>
            <a:pPr marL="109728" indent="0">
              <a:buNone/>
            </a:pPr>
            <a:r>
              <a:rPr lang="en-US" sz="1400" b="1" strike="sngStrike" dirty="0"/>
              <a:t>Test:</a:t>
            </a:r>
          </a:p>
          <a:p>
            <a:pPr marL="109728" indent="0">
              <a:buNone/>
            </a:pPr>
            <a:r>
              <a:rPr lang="en-US" sz="1200" strike="sngStrike" dirty="0"/>
              <a:t>" a)   The evaluator uses the captured network traffic, the observed time change of the TOE, and the TOE’s audit log to determine that the TOE accepted the NTP server’s timestamp update and that the appropriate option was used to transmit the packet."</a:t>
            </a:r>
          </a:p>
          <a:p>
            <a:pPr marL="109728" indent="0">
              <a:buNone/>
            </a:pPr>
            <a:r>
              <a:rPr lang="en-US" sz="1200" strike="sngStrike" dirty="0"/>
              <a:t>“ b)   The evaluator configures the TOE to secure with one of the hash algorithms and attempt to modify the timestamp to verify the TOE will reject the timestamp.”</a:t>
            </a:r>
          </a:p>
          <a:p>
            <a:pPr marL="109728" indent="0">
              <a:buNone/>
            </a:pPr>
            <a:r>
              <a:rPr lang="en-US" sz="1200" strike="sngStrike" dirty="0"/>
              <a:t>“ c)   The evaluator configures the TOE to use SHA-1 and configures the NTP server to use AES to verify the connection is not successful.”</a:t>
            </a:r>
          </a:p>
          <a:p>
            <a:pPr marL="109728" indent="0">
              <a:buNone/>
            </a:pPr>
            <a:r>
              <a:rPr lang="en-US" sz="1200" strike="sngStrike" dirty="0"/>
              <a:t>“ d)   The evaluator configures the TOE and the NTP sever to use symmetric keys to verify a successful connection and update of the timestamp.”  The evaluator will modify the signature/key to verify the connection is not successful.”</a:t>
            </a:r>
          </a:p>
          <a:p>
            <a:pPr marL="109728" indent="0">
              <a:buNone/>
            </a:pPr>
            <a:r>
              <a:rPr lang="en-US" sz="1200" strike="sngStrike" dirty="0"/>
              <a:t>“ e)   The evaluator will inspect protocol handshake and confirm secure channel established, interrupt/timeout channel and make sure it is correctly renegotiated/resumed for secure channel selection.”</a:t>
            </a:r>
          </a:p>
          <a:p>
            <a:pPr marL="109728" indent="0">
              <a:buNone/>
            </a:pPr>
            <a:endParaRPr lang="en-US" sz="1400" strike="sngStrike" dirty="0">
              <a:solidFill>
                <a:srgbClr val="FF0000"/>
              </a:solidFill>
              <a:latin typeface="Calibri" panose="020F0502020204030204" pitchFamily="34" charset="0"/>
            </a:endParaRPr>
          </a:p>
        </p:txBody>
      </p:sp>
      <p:sp>
        <p:nvSpPr>
          <p:cNvPr id="2" name="Title 1"/>
          <p:cNvSpPr>
            <a:spLocks noGrp="1"/>
          </p:cNvSpPr>
          <p:nvPr>
            <p:ph type="title"/>
          </p:nvPr>
        </p:nvSpPr>
        <p:spPr>
          <a:xfrm>
            <a:off x="446843" y="274638"/>
            <a:ext cx="8229600" cy="639762"/>
          </a:xfrm>
        </p:spPr>
        <p:txBody>
          <a:bodyPr>
            <a:normAutofit fontScale="90000"/>
          </a:bodyPr>
          <a:lstStyle/>
          <a:p>
            <a:pPr algn="ctr"/>
            <a:r>
              <a:rPr lang="en-US" strike="sngStrike" dirty="0" smtClean="0"/>
              <a:t>Replaced AAs</a:t>
            </a:r>
            <a:endParaRPr lang="en-US" sz="3600" strike="sngStrike" dirty="0"/>
          </a:p>
        </p:txBody>
      </p:sp>
    </p:spTree>
    <p:extLst>
      <p:ext uri="{BB962C8B-B14F-4D97-AF65-F5344CB8AC3E}">
        <p14:creationId xmlns:p14="http://schemas.microsoft.com/office/powerpoint/2010/main" val="2732357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a:t>Next meeting is 10:00am (EST) </a:t>
            </a:r>
            <a:r>
              <a:rPr lang="en-US" sz="1800" dirty="0" smtClean="0"/>
              <a:t>28 </a:t>
            </a:r>
            <a:r>
              <a:rPr lang="en-US" sz="1800" dirty="0"/>
              <a:t>July 2017</a:t>
            </a:r>
          </a:p>
          <a:p>
            <a:r>
              <a:rPr lang="en-US" sz="1800" dirty="0" smtClean="0"/>
              <a:t>Finalize </a:t>
            </a:r>
            <a:r>
              <a:rPr lang="en-US" sz="1800" dirty="0"/>
              <a:t>and approve submission to ND </a:t>
            </a:r>
            <a:r>
              <a:rPr lang="en-US" sz="1800" dirty="0" err="1"/>
              <a:t>iTC</a:t>
            </a:r>
            <a:endParaRPr lang="en-US" sz="1400" dirty="0"/>
          </a:p>
          <a:p>
            <a:r>
              <a:rPr lang="en-US" sz="1800" dirty="0" smtClean="0"/>
              <a:t>Provide </a:t>
            </a:r>
            <a:r>
              <a:rPr lang="en-US" sz="1800" dirty="0"/>
              <a:t>a copy </a:t>
            </a:r>
            <a:r>
              <a:rPr lang="en-US" sz="1800" dirty="0" smtClean="0"/>
              <a:t>of the ND </a:t>
            </a:r>
            <a:r>
              <a:rPr lang="en-US" sz="1800" dirty="0" err="1" smtClean="0"/>
              <a:t>iTC</a:t>
            </a:r>
            <a:r>
              <a:rPr lang="en-US" sz="1800" dirty="0" smtClean="0"/>
              <a:t> submission </a:t>
            </a:r>
            <a:r>
              <a:rPr lang="en-US" sz="1800" dirty="0" smtClean="0"/>
              <a:t>to </a:t>
            </a:r>
            <a:r>
              <a:rPr lang="en-US" sz="1800" dirty="0"/>
              <a:t>NIAP for consideration to change </a:t>
            </a:r>
            <a:r>
              <a:rPr lang="en-US" sz="1800" dirty="0" smtClean="0"/>
              <a:t>NIAP PPs/EPs </a:t>
            </a:r>
            <a:r>
              <a:rPr lang="en-US" sz="1800" dirty="0"/>
              <a:t>that include Autokey (</a:t>
            </a:r>
            <a:r>
              <a:rPr lang="en-US" sz="1400" i="1" dirty="0"/>
              <a:t>Not a dependency for ND </a:t>
            </a:r>
            <a:r>
              <a:rPr lang="en-US" sz="1400" i="1" dirty="0" err="1"/>
              <a:t>iTC</a:t>
            </a:r>
            <a:r>
              <a:rPr lang="en-US" sz="1400" i="1" dirty="0"/>
              <a:t> review/approval</a:t>
            </a:r>
            <a:r>
              <a:rPr lang="en-US" sz="1800" dirty="0"/>
              <a:t>)</a:t>
            </a:r>
          </a:p>
          <a:p>
            <a:pPr marL="109728" indent="0">
              <a:buNone/>
            </a:pP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2753</TotalTime>
  <Words>1248</Words>
  <Application>Microsoft Office PowerPoint</Application>
  <PresentationFormat>On-screen Show (4:3)</PresentationFormat>
  <Paragraphs>75</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14 July 2017</vt:lpstr>
      <vt:lpstr>Proposed SFR Time Stamp</vt:lpstr>
      <vt:lpstr>Proposed FMT_SMF.1 SFR Update</vt:lpstr>
      <vt:lpstr>Proposed SFR NTP Time Source AAs</vt:lpstr>
      <vt:lpstr>Background Information</vt:lpstr>
      <vt:lpstr>Replaced AAs</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86</cp:revision>
  <cp:lastPrinted>2015-03-12T19:30:23Z</cp:lastPrinted>
  <dcterms:created xsi:type="dcterms:W3CDTF">2015-02-17T14:39:10Z</dcterms:created>
  <dcterms:modified xsi:type="dcterms:W3CDTF">2017-07-14T16:28:55Z</dcterms:modified>
</cp:coreProperties>
</file>