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8" r:id="rId4"/>
    <p:sldId id="270" r:id="rId5"/>
    <p:sldId id="263" r:id="rId6"/>
    <p:sldId id="260" r:id="rId7"/>
    <p:sldId id="268" r:id="rId8"/>
    <p:sldId id="269"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3" d="100"/>
          <a:sy n="83" d="100"/>
        </p:scale>
        <p:origin x="768"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7/14/2017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a:t>Two Column</a:t>
            </a:r>
            <a:br>
              <a:rPr lang="en-US" dirty="0"/>
            </a:br>
            <a:r>
              <a:rPr lang="en-US" dirty="0"/>
              <a:t>Title Left</a:t>
            </a:r>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a:t>
            </a:r>
            <a:br>
              <a:rPr lang="en-US" dirty="0"/>
            </a:br>
            <a:r>
              <a:rPr lang="en-US" dirty="0"/>
              <a:t>do not italicize; use yellow on the </a:t>
            </a:r>
            <a:br>
              <a:rPr lang="en-US" dirty="0"/>
            </a:br>
            <a:r>
              <a:rPr lang="en-US" dirty="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Title Right</a:t>
            </a: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a:t>Click icon to add chart</a:t>
            </a:r>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a:t>Source: Placeholder for Notes Is 12 Points</a:t>
            </a:r>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a:t>Insert photo here</a:t>
            </a: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Presentation Title Goes Here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Demo Title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a:t>Insert photo here</a:t>
            </a:r>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Source</a:t>
            </a:r>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a:t>Insert photo here</a:t>
            </a:r>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a:t>Large photo </a:t>
            </a:r>
            <a:br>
              <a:rPr lang="en-US" dirty="0"/>
            </a:br>
            <a:r>
              <a:rPr lang="en-US" dirty="0"/>
              <a:t>caption here.</a:t>
            </a:r>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a:t>Insert photo here</a:t>
            </a:r>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Tree>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a:t>Photo placeholder</a:t>
            </a:r>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a:t>Full bleed image placeholder</a:t>
            </a:r>
          </a:p>
        </p:txBody>
      </p:sp>
    </p:spTree>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7/14/2017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7/14/2017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7/14/2017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7/14/2017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7/14/2017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7/14/2017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7/14/2017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7/14/2017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7/14/2017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7/14/2017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7/14/2017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a:t>“This is the sample </a:t>
            </a:r>
            <a:br>
              <a:rPr lang="en-US" dirty="0"/>
            </a:br>
            <a:r>
              <a:rPr lang="en-US" dirty="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t>Click to edit Master title style</a:t>
            </a:r>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a:t>Source Name</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a:t>Click to edit Master title style</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a:t>Slide Title Goes Here</a:t>
            </a:r>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7/14/2017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a:t>NTP Sub-group</a:t>
            </a:r>
            <a:br>
              <a:rPr lang="en-US" sz="3200" dirty="0"/>
            </a:br>
            <a:r>
              <a:rPr lang="en-US" sz="3200" dirty="0" smtClean="0"/>
              <a:t>17 July 2017</a:t>
            </a:r>
            <a:endParaRPr lang="en-US" sz="3200" dirty="0"/>
          </a:p>
        </p:txBody>
      </p:sp>
    </p:spTree>
    <p:extLst>
      <p:ext uri="{BB962C8B-B14F-4D97-AF65-F5344CB8AC3E}">
        <p14:creationId xmlns:p14="http://schemas.microsoft.com/office/powerpoint/2010/main" val="6143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295400"/>
            <a:ext cx="8551441" cy="4703025"/>
          </a:xfrm>
        </p:spPr>
        <p:txBody>
          <a:bodyPr>
            <a:normAutofit fontScale="47500" lnSpcReduction="20000"/>
          </a:bodyPr>
          <a:lstStyle/>
          <a:p>
            <a:pPr marL="109728" indent="0">
              <a:buNone/>
            </a:pPr>
            <a:r>
              <a:rPr lang="en-US" sz="3500" b="1" dirty="0"/>
              <a:t>Maintaining Integrity in System Date/Time  </a:t>
            </a:r>
            <a:endParaRPr lang="en-US" sz="3500" dirty="0"/>
          </a:p>
          <a:p>
            <a:pPr marL="109728" indent="0">
              <a:buNone/>
            </a:pPr>
            <a:r>
              <a:rPr lang="en-US" sz="3500" dirty="0"/>
              <a:t>  </a:t>
            </a:r>
            <a:r>
              <a:rPr lang="en-US" sz="2300" i="1" dirty="0"/>
              <a:t>[The following is an optional SFR]</a:t>
            </a:r>
          </a:p>
          <a:p>
            <a:pPr marL="109728" indent="0">
              <a:buNone/>
            </a:pPr>
            <a:endParaRPr lang="en-US" sz="3500" b="1" dirty="0"/>
          </a:p>
          <a:p>
            <a:pPr marL="109728" indent="0">
              <a:buNone/>
            </a:pPr>
            <a:r>
              <a:rPr lang="en-US" sz="3500" b="1" dirty="0"/>
              <a:t>FCS_NTP_EXT.1 NTP Protocol</a:t>
            </a:r>
          </a:p>
          <a:p>
            <a:pPr marL="109728" indent="0">
              <a:buNone/>
            </a:pPr>
            <a:endParaRPr lang="en-US" sz="3500" b="1" dirty="0"/>
          </a:p>
          <a:p>
            <a:pPr marL="109728" indent="0">
              <a:buNone/>
            </a:pPr>
            <a:r>
              <a:rPr lang="en-US" sz="3500" b="1" dirty="0"/>
              <a:t>FCS_NTP_EXT.1.1 </a:t>
            </a:r>
            <a:r>
              <a:rPr lang="en-US" sz="3500" dirty="0"/>
              <a:t>The TSF shall implement [selection: NTP v3 (RFC 1305), NTP v4 (RFC 5905)] and reject all other NTP versions.</a:t>
            </a:r>
          </a:p>
          <a:p>
            <a:pPr marL="109728" indent="0">
              <a:buNone/>
            </a:pPr>
            <a:endParaRPr lang="en-US" sz="3500" b="1" dirty="0"/>
          </a:p>
          <a:p>
            <a:pPr marL="109728" indent="0">
              <a:buNone/>
            </a:pPr>
            <a:r>
              <a:rPr lang="en-US" sz="3500" b="1" dirty="0"/>
              <a:t>FCS_NTP_EXT.1.2 </a:t>
            </a:r>
            <a:r>
              <a:rPr lang="en-US" sz="3500" dirty="0"/>
              <a:t>The TSF shall update its system time using [selection:</a:t>
            </a:r>
          </a:p>
          <a:p>
            <a:pPr lvl="4">
              <a:buClrTx/>
              <a:buFont typeface="Arial" panose="020B0604020202020204" pitchFamily="34" charset="0"/>
              <a:buChar char="•"/>
            </a:pPr>
            <a:r>
              <a:rPr lang="en-US" sz="3500" dirty="0"/>
              <a:t>Symmetric Cryptography [selection: SHA1, SHA224, SHA256, SHA384, SHA512, AES-CBC-128, AES-CBC-256] as the cryptographic algorithm(s); </a:t>
            </a:r>
          </a:p>
          <a:p>
            <a:pPr lvl="4">
              <a:buClrTx/>
              <a:buFont typeface="Arial" panose="020B0604020202020204" pitchFamily="34" charset="0"/>
              <a:buChar char="•"/>
            </a:pPr>
            <a:r>
              <a:rPr lang="en-US" sz="3500" dirty="0"/>
              <a:t>The TSF shall be capable of using [selection: IPsec, DTLS] to provide trusted communication between itself and an NTP time source.</a:t>
            </a:r>
          </a:p>
          <a:p>
            <a:pPr marL="1115568" lvl="4" indent="0">
              <a:buNone/>
            </a:pPr>
            <a:r>
              <a:rPr lang="en-US" sz="2600" dirty="0"/>
              <a:t>].</a:t>
            </a:r>
          </a:p>
          <a:p>
            <a:pPr marL="109728" indent="0">
              <a:buNone/>
            </a:pPr>
            <a:endParaRPr lang="en-US" sz="3500" dirty="0"/>
          </a:p>
          <a:p>
            <a:pPr marL="109728" indent="0">
              <a:buNone/>
            </a:pPr>
            <a:r>
              <a:rPr lang="en-US" sz="3500" b="1" dirty="0"/>
              <a:t>FCS_NTP_EXT.1.3 </a:t>
            </a:r>
            <a:r>
              <a:rPr lang="en-US" sz="3500" dirty="0"/>
              <a:t>The TSF shall support configuration of at least </a:t>
            </a:r>
            <a:r>
              <a:rPr lang="en-US" sz="3500" dirty="0" smtClean="0"/>
              <a:t>three (3) </a:t>
            </a:r>
            <a:r>
              <a:rPr lang="en-US" sz="3500" dirty="0"/>
              <a:t>NTP time sources.</a:t>
            </a:r>
          </a:p>
          <a:p>
            <a:pPr marL="109728" indent="0">
              <a:buNone/>
            </a:pPr>
            <a:endParaRPr lang="en-US" sz="3500" dirty="0"/>
          </a:p>
          <a:p>
            <a:pPr marL="365760" lvl="1" indent="0">
              <a:buNone/>
            </a:pPr>
            <a:endParaRPr lang="en-US" sz="3500" strike="sngStrike" dirty="0"/>
          </a:p>
        </p:txBody>
      </p:sp>
      <p:sp>
        <p:nvSpPr>
          <p:cNvPr id="2" name="Title 1"/>
          <p:cNvSpPr>
            <a:spLocks noGrp="1"/>
          </p:cNvSpPr>
          <p:nvPr>
            <p:ph type="title"/>
          </p:nvPr>
        </p:nvSpPr>
        <p:spPr/>
        <p:txBody>
          <a:bodyPr/>
          <a:lstStyle/>
          <a:p>
            <a:pPr algn="ctr"/>
            <a:r>
              <a:rPr lang="en-US" dirty="0"/>
              <a:t>Proposed SFR Time Stamp</a:t>
            </a:r>
          </a:p>
        </p:txBody>
      </p:sp>
    </p:spTree>
    <p:extLst>
      <p:ext uri="{BB962C8B-B14F-4D97-AF65-F5344CB8AC3E}">
        <p14:creationId xmlns:p14="http://schemas.microsoft.com/office/powerpoint/2010/main" val="122672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a:t>Update to FMT_SMF.1 to include functions if NTP is selected.</a:t>
            </a:r>
          </a:p>
          <a:p>
            <a:pPr marL="603504" lvl="2" indent="0">
              <a:buClrTx/>
              <a:buNone/>
            </a:pPr>
            <a:r>
              <a:rPr lang="en-US" sz="1200" dirty="0"/>
              <a:t>Update list of management functions that may be selected as follows:</a:t>
            </a:r>
          </a:p>
          <a:p>
            <a:pPr lvl="3">
              <a:buClrTx/>
              <a:buFont typeface="Arial" panose="020B0604020202020204" pitchFamily="34" charset="0"/>
              <a:buChar char="•"/>
            </a:pPr>
            <a:r>
              <a:rPr lang="en-US" sz="1200" dirty="0"/>
              <a:t>[</a:t>
            </a:r>
            <a:r>
              <a:rPr lang="en-US" sz="1200" i="1" dirty="0"/>
              <a:t>selection:</a:t>
            </a:r>
          </a:p>
          <a:p>
            <a:pPr lvl="5">
              <a:buClrTx/>
              <a:buFont typeface="Arial" panose="020B0604020202020204" pitchFamily="34" charset="0"/>
              <a:buChar char="•"/>
            </a:pPr>
            <a:r>
              <a:rPr lang="en-US" sz="1200" i="1" dirty="0"/>
              <a:t>Ability to configure audit </a:t>
            </a:r>
            <a:r>
              <a:rPr lang="en-US" sz="1200" i="1" dirty="0" err="1"/>
              <a:t>behaviour</a:t>
            </a:r>
            <a:r>
              <a:rPr lang="en-US" sz="1200" i="1" dirty="0"/>
              <a:t>;</a:t>
            </a:r>
          </a:p>
          <a:p>
            <a:pPr lvl="5">
              <a:buClrTx/>
              <a:buFont typeface="Arial" panose="020B0604020202020204" pitchFamily="34" charset="0"/>
              <a:buChar char="•"/>
            </a:pPr>
            <a:r>
              <a:rPr lang="en-US" sz="1200" i="1" dirty="0"/>
              <a:t>Ability to configure the list of TOE-provided services available before an entity is identified and authenticated, as specified in FIA_UIA_EXT.1;</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Ability to set the time which is used for time-stamps;</a:t>
            </a:r>
          </a:p>
          <a:p>
            <a:pPr lvl="5">
              <a:buClrTx/>
              <a:buFont typeface="Arial" panose="020B0604020202020204" pitchFamily="34" charset="0"/>
              <a:buChar char="•"/>
            </a:pPr>
            <a:r>
              <a:rPr lang="en-US" sz="1200" i="1" dirty="0">
                <a:solidFill>
                  <a:srgbClr val="FF0000"/>
                </a:solidFill>
              </a:rPr>
              <a:t>Ability to configure NTP time source;</a:t>
            </a:r>
          </a:p>
          <a:p>
            <a:pPr lvl="5">
              <a:buClrTx/>
              <a:buFont typeface="Arial" panose="020B0604020202020204" pitchFamily="34" charset="0"/>
              <a:buChar char="•"/>
            </a:pPr>
            <a:r>
              <a:rPr lang="en-US" sz="1200" i="1" dirty="0"/>
              <a:t>Ability to configure the reference identifier for the peer;</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marL="1143000" lvl="4" indent="0">
              <a:buClrTx/>
              <a:buNone/>
            </a:pPr>
            <a:r>
              <a:rPr lang="en-US" sz="1200" dirty="0"/>
              <a:t>].</a:t>
            </a:r>
          </a:p>
          <a:p>
            <a:pPr marL="137160" indent="0">
              <a:buClrTx/>
              <a:buNone/>
            </a:pPr>
            <a:r>
              <a:rPr lang="en-US" sz="1800" dirty="0"/>
              <a:t>Update the Application Note 23 as follows:</a:t>
            </a:r>
          </a:p>
          <a:p>
            <a:pPr marL="630936" lvl="2" indent="0">
              <a:buClrTx/>
              <a:buNone/>
            </a:pPr>
            <a:r>
              <a:rPr lang="en-US" sz="1200" i="1" dirty="0"/>
              <a:t>The TOE must provide…</a:t>
            </a:r>
          </a:p>
          <a:p>
            <a:pPr marL="630936" lvl="2" indent="0">
              <a:buClrTx/>
              <a:buNone/>
            </a:pPr>
            <a:r>
              <a:rPr lang="en-US" sz="1200" i="1" dirty="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a:solidFill>
                  <a:srgbClr val="FF0000"/>
                </a:solidFill>
              </a:rPr>
              <a:t>“Ability to configure NTP time source” 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a:t>Proposed FMT_SMF.1 SFR Update</a:t>
            </a:r>
          </a:p>
        </p:txBody>
      </p:sp>
    </p:spTree>
    <p:extLst>
      <p:ext uri="{BB962C8B-B14F-4D97-AF65-F5344CB8AC3E}">
        <p14:creationId xmlns:p14="http://schemas.microsoft.com/office/powerpoint/2010/main" val="330642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6563" y="990600"/>
            <a:ext cx="8534400" cy="5257800"/>
          </a:xfrm>
        </p:spPr>
        <p:txBody>
          <a:bodyPr>
            <a:noAutofit/>
          </a:bodyPr>
          <a:lstStyle/>
          <a:p>
            <a:pPr marL="109728" indent="0">
              <a:buNone/>
            </a:pPr>
            <a:r>
              <a:rPr lang="en-US" sz="1100" b="1" dirty="0"/>
              <a:t>Evaluation Activities</a:t>
            </a:r>
          </a:p>
          <a:p>
            <a:pPr marL="109728" indent="0">
              <a:buNone/>
            </a:pPr>
            <a:r>
              <a:rPr lang="en-US" sz="1100" b="1" dirty="0"/>
              <a:t>TSS</a:t>
            </a:r>
          </a:p>
          <a:p>
            <a:pPr marL="109728" indent="0">
              <a:buNone/>
            </a:pPr>
            <a:r>
              <a:rPr lang="en-US" sz="1100" dirty="0"/>
              <a:t>The evaluator shall examine the TSS to ensure it describes what approach the TOE uses to ensure the timestamp it receives from an NTP time server (or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100" b="1" dirty="0"/>
              <a:t>Guidance Documentation</a:t>
            </a:r>
          </a:p>
          <a:p>
            <a:pPr marL="109728" indent="0">
              <a:buNone/>
            </a:pPr>
            <a:r>
              <a:rPr lang="en-US" sz="1100" dirty="0"/>
              <a:t>The evaluator shall examine the guidance documentation to ensure it provides the administrator instructions on how to configure the TOE to use the method(s) that are selected in the ST. Each primary selection in the SFR contains selections that specify a cryptographic algorithm, an identity scheme, or cryptographic protocol. For each of these secondary selections made in the ST, the guidance documentation instructs the administrator how to configure the TOE to use the chosen option(s).</a:t>
            </a:r>
          </a:p>
          <a:p>
            <a:pPr marL="109728" indent="0">
              <a:buNone/>
            </a:pPr>
            <a:r>
              <a:rPr lang="en-US" sz="1100" b="1" dirty="0"/>
              <a:t>Test</a:t>
            </a:r>
            <a:r>
              <a:rPr lang="en-US" sz="1100" dirty="0"/>
              <a:t> </a:t>
            </a:r>
          </a:p>
          <a:p>
            <a:pPr marL="109728" indent="0">
              <a:buNone/>
            </a:pPr>
            <a:r>
              <a:rPr lang="en-US" sz="1100" dirty="0"/>
              <a:t>The version of NTP specified in the first selection will have to be verified it is supported by the TOE.</a:t>
            </a:r>
          </a:p>
          <a:p>
            <a:pPr marL="109728" indent="0">
              <a:buNone/>
            </a:pPr>
            <a:r>
              <a:rPr lang="en-US" sz="1100" dirty="0"/>
              <a:t>The cryptographic algorithms specified in the second selection of this SFR will have been specified in an FCS_COP SFR and tested in the accompanying Evaluation Activity for that SFR. Likewise the cryptographic protocol selected in the second selection of this SFR will have been specified in an FCS SFR and tested in the accompanying EA for that SFR.</a:t>
            </a:r>
          </a:p>
          <a:p>
            <a:pPr marL="109728" indent="0">
              <a:buNone/>
            </a:pPr>
            <a:r>
              <a:rPr lang="en-US" sz="1100" dirty="0"/>
              <a:t>The evaluator will perform the following test(s) to verify the TOE implements the selected option(s) correctly:</a:t>
            </a:r>
          </a:p>
          <a:p>
            <a:pPr marL="594360" lvl="1">
              <a:buAutoNum type="alphaLcParenR"/>
            </a:pPr>
            <a:r>
              <a:rPr lang="en-US" sz="1100" dirty="0"/>
              <a:t>Test 1: The evaluator shall configure an NTP server to use the NTP version 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p>
          <a:p>
            <a:pPr marL="594360" lvl="1">
              <a:buAutoNum type="alphaLcParenR"/>
            </a:pPr>
            <a:r>
              <a:rPr lang="en-US" sz="1100" dirty="0"/>
              <a:t>Test 2:  Check last time a valid signature packet was received by showing ….. </a:t>
            </a:r>
            <a:r>
              <a:rPr lang="en-US" sz="1100" dirty="0">
                <a:solidFill>
                  <a:srgbClr val="FF0000"/>
                </a:solidFill>
              </a:rPr>
              <a:t>(Mark will give it a try)</a:t>
            </a:r>
          </a:p>
        </p:txBody>
      </p:sp>
      <p:sp>
        <p:nvSpPr>
          <p:cNvPr id="3" name="Title 2"/>
          <p:cNvSpPr>
            <a:spLocks noGrp="1"/>
          </p:cNvSpPr>
          <p:nvPr>
            <p:ph type="title"/>
          </p:nvPr>
        </p:nvSpPr>
        <p:spPr>
          <a:xfrm>
            <a:off x="457200" y="274638"/>
            <a:ext cx="8229600" cy="639762"/>
          </a:xfrm>
        </p:spPr>
        <p:txBody>
          <a:bodyPr>
            <a:normAutofit/>
          </a:bodyPr>
          <a:lstStyle/>
          <a:p>
            <a:pPr algn="ctr"/>
            <a:r>
              <a:rPr lang="en-US" sz="2800" dirty="0"/>
              <a:t>Proposed SFR NTP Time Source AAs</a:t>
            </a:r>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914400"/>
            <a:ext cx="8475241" cy="5334000"/>
          </a:xfrm>
        </p:spPr>
        <p:txBody>
          <a:bodyPr>
            <a:noAutofit/>
          </a:bodyPr>
          <a:lstStyle/>
          <a:p>
            <a:pPr marL="109728" indent="0">
              <a:buNone/>
            </a:pPr>
            <a:r>
              <a:rPr lang="en-US" sz="1400" b="1" dirty="0" err="1"/>
              <a:t>Autokey</a:t>
            </a:r>
            <a:r>
              <a:rPr lang="en-US" sz="1400" b="1" dirty="0"/>
              <a:t>:</a:t>
            </a:r>
          </a:p>
          <a:p>
            <a:pPr marL="109728" indent="0">
              <a:buNone/>
            </a:pPr>
            <a:r>
              <a:rPr lang="en-US" sz="1400" dirty="0"/>
              <a:t>There is published information on the issues using </a:t>
            </a:r>
            <a:r>
              <a:rPr lang="en-US" sz="1400" dirty="0" err="1"/>
              <a:t>Autokey</a:t>
            </a:r>
            <a:r>
              <a:rPr lang="en-US" sz="1400" dirty="0"/>
              <a:t>.  The published information details the weaknesses in </a:t>
            </a:r>
            <a:r>
              <a:rPr lang="en-US" sz="1400" dirty="0" err="1"/>
              <a:t>Autokey</a:t>
            </a:r>
            <a:r>
              <a:rPr lang="en-US" sz="1400" dirty="0"/>
              <a:t> and the ease at which the timestamp data can be modified and passed along with no indication the data has been tampered.  </a:t>
            </a:r>
          </a:p>
          <a:p>
            <a:pPr marL="109728" indent="0">
              <a:buNone/>
            </a:pPr>
            <a:r>
              <a:rPr lang="en-US" sz="1400" dirty="0"/>
              <a:t>Including </a:t>
            </a:r>
            <a:r>
              <a:rPr lang="en-US" sz="1400" dirty="0" err="1"/>
              <a:t>Autokey</a:t>
            </a:r>
            <a:r>
              <a:rPr lang="en-US" sz="1400" dirty="0"/>
              <a:t> as a means to authenticate the integrity of the time source provides a false sense of security that the timestamp being received is authentic and unaltered.</a:t>
            </a:r>
          </a:p>
          <a:p>
            <a:pPr marL="365760" lvl="1" indent="0">
              <a:buNone/>
            </a:pPr>
            <a:r>
              <a:rPr lang="en-US" sz="1400" dirty="0"/>
              <a:t>Reference - </a:t>
            </a:r>
            <a:r>
              <a:rPr lang="en-US" sz="1400" dirty="0">
                <a:hlinkClick r:id="rId2"/>
              </a:rPr>
              <a:t>https://www.ietf.org/proceedings/83/slides/slides-83-tictoc-1.pdf</a:t>
            </a:r>
            <a:r>
              <a:rPr lang="en-US" sz="1400" dirty="0"/>
              <a:t> .  In summary the paper shows that an attack can be preformed fast enough that the </a:t>
            </a:r>
            <a:r>
              <a:rPr lang="en-US" sz="1400" dirty="0" err="1"/>
              <a:t>autokey</a:t>
            </a:r>
            <a:r>
              <a:rPr lang="en-US" sz="1400" dirty="0"/>
              <a:t> session can be hacked in real time, crafting and sending a response well before the client times out waiting for the real (legitimate) time data.</a:t>
            </a:r>
          </a:p>
          <a:p>
            <a:pPr marL="365760" lvl="1" indent="0">
              <a:buNone/>
            </a:pPr>
            <a:r>
              <a:rPr lang="en-US" sz="1400" dirty="0"/>
              <a:t> Reference - </a:t>
            </a:r>
            <a:r>
              <a:rPr lang="en-US" sz="1400" u="sng" dirty="0">
                <a:hlinkClick r:id="rId3"/>
              </a:rPr>
              <a:t>https://www.eecis.udel.edu/~mills/security.html</a:t>
            </a:r>
            <a:r>
              <a:rPr lang="en-US" sz="1400" dirty="0"/>
              <a:t> where it is acknowledged "the cookie size of 4 octets is way too small"</a:t>
            </a:r>
          </a:p>
          <a:p>
            <a:pPr marL="109728" indent="0">
              <a:buNone/>
            </a:pPr>
            <a:r>
              <a:rPr lang="en-US" sz="1400" b="1" dirty="0"/>
              <a:t>SSH and TLS:</a:t>
            </a:r>
          </a:p>
          <a:p>
            <a:pPr marL="109728" indent="0">
              <a:buNone/>
            </a:pPr>
            <a:r>
              <a:rPr lang="en-US" sz="1400" dirty="0"/>
              <a:t>SSH and TLS were not included as protocols to secure the connection with the NTP server as neither support datagram protocols</a:t>
            </a:r>
          </a:p>
          <a:p>
            <a:pPr marL="109728" indent="0">
              <a:buNone/>
            </a:pPr>
            <a:endParaRPr lang="en-US" sz="1400" dirty="0"/>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a:t>Feedback – original SFR</a:t>
            </a:r>
            <a:endParaRPr lang="en-US" sz="3600" dirty="0"/>
          </a:p>
        </p:txBody>
      </p:sp>
    </p:spTree>
    <p:extLst>
      <p:ext uri="{BB962C8B-B14F-4D97-AF65-F5344CB8AC3E}">
        <p14:creationId xmlns:p14="http://schemas.microsoft.com/office/powerpoint/2010/main" val="3830514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6843" y="919018"/>
            <a:ext cx="8551441" cy="5029200"/>
          </a:xfrm>
        </p:spPr>
        <p:txBody>
          <a:bodyPr>
            <a:noAutofit/>
          </a:bodyPr>
          <a:lstStyle/>
          <a:p>
            <a:pPr marL="109728" indent="0">
              <a:buNone/>
            </a:pPr>
            <a:r>
              <a:rPr lang="en-US" sz="1400" b="1" dirty="0"/>
              <a:t>Guidance:</a:t>
            </a:r>
          </a:p>
          <a:p>
            <a:pPr marL="109728" indent="0">
              <a:buNone/>
            </a:pPr>
            <a:r>
              <a:rPr lang="en-US" sz="1200" dirty="0"/>
              <a:t>"Each primary selection in the SFR contains selections that specify a cryptographic algorithm or cryptographic protocol. For each of these secondary selections made in the ST, the guidance documentation instructs the administrator how to configure the TOE to use the chosen option(s)."</a:t>
            </a:r>
          </a:p>
          <a:p>
            <a:pPr marL="109728" indent="0">
              <a:buNone/>
            </a:pPr>
            <a:r>
              <a:rPr lang="en-US" sz="1200" dirty="0"/>
              <a:t>I understand that you want clear guidance instructions for each selected method. However, this overly specific language will lead to a lot of unnecessary grief for the labs. For example, rarely specifics of NTP are user-configurable. However this evaluation activity written with fully configurable implementation in mind. Instead, I recommend replacing quoted section with the following: </a:t>
            </a:r>
          </a:p>
          <a:p>
            <a:pPr marL="365760" lvl="1" indent="0">
              <a:buNone/>
            </a:pPr>
            <a:r>
              <a:rPr lang="en-US" sz="1200" dirty="0"/>
              <a:t>"For all administrator-configurable NTP parameters, the guidance documentation must instruct the administrator how to configure the TOE and document default settings."</a:t>
            </a:r>
          </a:p>
          <a:p>
            <a:pPr marL="109728" indent="0">
              <a:buNone/>
            </a:pPr>
            <a:endParaRPr lang="en-US" sz="1400" dirty="0"/>
          </a:p>
          <a:p>
            <a:pPr marL="109728" indent="0">
              <a:buNone/>
            </a:pPr>
            <a:r>
              <a:rPr lang="en-US" sz="1400" b="1" dirty="0"/>
              <a:t>Test:</a:t>
            </a:r>
          </a:p>
          <a:p>
            <a:pPr marL="109728" indent="0">
              <a:buNone/>
            </a:pPr>
            <a:r>
              <a:rPr lang="en-US" sz="1200" dirty="0"/>
              <a:t>" a)   The evaluator uses the captured network traffic, the observed time change of the TOE, and the TOE’s audit log to determine that the TOE accepted the NTP server’s timestamp update and that the appropriate option was used to transmit the packet."</a:t>
            </a:r>
          </a:p>
          <a:p>
            <a:pPr marL="109728" indent="0">
              <a:buNone/>
            </a:pPr>
            <a:r>
              <a:rPr lang="en-US" sz="1200" dirty="0"/>
              <a:t>“ b)   The evaluator configures the TOE to secure with one of the hash algorithms and attempt to modify the timestamp to verify the TOE will reject the timestamp.”</a:t>
            </a:r>
          </a:p>
          <a:p>
            <a:pPr marL="109728" indent="0">
              <a:buNone/>
            </a:pPr>
            <a:r>
              <a:rPr lang="en-US" sz="1200" dirty="0"/>
              <a:t>“ c)   The evaluator configures the TOE to use SHA-1 and configures the NTP server to use AES to verify the connection is not successful.”</a:t>
            </a:r>
          </a:p>
          <a:p>
            <a:pPr marL="109728" indent="0">
              <a:buNone/>
            </a:pPr>
            <a:r>
              <a:rPr lang="en-US" sz="1200" dirty="0"/>
              <a:t>“ d)   The evaluator configures the TOE and the NTP sever to use symmetric keys to verify a successful connection and update of the timestamp.”  The evaluator will modify the signature/key to verify the connection is not successful.”</a:t>
            </a:r>
          </a:p>
          <a:p>
            <a:pPr marL="109728" indent="0">
              <a:buNone/>
            </a:pPr>
            <a:r>
              <a:rPr lang="en-US" sz="1200" dirty="0"/>
              <a:t>“ e)   The evaluator will inspect protocol handshake and confirm secure channel established, interrupt/timeout channel and make sure it is correctly renegotiated/resumed for secure channel selection.”</a:t>
            </a:r>
          </a:p>
          <a:p>
            <a:pPr marL="109728" indent="0">
              <a:buNone/>
            </a:pPr>
            <a:endParaRPr lang="en-US" sz="1400" dirty="0">
              <a:solidFill>
                <a:srgbClr val="FF0000"/>
              </a:solidFill>
              <a:latin typeface="Calibri" panose="020F0502020204030204" pitchFamily="34" charset="0"/>
            </a:endParaRPr>
          </a:p>
        </p:txBody>
      </p:sp>
      <p:sp>
        <p:nvSpPr>
          <p:cNvPr id="2" name="Title 1"/>
          <p:cNvSpPr>
            <a:spLocks noGrp="1"/>
          </p:cNvSpPr>
          <p:nvPr>
            <p:ph type="title"/>
          </p:nvPr>
        </p:nvSpPr>
        <p:spPr>
          <a:xfrm>
            <a:off x="446843" y="274638"/>
            <a:ext cx="8229600" cy="639762"/>
          </a:xfrm>
        </p:spPr>
        <p:txBody>
          <a:bodyPr>
            <a:normAutofit fontScale="90000"/>
          </a:bodyPr>
          <a:lstStyle/>
          <a:p>
            <a:pPr algn="ctr"/>
            <a:r>
              <a:rPr lang="en-US" dirty="0"/>
              <a:t>AAs</a:t>
            </a:r>
            <a:endParaRPr lang="en-US" sz="3600" dirty="0"/>
          </a:p>
        </p:txBody>
      </p:sp>
    </p:spTree>
    <p:extLst>
      <p:ext uri="{BB962C8B-B14F-4D97-AF65-F5344CB8AC3E}">
        <p14:creationId xmlns:p14="http://schemas.microsoft.com/office/powerpoint/2010/main" val="2732357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400444"/>
          </a:xfrm>
        </p:spPr>
        <p:txBody>
          <a:bodyPr>
            <a:normAutofit/>
          </a:bodyPr>
          <a:lstStyle/>
          <a:p>
            <a:r>
              <a:rPr lang="en-US" sz="1800" dirty="0"/>
              <a:t>Next meeting is 10:00am (EST) </a:t>
            </a:r>
            <a:r>
              <a:rPr lang="en-US" sz="1800" dirty="0" smtClean="0"/>
              <a:t>28 </a:t>
            </a:r>
            <a:r>
              <a:rPr lang="en-US" sz="1800" dirty="0"/>
              <a:t>July 2017</a:t>
            </a:r>
          </a:p>
          <a:p>
            <a:r>
              <a:rPr lang="en-US" sz="1800" dirty="0" smtClean="0"/>
              <a:t>F</a:t>
            </a:r>
            <a:r>
              <a:rPr lang="en-US" sz="1800" dirty="0" smtClean="0"/>
              <a:t>inalize </a:t>
            </a:r>
            <a:r>
              <a:rPr lang="en-US" sz="1800" dirty="0"/>
              <a:t>and approve submission to ND </a:t>
            </a:r>
            <a:r>
              <a:rPr lang="en-US" sz="1800" dirty="0" err="1"/>
              <a:t>iTC</a:t>
            </a:r>
            <a:endParaRPr lang="en-US" sz="1400" dirty="0"/>
          </a:p>
          <a:p>
            <a:r>
              <a:rPr lang="en-US" sz="1800" dirty="0" smtClean="0"/>
              <a:t>Provide </a:t>
            </a:r>
            <a:r>
              <a:rPr lang="en-US" sz="1800" dirty="0"/>
              <a:t>a copy to NIAP for consideration to change PPs/EPs that include Autokey (Not a dependency for ND </a:t>
            </a:r>
            <a:r>
              <a:rPr lang="en-US" sz="1800" dirty="0" err="1"/>
              <a:t>iTC</a:t>
            </a:r>
            <a:r>
              <a:rPr lang="en-US" sz="1800" dirty="0"/>
              <a:t> review/approval)</a:t>
            </a:r>
          </a:p>
          <a:p>
            <a:pPr marL="109728" indent="0">
              <a:buNone/>
            </a:pPr>
            <a:endParaRPr lang="en-US" sz="1800" dirty="0"/>
          </a:p>
          <a:p>
            <a:pPr marL="109728" indent="0">
              <a:buNone/>
            </a:pPr>
            <a:endParaRPr lang="en-US" dirty="0"/>
          </a:p>
        </p:txBody>
      </p:sp>
      <p:sp>
        <p:nvSpPr>
          <p:cNvPr id="2" name="Title 1"/>
          <p:cNvSpPr>
            <a:spLocks noGrp="1"/>
          </p:cNvSpPr>
          <p:nvPr>
            <p:ph type="title"/>
          </p:nvPr>
        </p:nvSpPr>
        <p:spPr/>
        <p:txBody>
          <a:bodyPr/>
          <a:lstStyle/>
          <a:p>
            <a:pPr algn="ctr"/>
            <a:r>
              <a:rPr lang="en-US" dirty="0"/>
              <a:t>Next Steps</a:t>
            </a:r>
          </a:p>
        </p:txBody>
      </p:sp>
    </p:spTree>
    <p:extLst>
      <p:ext uri="{BB962C8B-B14F-4D97-AF65-F5344CB8AC3E}">
        <p14:creationId xmlns:p14="http://schemas.microsoft.com/office/powerpoint/2010/main" val="635568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a:t>Thank you</a:t>
            </a:r>
          </a:p>
        </p:txBody>
      </p:sp>
    </p:spTree>
    <p:extLst>
      <p:ext uri="{BB962C8B-B14F-4D97-AF65-F5344CB8AC3E}">
        <p14:creationId xmlns:p14="http://schemas.microsoft.com/office/powerpoint/2010/main" val="8421396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2667</TotalTime>
  <Words>1238</Words>
  <Application>Microsoft Office PowerPoint</Application>
  <PresentationFormat>On-screen Show (4:3)</PresentationFormat>
  <Paragraphs>71</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17 July 2017</vt:lpstr>
      <vt:lpstr>Proposed SFR Time Stamp</vt:lpstr>
      <vt:lpstr>Proposed FMT_SMF.1 SFR Update</vt:lpstr>
      <vt:lpstr>Proposed SFR NTP Time Source AAs</vt:lpstr>
      <vt:lpstr>Feedback – original SFR</vt:lpstr>
      <vt:lpstr>AAs</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79</cp:revision>
  <cp:lastPrinted>2015-03-12T19:30:23Z</cp:lastPrinted>
  <dcterms:created xsi:type="dcterms:W3CDTF">2015-02-17T14:39:10Z</dcterms:created>
  <dcterms:modified xsi:type="dcterms:W3CDTF">2017-07-14T12:58:25Z</dcterms:modified>
</cp:coreProperties>
</file>