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9" r:id="rId2"/>
  </p:sldMasterIdLst>
  <p:handoutMasterIdLst>
    <p:handoutMasterId r:id="rId11"/>
  </p:handoutMasterIdLst>
  <p:sldIdLst>
    <p:sldId id="256" r:id="rId3"/>
    <p:sldId id="258" r:id="rId4"/>
    <p:sldId id="270" r:id="rId5"/>
    <p:sldId id="263" r:id="rId6"/>
    <p:sldId id="271" r:id="rId7"/>
    <p:sldId id="260" r:id="rId8"/>
    <p:sldId id="269" r:id="rId9"/>
    <p:sldId id="261" r:id="rId10"/>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43" autoAdjust="0"/>
    <p:restoredTop sz="94729" autoAdjust="0"/>
  </p:normalViewPr>
  <p:slideViewPr>
    <p:cSldViewPr>
      <p:cViewPr varScale="1">
        <p:scale>
          <a:sx n="74" d="100"/>
          <a:sy n="74" d="100"/>
        </p:scale>
        <p:origin x="629" y="6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BD4877A0-B168-445A-A3BD-6A094A54D0BF}" type="datetimeFigureOut">
              <a:rPr lang="en-US" smtClean="0"/>
              <a:t>7/28/2017</a:t>
            </a:fld>
            <a:endParaRPr lang="en-US"/>
          </a:p>
        </p:txBody>
      </p:sp>
      <p:sp>
        <p:nvSpPr>
          <p:cNvPr id="4" name="Footer Placeholder 3"/>
          <p:cNvSpPr>
            <a:spLocks noGrp="1"/>
          </p:cNvSpPr>
          <p:nvPr>
            <p:ph type="ftr" sz="quarter" idx="2"/>
          </p:nvPr>
        </p:nvSpPr>
        <p:spPr>
          <a:xfrm>
            <a:off x="0" y="8847138"/>
            <a:ext cx="2971800" cy="46513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5137"/>
          </a:xfrm>
          <a:prstGeom prst="rect">
            <a:avLst/>
          </a:prstGeom>
        </p:spPr>
        <p:txBody>
          <a:bodyPr vert="horz" lIns="91440" tIns="45720" rIns="91440" bIns="45720" rtlCol="0" anchor="b"/>
          <a:lstStyle>
            <a:lvl1pPr algn="r">
              <a:defRPr sz="1200"/>
            </a:lvl1pPr>
          </a:lstStyle>
          <a:p>
            <a:fld id="{3D44F44C-1CBD-4FBE-817A-E465CB5BA6ED}" type="slidenum">
              <a:rPr lang="en-US" smtClean="0"/>
              <a:t>‹#›</a:t>
            </a:fld>
            <a:endParaRPr lang="en-US"/>
          </a:p>
        </p:txBody>
      </p:sp>
    </p:spTree>
    <p:extLst>
      <p:ext uri="{BB962C8B-B14F-4D97-AF65-F5344CB8AC3E}">
        <p14:creationId xmlns:p14="http://schemas.microsoft.com/office/powerpoint/2010/main" val="299586105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a:t>Two Column</a:t>
            </a:r>
            <a:br>
              <a:rPr lang="en-US" dirty="0"/>
            </a:br>
            <a:r>
              <a:rPr lang="en-US" dirty="0"/>
              <a:t>Title Left</a:t>
            </a:r>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a:t>
            </a:r>
            <a:br>
              <a:rPr lang="en-US" dirty="0"/>
            </a:br>
            <a:r>
              <a:rPr lang="en-US" dirty="0"/>
              <a:t>do not italicize; use yellow on the </a:t>
            </a:r>
            <a:br>
              <a:rPr lang="en-US" dirty="0"/>
            </a:br>
            <a:r>
              <a:rPr lang="en-US" dirty="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a:t>Body copy uses sentence capital letters only, size 20, left aligned</a:t>
            </a:r>
          </a:p>
          <a:p>
            <a:pPr lvl="1"/>
            <a:r>
              <a:rPr lang="en-US" dirty="0"/>
              <a:t>Sub-bullets are size 18 </a:t>
            </a:r>
            <a:br>
              <a:rPr lang="en-US" dirty="0"/>
            </a:br>
            <a:r>
              <a:rPr lang="en-US" dirty="0"/>
              <a:t>and indented</a:t>
            </a:r>
          </a:p>
          <a:p>
            <a:pPr lvl="1"/>
            <a:r>
              <a:rPr lang="en-US" dirty="0"/>
              <a:t>Hyperlink: www.cisco.com </a:t>
            </a:r>
          </a:p>
          <a:p>
            <a:pPr lvl="0"/>
            <a:r>
              <a:rPr lang="en-US" dirty="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rPr>
              <a:t>Title Right</a:t>
            </a: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descr="verticalbar.png"/>
          <p:cNvPicPr>
            <a:picLocks noChangeAspect="1"/>
          </p:cNvPicPr>
          <p:nvPr/>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a:t>Click to edit Master text styles</a:t>
            </a: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a:t>Click icon to add chart</a:t>
            </a:r>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a:t>Source: Placeholder for Notes Is 12 Points</a:t>
            </a:r>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a:t>Insert photo here</a:t>
            </a:r>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Slide Title Goes Here</a:t>
            </a:r>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a:t>Presentation Title Goes Here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Telling Shared Experiences</a:t>
            </a:r>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a:t>Tell your story here</a:t>
            </a:r>
          </a:p>
        </p:txBody>
      </p:sp>
      <p:pic>
        <p:nvPicPr>
          <p:cNvPr id="12" name="Picture 11" descr="verticalbar.png"/>
          <p:cNvPicPr>
            <a:picLocks noChangeAspect="1"/>
          </p:cNvPicPr>
          <p:nvPr/>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grpSp>
        <p:nvGrpSpPr>
          <p:cNvPr id="4" name="Group 38"/>
          <p:cNvGrpSpPr/>
          <p:nvPr/>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a:t>Demo Title</a:t>
            </a: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a:t>Insert photo here</a:t>
            </a:r>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Source</a:t>
            </a:r>
          </a:p>
        </p:txBody>
      </p:sp>
      <p:sp>
        <p:nvSpPr>
          <p:cNvPr id="21"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a:t>Insert photo here</a:t>
            </a:r>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a:t>Presenter Name and Title Go Here</a:t>
            </a:r>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52"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a:t>Large photo </a:t>
            </a:r>
            <a:br>
              <a:rPr lang="en-US" dirty="0"/>
            </a:br>
            <a:r>
              <a:rPr lang="en-US" dirty="0"/>
              <a:t>caption here.</a:t>
            </a:r>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a:t>Insert photo here</a:t>
            </a:r>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a:t>Click to edit Master title style</a:t>
            </a:r>
            <a:endParaRPr lang="en-US" dirty="0"/>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a:t>Insert photo here</a:t>
            </a:r>
          </a:p>
        </p:txBody>
      </p:sp>
    </p:spTree>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a:t>Photo placeholder</a:t>
            </a:r>
          </a:p>
        </p:txBody>
      </p:sp>
      <p:pic>
        <p:nvPicPr>
          <p:cNvPr id="3" name="Picture 2" descr="bottom bar.jpg"/>
          <p:cNvPicPr>
            <a:picLocks noChangeAspect="1"/>
          </p:cNvPicPr>
          <p:nvPr/>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0"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a:t>Full bleed image placeholder</a:t>
            </a:r>
          </a:p>
        </p:txBody>
      </p:sp>
    </p:spTree>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a:t>Click icon to add video</a:t>
            </a:r>
          </a:p>
        </p:txBody>
      </p:sp>
    </p:spTree>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6"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3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p:nvPicPr>
        <p:blipFill>
          <a:blip r:embed="rId2" cstate="print"/>
          <a:srcRect l="1695" r="14438"/>
          <a:stretch>
            <a:fillRect/>
          </a:stretch>
        </p:blipFill>
        <p:spPr>
          <a:xfrm>
            <a:off x="0" y="0"/>
            <a:ext cx="9144000" cy="6858000"/>
          </a:xfrm>
          <a:prstGeom prst="rect">
            <a:avLst/>
          </a:prstGeom>
        </p:spPr>
      </p:pic>
      <p:sp>
        <p:nvSpPr>
          <p:cNvPr id="34" name="TextBox 33"/>
          <p:cNvSpPr txBox="1"/>
          <p:nvPr/>
        </p:nvSpPr>
        <p:spPr>
          <a:xfrm>
            <a:off x="644691" y="3060488"/>
            <a:ext cx="2437270" cy="646331"/>
          </a:xfrm>
          <a:prstGeom prst="rect">
            <a:avLst/>
          </a:prstGeom>
          <a:noFill/>
        </p:spPr>
        <p:txBody>
          <a:bodyPr wrap="none" rtlCol="0">
            <a:spAutoFit/>
          </a:bodyPr>
          <a:lstStyle/>
          <a:p>
            <a:r>
              <a:rPr lang="en-US" sz="3600" dirty="0">
                <a:solidFill>
                  <a:srgbClr val="FFFFFF"/>
                </a:solidFill>
                <a:latin typeface="+mj-lt"/>
              </a:rPr>
              <a:t>Thank you.</a:t>
            </a: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3513519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FBB03F-D8D2-42A6-A58D-7D8F6A87CB76}" type="datetimeFigureOut">
              <a:rPr lang="en-US" smtClean="0"/>
              <a:t>7/28/2017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AC32D26E-CBA3-49ED-AC2C-4C0B62A668A5}" type="slidenum">
              <a:rPr lang="en-US" smtClean="0"/>
              <a:t>‹#›</a:t>
            </a:fld>
            <a:endParaRPr lang="en-US"/>
          </a:p>
        </p:txBody>
      </p:sp>
    </p:spTree>
    <p:extLst>
      <p:ext uri="{BB962C8B-B14F-4D97-AF65-F5344CB8AC3E}">
        <p14:creationId xmlns:p14="http://schemas.microsoft.com/office/powerpoint/2010/main" val="1934440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8FBB03F-D8D2-42A6-A58D-7D8F6A87CB76}" type="datetimeFigureOut">
              <a:rPr lang="en-US" smtClean="0"/>
              <a:t>7/28/2017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C32D26E-CBA3-49ED-AC2C-4C0B62A668A5}"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8FBB03F-D8D2-42A6-A58D-7D8F6A87CB76}" type="datetimeFigureOut">
              <a:rPr lang="en-US" smtClean="0"/>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32D26E-CBA3-49ED-AC2C-4C0B62A668A5}" type="slidenum">
              <a:rPr lang="en-US" smtClean="0"/>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7/28/2017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28E80666-FB37-4B36-9149-507F3B0178E3}" type="datetimeFigureOut">
              <a:rPr lang="en-US" smtClean="0"/>
              <a:pPr/>
              <a:t>7/28/2017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a:t>Presentation Title Goes Here</a:t>
            </a:r>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and Title Go Here</a:t>
            </a:r>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FFFFFF"/>
                </a:solidFill>
                <a:latin typeface="+mj-lt"/>
              </a:rPr>
              <a:t>© 2010 Cisco and/or its affiliates. All rights reserved.</a:t>
            </a:r>
          </a:p>
        </p:txBody>
      </p:sp>
      <p:sp>
        <p:nvSpPr>
          <p:cNvPr id="2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8E80666-FB37-4B36-9149-507F3B0178E3}" type="datetimeFigureOut">
              <a:rPr lang="en-US" smtClean="0"/>
              <a:pPr/>
              <a:t>7/28/2017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63A33-8271-4DD0-9C48-789913D7C115}"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7/28/2017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transitio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28E80666-FB37-4B36-9149-507F3B0178E3}" type="datetimeFigureOut">
              <a:rPr lang="en-US" smtClean="0"/>
              <a:pPr/>
              <a:t>7/28/2017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8E80666-FB37-4B36-9149-507F3B0178E3}" type="datetimeFigureOut">
              <a:rPr lang="en-US" smtClean="0"/>
              <a:pPr/>
              <a:t>7/28/2017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7E63A33-8271-4DD0-9C48-789913D7C11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7/28/2017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a:t>Presentation Title Goes Here</a:t>
            </a:r>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 cstate="print"/>
          <a:stretch>
            <a:fillRect/>
          </a:stretch>
        </p:blipFill>
        <p:spPr>
          <a:xfrm>
            <a:off x="333375" y="6378339"/>
            <a:ext cx="8477250" cy="16291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Bullet with pull quote">
    <p:spTree>
      <p:nvGrpSpPr>
        <p:cNvPr id="1" name=""/>
        <p:cNvGrpSpPr/>
        <p:nvPr/>
      </p:nvGrpSpPr>
      <p:grpSpPr>
        <a:xfrm>
          <a:off x="0" y="0"/>
          <a:ext cx="0" cy="0"/>
          <a:chOff x="0" y="0"/>
          <a:chExt cx="0" cy="0"/>
        </a:xfrm>
      </p:grpSpPr>
      <p:sp>
        <p:nvSpPr>
          <p:cNvPr id="15" name="Rounded Rectangle 14"/>
          <p:cNvSpPr/>
          <p:nvPr/>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a:t>“This is the sample </a:t>
            </a:r>
            <a:br>
              <a:rPr lang="en-US" dirty="0"/>
            </a:br>
            <a:r>
              <a:rPr lang="en-US" dirty="0"/>
              <a:t>pull quote.”</a:t>
            </a:r>
          </a:p>
        </p:txBody>
      </p:sp>
      <p:sp>
        <p:nvSpPr>
          <p:cNvPr id="11" name="Rectangle 4"/>
          <p:cNvSpPr>
            <a:spLocks noChangeArrowheads="1"/>
          </p:cNvSpPr>
          <p:nvPr/>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a:solidFill>
                  <a:srgbClr val="C0C0C0"/>
                </a:solidFill>
                <a:latin typeface="+mj-lt"/>
                <a:ea typeface="+mn-ea"/>
                <a:cs typeface="+mn-cs"/>
              </a:rPr>
              <a:t>© 2010 Cisco and/or its affiliates. All rights reserved.</a:t>
            </a:r>
          </a:p>
        </p:txBody>
      </p:sp>
      <p:sp>
        <p:nvSpPr>
          <p:cNvPr id="1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a:t>Click to edit Master title style</a:t>
            </a:r>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a:t>Source Name</a:t>
            </a: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7.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a:t>Slide Title Goes Here</a:t>
            </a:r>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a:t>Body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a:solidFill>
                  <a:srgbClr val="C0C0C0"/>
                </a:solidFill>
                <a:latin typeface="+mj-lt"/>
              </a:rPr>
              <a:t>© 2010 Cisco and/or its affiliates. All rights reserved.</a:t>
            </a: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6"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Lst>
  <p:transition>
    <p:wipe dir="r"/>
  </p:transition>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7/28/2017</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hyperlink" Target="https://www.eecis.udel.edu/~mills/security.html" TargetMode="External"/><Relationship Id="rId2" Type="http://schemas.openxmlformats.org/officeDocument/2006/relationships/hyperlink" Target="https://www.ietf.org/proceedings/83/slides/slides-83-tictoc-1.pdf" TargetMode="Externa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295400"/>
          </a:xfrm>
        </p:spPr>
        <p:txBody>
          <a:bodyPr>
            <a:normAutofit/>
          </a:bodyPr>
          <a:lstStyle/>
          <a:p>
            <a:pPr algn="ctr"/>
            <a:r>
              <a:rPr lang="en-US" sz="3200" dirty="0"/>
              <a:t>NTP Sub-group</a:t>
            </a:r>
            <a:br>
              <a:rPr lang="en-US" sz="3200" dirty="0"/>
            </a:br>
            <a:r>
              <a:rPr lang="en-US" sz="3200" dirty="0" smtClean="0"/>
              <a:t>31 </a:t>
            </a:r>
            <a:r>
              <a:rPr lang="en-US" sz="3200" dirty="0" smtClean="0"/>
              <a:t>July 2017</a:t>
            </a:r>
            <a:endParaRPr lang="en-US" sz="3200" dirty="0"/>
          </a:p>
        </p:txBody>
      </p:sp>
    </p:spTree>
    <p:extLst>
      <p:ext uri="{BB962C8B-B14F-4D97-AF65-F5344CB8AC3E}">
        <p14:creationId xmlns:p14="http://schemas.microsoft.com/office/powerpoint/2010/main" val="6143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143000"/>
            <a:ext cx="8551441" cy="4703025"/>
          </a:xfrm>
        </p:spPr>
        <p:txBody>
          <a:bodyPr>
            <a:normAutofit fontScale="40000" lnSpcReduction="20000"/>
          </a:bodyPr>
          <a:lstStyle/>
          <a:p>
            <a:pPr marL="109728" indent="0">
              <a:buNone/>
            </a:pPr>
            <a:r>
              <a:rPr lang="en-US" sz="3500" b="1" dirty="0"/>
              <a:t>Maintaining Integrity in System Date/Time  </a:t>
            </a:r>
            <a:endParaRPr lang="en-US" sz="3500" dirty="0"/>
          </a:p>
          <a:p>
            <a:pPr marL="109728" indent="0">
              <a:buNone/>
            </a:pPr>
            <a:r>
              <a:rPr lang="en-US" sz="3500" dirty="0"/>
              <a:t>  </a:t>
            </a:r>
            <a:r>
              <a:rPr lang="en-US" sz="2300" i="1" dirty="0"/>
              <a:t>[The following is an optional SFR]</a:t>
            </a:r>
          </a:p>
          <a:p>
            <a:pPr marL="109728" indent="0">
              <a:buNone/>
            </a:pPr>
            <a:endParaRPr lang="en-US" sz="3500" b="1" dirty="0"/>
          </a:p>
          <a:p>
            <a:pPr marL="109728" indent="0">
              <a:buNone/>
            </a:pPr>
            <a:r>
              <a:rPr lang="en-US" sz="3500" b="1" dirty="0"/>
              <a:t>FCS_NTP_EXT.1 NTP Protocol</a:t>
            </a:r>
          </a:p>
          <a:p>
            <a:pPr marL="109728" indent="0">
              <a:buNone/>
            </a:pPr>
            <a:endParaRPr lang="en-US" sz="3500" b="1" dirty="0"/>
          </a:p>
          <a:p>
            <a:pPr marL="109728" indent="0">
              <a:buNone/>
            </a:pPr>
            <a:r>
              <a:rPr lang="en-US" sz="3500" b="1" dirty="0"/>
              <a:t>FCS_NTP_EXT.1.1 </a:t>
            </a:r>
            <a:r>
              <a:rPr lang="en-US" sz="3500" dirty="0"/>
              <a:t>The TSF shall implement [selection: NTP v3 (RFC 1305), NTP v4 (RFC 5905)] </a:t>
            </a:r>
            <a:r>
              <a:rPr lang="en-US" sz="3500" dirty="0" smtClean="0"/>
              <a:t>NTP </a:t>
            </a:r>
            <a:r>
              <a:rPr lang="en-US" sz="3500" dirty="0"/>
              <a:t>versions.</a:t>
            </a:r>
          </a:p>
          <a:p>
            <a:pPr marL="109728" indent="0">
              <a:buNone/>
            </a:pPr>
            <a:endParaRPr lang="en-US" sz="3500" b="1" dirty="0"/>
          </a:p>
          <a:p>
            <a:pPr marL="109728" indent="0">
              <a:buNone/>
            </a:pPr>
            <a:r>
              <a:rPr lang="en-US" sz="3500" b="1" dirty="0"/>
              <a:t>FCS_NTP_EXT.1.2 </a:t>
            </a:r>
            <a:r>
              <a:rPr lang="en-US" sz="3500" dirty="0"/>
              <a:t>The TSF shall update its system time using [selection:</a:t>
            </a:r>
          </a:p>
          <a:p>
            <a:pPr lvl="4">
              <a:buClrTx/>
              <a:buFont typeface="Arial" panose="020B0604020202020204" pitchFamily="34" charset="0"/>
              <a:buChar char="•"/>
            </a:pPr>
            <a:r>
              <a:rPr lang="en-US" sz="3500" dirty="0"/>
              <a:t>Symmetric Cryptography [selection: SHA1, SHA224, SHA256, SHA384, SHA512, </a:t>
            </a:r>
            <a:r>
              <a:rPr lang="en-US" sz="3500" dirty="0" smtClean="0"/>
              <a:t>AES-CBC-128</a:t>
            </a:r>
            <a:r>
              <a:rPr lang="en-US" sz="3500" dirty="0"/>
              <a:t>, AES-CBC-256] as the cryptographic algorithm(s); </a:t>
            </a:r>
          </a:p>
          <a:p>
            <a:pPr lvl="4">
              <a:buClrTx/>
              <a:buFont typeface="Arial" panose="020B0604020202020204" pitchFamily="34" charset="0"/>
              <a:buChar char="•"/>
            </a:pPr>
            <a:r>
              <a:rPr lang="en-US" sz="3500" dirty="0"/>
              <a:t>The TSF shall be capable of using [selection: IPsec, DTLS] to provide trusted communication between itself and an NTP time source.</a:t>
            </a:r>
          </a:p>
          <a:p>
            <a:pPr marL="1115568" lvl="4" indent="0">
              <a:buNone/>
            </a:pPr>
            <a:r>
              <a:rPr lang="en-US" sz="2600" dirty="0"/>
              <a:t>].</a:t>
            </a:r>
          </a:p>
          <a:p>
            <a:pPr marL="109728" indent="0">
              <a:buNone/>
            </a:pPr>
            <a:endParaRPr lang="en-US" sz="3500" dirty="0"/>
          </a:p>
          <a:p>
            <a:pPr marL="109728" indent="0">
              <a:buNone/>
            </a:pPr>
            <a:r>
              <a:rPr lang="en-US" sz="3500" b="1" dirty="0"/>
              <a:t>FCS_NTP_EXT.1.3 </a:t>
            </a:r>
            <a:r>
              <a:rPr lang="en-US" sz="3500" dirty="0"/>
              <a:t>The TSF shall </a:t>
            </a:r>
            <a:r>
              <a:rPr lang="en-US" sz="3500" dirty="0" smtClean="0"/>
              <a:t>not update NTP timestamp from broadcast addresses.</a:t>
            </a:r>
            <a:endParaRPr lang="en-US" sz="3500" dirty="0"/>
          </a:p>
          <a:p>
            <a:pPr marL="109728" indent="0">
              <a:buNone/>
            </a:pPr>
            <a:endParaRPr lang="en-US" sz="3500" b="1" dirty="0" smtClean="0"/>
          </a:p>
          <a:p>
            <a:pPr marL="109728" indent="0">
              <a:buNone/>
            </a:pPr>
            <a:r>
              <a:rPr lang="en-US" sz="3500" b="1" dirty="0" smtClean="0"/>
              <a:t>FCS_NTP_EXT.1.4 </a:t>
            </a:r>
            <a:r>
              <a:rPr lang="en-US" sz="3500" dirty="0"/>
              <a:t>The TSF shall support configuration of at least </a:t>
            </a:r>
            <a:r>
              <a:rPr lang="en-US" sz="3500" dirty="0" smtClean="0"/>
              <a:t>three (3) </a:t>
            </a:r>
            <a:r>
              <a:rPr lang="en-US" sz="3500" dirty="0"/>
              <a:t>NTP time sources</a:t>
            </a:r>
            <a:r>
              <a:rPr lang="en-US" sz="3500" dirty="0" smtClean="0"/>
              <a:t>.</a:t>
            </a:r>
          </a:p>
          <a:p>
            <a:pPr marL="109728" indent="0">
              <a:buNone/>
            </a:pPr>
            <a:endParaRPr lang="en-US" sz="3500" dirty="0"/>
          </a:p>
          <a:p>
            <a:pPr marL="365760" lvl="1" indent="0">
              <a:buNone/>
            </a:pPr>
            <a:endParaRPr lang="en-US" sz="3500" strike="sngStrike" dirty="0"/>
          </a:p>
        </p:txBody>
      </p:sp>
      <p:sp>
        <p:nvSpPr>
          <p:cNvPr id="2" name="Title 1"/>
          <p:cNvSpPr>
            <a:spLocks noGrp="1"/>
          </p:cNvSpPr>
          <p:nvPr>
            <p:ph type="title"/>
          </p:nvPr>
        </p:nvSpPr>
        <p:spPr>
          <a:xfrm>
            <a:off x="457200" y="274638"/>
            <a:ext cx="8229600" cy="792162"/>
          </a:xfrm>
        </p:spPr>
        <p:txBody>
          <a:bodyPr/>
          <a:lstStyle/>
          <a:p>
            <a:pPr algn="ctr"/>
            <a:r>
              <a:rPr lang="en-US" dirty="0"/>
              <a:t>Proposed </a:t>
            </a:r>
            <a:r>
              <a:rPr lang="en-US" dirty="0" smtClean="0"/>
              <a:t>NTP </a:t>
            </a:r>
            <a:r>
              <a:rPr lang="en-US" dirty="0"/>
              <a:t>Time Stamp SFR</a:t>
            </a:r>
          </a:p>
        </p:txBody>
      </p:sp>
    </p:spTree>
    <p:extLst>
      <p:ext uri="{BB962C8B-B14F-4D97-AF65-F5344CB8AC3E}">
        <p14:creationId xmlns:p14="http://schemas.microsoft.com/office/powerpoint/2010/main" val="122672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92974"/>
            <a:ext cx="8551441" cy="4703025"/>
          </a:xfrm>
        </p:spPr>
        <p:txBody>
          <a:bodyPr>
            <a:normAutofit lnSpcReduction="10000"/>
          </a:bodyPr>
          <a:lstStyle/>
          <a:p>
            <a:pPr marL="109728" indent="0">
              <a:buNone/>
            </a:pPr>
            <a:r>
              <a:rPr lang="en-US" sz="1800" dirty="0"/>
              <a:t>Update to FMT_SMF.1 to include functions if NTP is selected.</a:t>
            </a:r>
          </a:p>
          <a:p>
            <a:pPr marL="603504" lvl="2" indent="0">
              <a:buClrTx/>
              <a:buNone/>
            </a:pPr>
            <a:r>
              <a:rPr lang="en-US" sz="1200" dirty="0"/>
              <a:t>Update list of management functions that may be selected as follows:</a:t>
            </a:r>
          </a:p>
          <a:p>
            <a:pPr lvl="3">
              <a:buClrTx/>
              <a:buFont typeface="Arial" panose="020B0604020202020204" pitchFamily="34" charset="0"/>
              <a:buChar char="•"/>
            </a:pPr>
            <a:r>
              <a:rPr lang="en-US" sz="1200" dirty="0"/>
              <a:t>[</a:t>
            </a:r>
            <a:r>
              <a:rPr lang="en-US" sz="1200" i="1" dirty="0"/>
              <a:t>selection:</a:t>
            </a:r>
          </a:p>
          <a:p>
            <a:pPr lvl="5">
              <a:buClrTx/>
              <a:buFont typeface="Arial" panose="020B0604020202020204" pitchFamily="34" charset="0"/>
              <a:buChar char="•"/>
            </a:pPr>
            <a:r>
              <a:rPr lang="en-US" sz="1200" i="1" dirty="0"/>
              <a:t>Ability to configure audit </a:t>
            </a:r>
            <a:r>
              <a:rPr lang="en-US" sz="1200" i="1" dirty="0" err="1"/>
              <a:t>behaviour</a:t>
            </a:r>
            <a:r>
              <a:rPr lang="en-US" sz="1200" i="1" dirty="0"/>
              <a:t>;</a:t>
            </a:r>
          </a:p>
          <a:p>
            <a:pPr lvl="5">
              <a:buClrTx/>
              <a:buFont typeface="Arial" panose="020B0604020202020204" pitchFamily="34" charset="0"/>
              <a:buChar char="•"/>
            </a:pPr>
            <a:r>
              <a:rPr lang="en-US" sz="1200" i="1" dirty="0"/>
              <a:t>Ability to configure the list of TOE-provided services available before an entity is identified and authenticated, as specified in FIA_UIA_EXT.1;</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Ability to set the time which is used for time-stamps;</a:t>
            </a:r>
          </a:p>
          <a:p>
            <a:pPr lvl="5">
              <a:buClrTx/>
              <a:buFont typeface="Arial" panose="020B0604020202020204" pitchFamily="34" charset="0"/>
              <a:buChar char="•"/>
            </a:pPr>
            <a:r>
              <a:rPr lang="en-US" sz="1200" i="1" dirty="0">
                <a:solidFill>
                  <a:srgbClr val="FF0000"/>
                </a:solidFill>
              </a:rPr>
              <a:t>Ability to configure </a:t>
            </a:r>
            <a:r>
              <a:rPr lang="en-US" sz="1200" i="1" dirty="0" smtClean="0">
                <a:solidFill>
                  <a:srgbClr val="FF0000"/>
                </a:solidFill>
              </a:rPr>
              <a:t>NTP;</a:t>
            </a:r>
            <a:endParaRPr lang="en-US" sz="1200" i="1" dirty="0">
              <a:solidFill>
                <a:srgbClr val="FF0000"/>
              </a:solidFill>
            </a:endParaRPr>
          </a:p>
          <a:p>
            <a:pPr lvl="5">
              <a:buClrTx/>
              <a:buFont typeface="Arial" panose="020B0604020202020204" pitchFamily="34" charset="0"/>
              <a:buChar char="•"/>
            </a:pPr>
            <a:r>
              <a:rPr lang="en-US" sz="1200" i="1" dirty="0"/>
              <a:t>Ability to configure the reference identifier for the peer;</a:t>
            </a:r>
          </a:p>
          <a:p>
            <a:pPr lvl="5">
              <a:buClrTx/>
              <a:buFont typeface="Arial" panose="020B0604020202020204" pitchFamily="34" charset="0"/>
              <a:buChar char="•"/>
            </a:pPr>
            <a:r>
              <a:rPr lang="en-US" sz="1200" i="1" dirty="0"/>
              <a:t>….</a:t>
            </a:r>
          </a:p>
          <a:p>
            <a:pPr lvl="5">
              <a:buClrTx/>
              <a:buFont typeface="Arial" panose="020B0604020202020204" pitchFamily="34" charset="0"/>
              <a:buChar char="•"/>
            </a:pPr>
            <a:r>
              <a:rPr lang="en-US" sz="1200" i="1" dirty="0"/>
              <a:t>….</a:t>
            </a:r>
          </a:p>
          <a:p>
            <a:pPr marL="1143000" lvl="4" indent="0">
              <a:buClrTx/>
              <a:buNone/>
            </a:pPr>
            <a:r>
              <a:rPr lang="en-US" sz="1200" dirty="0"/>
              <a:t>].</a:t>
            </a:r>
          </a:p>
          <a:p>
            <a:pPr marL="137160" indent="0">
              <a:buClrTx/>
              <a:buNone/>
            </a:pPr>
            <a:r>
              <a:rPr lang="en-US" sz="1800" dirty="0"/>
              <a:t>Update the Application Note 23 as follows:</a:t>
            </a:r>
          </a:p>
          <a:p>
            <a:pPr marL="630936" lvl="2" indent="0">
              <a:buClrTx/>
              <a:buNone/>
            </a:pPr>
            <a:r>
              <a:rPr lang="en-US" sz="1200" i="1" dirty="0"/>
              <a:t>The TOE must provide…</a:t>
            </a:r>
          </a:p>
          <a:p>
            <a:pPr marL="630936" lvl="2" indent="0">
              <a:buClrTx/>
              <a:buNone/>
            </a:pPr>
            <a:r>
              <a:rPr lang="en-US" sz="1200" i="1" dirty="0"/>
              <a:t>The selection “Ability…</a:t>
            </a:r>
          </a:p>
          <a:p>
            <a:pPr marL="630936" lvl="2" indent="0">
              <a:buClrTx/>
              <a:buNone/>
            </a:pPr>
            <a:r>
              <a:rPr lang="en-US" sz="1200" i="1" dirty="0"/>
              <a:t>The selection “Ability…</a:t>
            </a:r>
          </a:p>
          <a:p>
            <a:pPr marL="630936" lvl="2" indent="0">
              <a:buClrTx/>
              <a:buNone/>
            </a:pPr>
            <a:r>
              <a:rPr lang="en-US" sz="1200" i="1" dirty="0"/>
              <a:t>The selection </a:t>
            </a:r>
            <a:r>
              <a:rPr lang="en-US" sz="1200" i="1" dirty="0">
                <a:solidFill>
                  <a:srgbClr val="FF0000"/>
                </a:solidFill>
              </a:rPr>
              <a:t>“Ability to configure </a:t>
            </a:r>
            <a:r>
              <a:rPr lang="en-US" sz="1200" i="1" dirty="0" smtClean="0">
                <a:solidFill>
                  <a:srgbClr val="FF0000"/>
                </a:solidFill>
              </a:rPr>
              <a:t>NTP” </a:t>
            </a:r>
            <a:r>
              <a:rPr lang="en-US" sz="1200" i="1" dirty="0">
                <a:solidFill>
                  <a:srgbClr val="FF0000"/>
                </a:solidFill>
              </a:rPr>
              <a:t>shall be included in the ST if the TOE uses NTP for timestamp configuration.  If selected, FCS_NTP_EXT.1 shall be included in the ST as well.</a:t>
            </a:r>
          </a:p>
          <a:p>
            <a:pPr marL="393192" lvl="1" indent="0">
              <a:buClrTx/>
              <a:buNone/>
            </a:pPr>
            <a:endParaRPr lang="en-US" sz="1400" dirty="0"/>
          </a:p>
        </p:txBody>
      </p:sp>
      <p:sp>
        <p:nvSpPr>
          <p:cNvPr id="2" name="Title 1"/>
          <p:cNvSpPr>
            <a:spLocks noGrp="1"/>
          </p:cNvSpPr>
          <p:nvPr>
            <p:ph type="title"/>
          </p:nvPr>
        </p:nvSpPr>
        <p:spPr/>
        <p:txBody>
          <a:bodyPr>
            <a:normAutofit fontScale="90000"/>
          </a:bodyPr>
          <a:lstStyle/>
          <a:p>
            <a:pPr algn="ctr"/>
            <a:r>
              <a:rPr lang="en-US" dirty="0"/>
              <a:t>Proposed FMT_SMF.1 SFR Update</a:t>
            </a:r>
          </a:p>
        </p:txBody>
      </p:sp>
    </p:spTree>
    <p:extLst>
      <p:ext uri="{BB962C8B-B14F-4D97-AF65-F5344CB8AC3E}">
        <p14:creationId xmlns:p14="http://schemas.microsoft.com/office/powerpoint/2010/main" val="3306420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5" y="690716"/>
            <a:ext cx="8836891" cy="3957484"/>
          </a:xfrm>
        </p:spPr>
        <p:txBody>
          <a:bodyPr>
            <a:noAutofit/>
          </a:bodyPr>
          <a:lstStyle/>
          <a:p>
            <a:pPr marL="109728" indent="0">
              <a:buNone/>
            </a:pPr>
            <a:r>
              <a:rPr lang="en-US" sz="1400" b="1" dirty="0"/>
              <a:t>Evaluation Activities</a:t>
            </a:r>
          </a:p>
          <a:p>
            <a:pPr marL="109728" indent="0">
              <a:buNone/>
            </a:pPr>
            <a:r>
              <a:rPr lang="en-US" sz="1400" b="1" dirty="0"/>
              <a:t>TSS</a:t>
            </a:r>
          </a:p>
          <a:p>
            <a:pPr marL="109728" indent="0">
              <a:buNone/>
            </a:pPr>
            <a:r>
              <a:rPr lang="en-US" sz="1400" dirty="0"/>
              <a:t>The evaluator shall examine the TSS to ensure it describes what approach the TOE uses to ensure the timestamp it receives from an NTP time server (or NTP peer) is from an authenticated source and the integrity of the time has been maintained. The TOE may use multiple methods, as specified in the SFR, and the evaluator determines that each method selected in the ST is described in the TSS, including the algorithms and protocols used to ensure authenticity and integrity of the timestamp.</a:t>
            </a:r>
          </a:p>
          <a:p>
            <a:pPr marL="109728" indent="0">
              <a:buNone/>
            </a:pPr>
            <a:r>
              <a:rPr lang="en-US" sz="1400" b="1" dirty="0"/>
              <a:t>Guidance Documentation</a:t>
            </a:r>
          </a:p>
          <a:p>
            <a:pPr marL="109728" indent="0">
              <a:buNone/>
            </a:pPr>
            <a:r>
              <a:rPr lang="en-US" sz="1400" dirty="0"/>
              <a:t>The evaluator shall examine the guidance documentation to ensure it provides the administrator instructions on how to configure </a:t>
            </a:r>
            <a:r>
              <a:rPr lang="en-US" sz="1400" dirty="0" smtClean="0"/>
              <a:t>the multiple NTP servers for the TOE’s time source and how to configure </a:t>
            </a:r>
            <a:r>
              <a:rPr lang="en-US" sz="1400" dirty="0" smtClean="0"/>
              <a:t>the </a:t>
            </a:r>
            <a:r>
              <a:rPr lang="en-US" sz="1400" dirty="0"/>
              <a:t>TOE to use the method(s) that are selected in the ST. </a:t>
            </a:r>
            <a:endParaRPr lang="en-US" sz="1400" dirty="0" smtClean="0"/>
          </a:p>
          <a:p>
            <a:pPr marL="109728" indent="0">
              <a:buNone/>
            </a:pPr>
            <a:r>
              <a:rPr lang="en-US" sz="1400" dirty="0" smtClean="0"/>
              <a:t>Each </a:t>
            </a:r>
            <a:r>
              <a:rPr lang="en-US" sz="1400" dirty="0"/>
              <a:t>primary selection in the SFR contains selections that specify a cryptographic </a:t>
            </a:r>
            <a:r>
              <a:rPr lang="en-US" sz="1400" dirty="0" smtClean="0"/>
              <a:t>algorithm or </a:t>
            </a:r>
            <a:r>
              <a:rPr lang="en-US" sz="1400" dirty="0"/>
              <a:t>cryptographic protocol. For each of these secondary selections made in the ST, the guidance documentation instructs the administrator how to configure the TOE to use the chosen option(s</a:t>
            </a:r>
            <a:r>
              <a:rPr lang="en-US" sz="1400" dirty="0" smtClean="0"/>
              <a:t>).</a:t>
            </a:r>
            <a:endParaRPr lang="en-US" sz="1400" dirty="0"/>
          </a:p>
        </p:txBody>
      </p:sp>
      <p:sp>
        <p:nvSpPr>
          <p:cNvPr id="3" name="Title 2"/>
          <p:cNvSpPr>
            <a:spLocks noGrp="1"/>
          </p:cNvSpPr>
          <p:nvPr>
            <p:ph type="title"/>
          </p:nvPr>
        </p:nvSpPr>
        <p:spPr>
          <a:xfrm>
            <a:off x="454891" y="1524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991235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243" y="990600"/>
            <a:ext cx="8836891" cy="5181600"/>
          </a:xfrm>
        </p:spPr>
        <p:txBody>
          <a:bodyPr>
            <a:noAutofit/>
          </a:bodyPr>
          <a:lstStyle/>
          <a:p>
            <a:pPr marL="109728" indent="0">
              <a:buNone/>
            </a:pPr>
            <a:r>
              <a:rPr lang="en-US" sz="1400" b="1" dirty="0" smtClean="0"/>
              <a:t>Test</a:t>
            </a:r>
            <a:r>
              <a:rPr lang="en-US" sz="1400" dirty="0" smtClean="0"/>
              <a:t> </a:t>
            </a:r>
            <a:endParaRPr lang="en-US" sz="1400" dirty="0"/>
          </a:p>
          <a:p>
            <a:pPr marL="109728" indent="0">
              <a:buNone/>
            </a:pPr>
            <a:r>
              <a:rPr lang="en-US" sz="1400" dirty="0"/>
              <a:t>The version of NTP specified in the first selection will have to be verified it is supported by the TOE.</a:t>
            </a:r>
          </a:p>
          <a:p>
            <a:pPr marL="109728" indent="0">
              <a:buNone/>
            </a:pPr>
            <a:r>
              <a:rPr lang="en-US" sz="1400" dirty="0"/>
              <a:t>The cryptographic algorithms specified in the second selection of this SFR will have been specified in an FCS_COP SFR and tested in the accompanying Evaluation Activity for that SFR. Likewise the cryptographic protocol selected in the second selection of this SFR will have been specified in an FCS SFR and tested in the accompanying EA for that SFR.</a:t>
            </a:r>
          </a:p>
          <a:p>
            <a:pPr marL="109728" indent="0">
              <a:buNone/>
            </a:pPr>
            <a:r>
              <a:rPr lang="en-US" sz="1400" dirty="0"/>
              <a:t>The evaluator will perform the following test(s) to verify the TOE implements the selected option(s) correctly:</a:t>
            </a:r>
          </a:p>
          <a:p>
            <a:pPr marL="594360" lvl="1">
              <a:buClrTx/>
              <a:buAutoNum type="alphaLcParenR"/>
            </a:pPr>
            <a:r>
              <a:rPr lang="en-US" sz="1400" dirty="0" smtClean="0"/>
              <a:t>Test 1: The evaluator shall configure an NTP server to use the NTP version selected by the ST Author to communicate with the NTP client – the TOE. The evaluator configures either the NTP server’s clock or the TOE’s clock such that the TOE will update its time when it receives a packet from the NTP server – the difference in time must be enough to force a step in time, and to be observable by examining the TOE’s system time before and after the event. </a:t>
            </a:r>
            <a:endParaRPr lang="en-US" sz="1400" dirty="0" smtClean="0"/>
          </a:p>
          <a:p>
            <a:pPr marL="603504" lvl="2" indent="0">
              <a:buNone/>
            </a:pPr>
            <a:r>
              <a:rPr lang="en-US" sz="1400" dirty="0" smtClean="0"/>
              <a:t>The </a:t>
            </a:r>
            <a:r>
              <a:rPr lang="en-US" sz="1400" dirty="0" smtClean="0"/>
              <a:t>evaluator shall use a packet sniffer to capture the network traffic between the TOE and the NTP server. The evaluator uses the captured network traffic, the observed time change of the TOE, and the TOE’s audit log to determine that the TOE accepted the NTP server’s timestamp update and that the appropriate method and option was used to transmit the packet</a:t>
            </a:r>
            <a:r>
              <a:rPr lang="en-US" sz="1400" dirty="0"/>
              <a:t>. The evaluator confirms that the TOE does not </a:t>
            </a:r>
            <a:r>
              <a:rPr lang="en-US" sz="1400" dirty="0" smtClean="0"/>
              <a:t>synchronize </a:t>
            </a:r>
            <a:r>
              <a:rPr lang="en-US" sz="1400" dirty="0"/>
              <a:t>to any other time </a:t>
            </a:r>
            <a:r>
              <a:rPr lang="en-US" sz="1400" dirty="0" smtClean="0"/>
              <a:t>sources</a:t>
            </a:r>
            <a:r>
              <a:rPr lang="en-US" sz="1400" dirty="0" smtClean="0"/>
              <a:t>.</a:t>
            </a:r>
          </a:p>
          <a:p>
            <a:pPr marL="594360" lvl="1">
              <a:buClrTx/>
              <a:buFont typeface="Verdana"/>
              <a:buAutoNum type="alphaLcParenR"/>
            </a:pPr>
            <a:r>
              <a:rPr lang="en-US" sz="1400" dirty="0"/>
              <a:t>Test 2:  The evaluator shall configure NTP servers to support periodic time updates to broadcast addresses.  The evaluator shall confirm the TOE is configured to not accept/receive/process broadcast NTP packets</a:t>
            </a:r>
            <a:r>
              <a:rPr lang="en-US" sz="1400" dirty="0" smtClean="0"/>
              <a:t>.</a:t>
            </a:r>
            <a:endParaRPr lang="en-US" sz="1400" dirty="0"/>
          </a:p>
        </p:txBody>
      </p:sp>
      <p:sp>
        <p:nvSpPr>
          <p:cNvPr id="3" name="Title 2"/>
          <p:cNvSpPr>
            <a:spLocks noGrp="1"/>
          </p:cNvSpPr>
          <p:nvPr>
            <p:ph type="title"/>
          </p:nvPr>
        </p:nvSpPr>
        <p:spPr>
          <a:xfrm>
            <a:off x="381000" y="304800"/>
            <a:ext cx="8229600" cy="533400"/>
          </a:xfrm>
        </p:spPr>
        <p:txBody>
          <a:bodyPr>
            <a:normAutofit/>
          </a:bodyPr>
          <a:lstStyle/>
          <a:p>
            <a:pPr algn="ctr"/>
            <a:r>
              <a:rPr lang="en-US" sz="2800" dirty="0"/>
              <a:t>Proposed </a:t>
            </a:r>
            <a:r>
              <a:rPr lang="en-US" sz="2800" dirty="0" smtClean="0"/>
              <a:t>NTP SFR AAs</a:t>
            </a:r>
            <a:endParaRPr lang="en-US" sz="2800" dirty="0"/>
          </a:p>
        </p:txBody>
      </p:sp>
    </p:spTree>
    <p:extLst>
      <p:ext uri="{BB962C8B-B14F-4D97-AF65-F5344CB8AC3E}">
        <p14:creationId xmlns:p14="http://schemas.microsoft.com/office/powerpoint/2010/main" val="2390212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1066800"/>
            <a:ext cx="8475241" cy="4648200"/>
          </a:xfrm>
        </p:spPr>
        <p:txBody>
          <a:bodyPr>
            <a:noAutofit/>
          </a:bodyPr>
          <a:lstStyle/>
          <a:p>
            <a:pPr marL="109728" indent="0">
              <a:buNone/>
            </a:pPr>
            <a:r>
              <a:rPr lang="en-US" sz="1400" b="1" dirty="0" err="1" smtClean="0"/>
              <a:t>Autokey</a:t>
            </a:r>
            <a:r>
              <a:rPr lang="en-US" sz="1400" b="1" dirty="0" smtClean="0"/>
              <a:t> Consideration:</a:t>
            </a:r>
            <a:endParaRPr lang="en-US" sz="1400" b="1" dirty="0"/>
          </a:p>
          <a:p>
            <a:pPr marL="109728" indent="0">
              <a:buNone/>
            </a:pPr>
            <a:r>
              <a:rPr lang="en-US" sz="1400" dirty="0"/>
              <a:t>There is published information on the issues using </a:t>
            </a:r>
            <a:r>
              <a:rPr lang="en-US" sz="1400" dirty="0" err="1"/>
              <a:t>Autokey</a:t>
            </a:r>
            <a:r>
              <a:rPr lang="en-US" sz="1400" dirty="0"/>
              <a:t>.  The published information details the weaknesses in </a:t>
            </a:r>
            <a:r>
              <a:rPr lang="en-US" sz="1400" dirty="0" err="1"/>
              <a:t>Autokey</a:t>
            </a:r>
            <a:r>
              <a:rPr lang="en-US" sz="1400" dirty="0"/>
              <a:t> and the ease at which the timestamp data can be modified and passed along with no indication the data has been tampered.  </a:t>
            </a:r>
          </a:p>
          <a:p>
            <a:pPr marL="109728" indent="0">
              <a:buNone/>
            </a:pPr>
            <a:r>
              <a:rPr lang="en-US" sz="1400" dirty="0"/>
              <a:t>Including </a:t>
            </a:r>
            <a:r>
              <a:rPr lang="en-US" sz="1400" dirty="0" err="1"/>
              <a:t>Autokey</a:t>
            </a:r>
            <a:r>
              <a:rPr lang="en-US" sz="1400" dirty="0"/>
              <a:t> as a means to authenticate the integrity of the time source provides a false sense of security that the timestamp being received is authentic and unaltered.</a:t>
            </a:r>
          </a:p>
          <a:p>
            <a:pPr marL="365760" lvl="1" indent="0">
              <a:buNone/>
            </a:pPr>
            <a:r>
              <a:rPr lang="en-US" sz="1400" dirty="0"/>
              <a:t>Reference - </a:t>
            </a:r>
            <a:r>
              <a:rPr lang="en-US" sz="1400" dirty="0">
                <a:hlinkClick r:id="rId2"/>
              </a:rPr>
              <a:t>https://www.ietf.org/proceedings/83/slides/slides-83-tictoc-1.pdf</a:t>
            </a:r>
            <a:r>
              <a:rPr lang="en-US" sz="1400" dirty="0"/>
              <a:t> .  In summary the paper shows that an attack can be preformed fast enough that the </a:t>
            </a:r>
            <a:r>
              <a:rPr lang="en-US" sz="1400" dirty="0" err="1"/>
              <a:t>autokey</a:t>
            </a:r>
            <a:r>
              <a:rPr lang="en-US" sz="1400" dirty="0"/>
              <a:t> session can be hacked in real time, crafting and sending a response well before the client times out waiting for the real (legitimate) time data.</a:t>
            </a:r>
          </a:p>
          <a:p>
            <a:pPr marL="365760" lvl="1" indent="0">
              <a:buNone/>
            </a:pPr>
            <a:r>
              <a:rPr lang="en-US" sz="1400" dirty="0"/>
              <a:t> Reference - </a:t>
            </a:r>
            <a:r>
              <a:rPr lang="en-US" sz="1400" u="sng" dirty="0">
                <a:hlinkClick r:id="rId3"/>
              </a:rPr>
              <a:t>https://www.eecis.udel.edu/~mills/security.html</a:t>
            </a:r>
            <a:r>
              <a:rPr lang="en-US" sz="1400" dirty="0"/>
              <a:t> where it is acknowledged "the cookie size of 4 octets is way too small"</a:t>
            </a:r>
          </a:p>
          <a:p>
            <a:pPr marL="109728" indent="0">
              <a:buNone/>
            </a:pPr>
            <a:endParaRPr lang="en-US" sz="1400" b="1" dirty="0" smtClean="0"/>
          </a:p>
          <a:p>
            <a:pPr marL="109728" indent="0">
              <a:buNone/>
            </a:pPr>
            <a:r>
              <a:rPr lang="en-US" sz="1400" b="1" dirty="0" smtClean="0"/>
              <a:t>SSH </a:t>
            </a:r>
            <a:r>
              <a:rPr lang="en-US" sz="1400" b="1" dirty="0"/>
              <a:t>and </a:t>
            </a:r>
            <a:r>
              <a:rPr lang="en-US" sz="1400" b="1" dirty="0" smtClean="0"/>
              <a:t>TLS Consideration:</a:t>
            </a:r>
            <a:endParaRPr lang="en-US" sz="1400" b="1" dirty="0"/>
          </a:p>
          <a:p>
            <a:pPr marL="109728" indent="0">
              <a:buNone/>
            </a:pPr>
            <a:r>
              <a:rPr lang="en-US" sz="1400" dirty="0"/>
              <a:t>SSH and TLS were not included as protocols to secure the connection with the NTP server as neither support datagram protocols</a:t>
            </a:r>
          </a:p>
          <a:p>
            <a:pPr marL="109728" indent="0">
              <a:buNone/>
            </a:pPr>
            <a:endParaRPr lang="en-US" sz="1400" dirty="0"/>
          </a:p>
          <a:p>
            <a:pPr marL="109728" indent="0">
              <a:buNone/>
            </a:pPr>
            <a:endParaRPr lang="en-US" sz="1400" dirty="0"/>
          </a:p>
        </p:txBody>
      </p:sp>
      <p:sp>
        <p:nvSpPr>
          <p:cNvPr id="2" name="Title 1"/>
          <p:cNvSpPr>
            <a:spLocks noGrp="1"/>
          </p:cNvSpPr>
          <p:nvPr>
            <p:ph type="title"/>
          </p:nvPr>
        </p:nvSpPr>
        <p:spPr>
          <a:xfrm>
            <a:off x="456460" y="228030"/>
            <a:ext cx="8229600" cy="686370"/>
          </a:xfrm>
        </p:spPr>
        <p:txBody>
          <a:bodyPr>
            <a:normAutofit fontScale="90000"/>
          </a:bodyPr>
          <a:lstStyle/>
          <a:p>
            <a:pPr algn="ctr"/>
            <a:r>
              <a:rPr lang="en-US" dirty="0" smtClean="0"/>
              <a:t>Background Information</a:t>
            </a:r>
            <a:endParaRPr lang="en-US" sz="3600" dirty="0"/>
          </a:p>
        </p:txBody>
      </p:sp>
    </p:spTree>
    <p:extLst>
      <p:ext uri="{BB962C8B-B14F-4D97-AF65-F5344CB8AC3E}">
        <p14:creationId xmlns:p14="http://schemas.microsoft.com/office/powerpoint/2010/main" val="3830514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279" y="1524000"/>
            <a:ext cx="8551441" cy="4400444"/>
          </a:xfrm>
        </p:spPr>
        <p:txBody>
          <a:bodyPr>
            <a:normAutofit/>
          </a:bodyPr>
          <a:lstStyle/>
          <a:p>
            <a:r>
              <a:rPr lang="en-US" sz="1800" dirty="0" smtClean="0"/>
              <a:t>Finalize </a:t>
            </a:r>
            <a:r>
              <a:rPr lang="en-US" sz="1800" dirty="0"/>
              <a:t>and approve submission to ND </a:t>
            </a:r>
            <a:r>
              <a:rPr lang="en-US" sz="1800" dirty="0" err="1"/>
              <a:t>iTC</a:t>
            </a:r>
            <a:endParaRPr lang="en-US" sz="1400" dirty="0"/>
          </a:p>
          <a:p>
            <a:r>
              <a:rPr lang="en-US" sz="1800" dirty="0" smtClean="0"/>
              <a:t>Provide </a:t>
            </a:r>
            <a:r>
              <a:rPr lang="en-US" sz="1800" dirty="0"/>
              <a:t>a copy </a:t>
            </a:r>
            <a:r>
              <a:rPr lang="en-US" sz="1800" dirty="0" smtClean="0"/>
              <a:t>of the ND </a:t>
            </a:r>
            <a:r>
              <a:rPr lang="en-US" sz="1800" dirty="0" err="1" smtClean="0"/>
              <a:t>iTC</a:t>
            </a:r>
            <a:r>
              <a:rPr lang="en-US" sz="1800" dirty="0" smtClean="0"/>
              <a:t> submission to </a:t>
            </a:r>
            <a:r>
              <a:rPr lang="en-US" sz="1800" dirty="0"/>
              <a:t>NIAP for consideration to change </a:t>
            </a:r>
            <a:r>
              <a:rPr lang="en-US" sz="1800" dirty="0" smtClean="0"/>
              <a:t>NIAP PPs/EPs </a:t>
            </a:r>
            <a:r>
              <a:rPr lang="en-US" sz="1800" dirty="0"/>
              <a:t>that include Autokey (</a:t>
            </a:r>
            <a:r>
              <a:rPr lang="en-US" sz="1400" i="1" dirty="0"/>
              <a:t>Not a dependency for ND </a:t>
            </a:r>
            <a:r>
              <a:rPr lang="en-US" sz="1400" i="1" dirty="0" err="1"/>
              <a:t>iTC</a:t>
            </a:r>
            <a:r>
              <a:rPr lang="en-US" sz="1400" i="1" dirty="0"/>
              <a:t> review/approval</a:t>
            </a:r>
            <a:r>
              <a:rPr lang="en-US" sz="1800" dirty="0"/>
              <a:t>)</a:t>
            </a:r>
          </a:p>
          <a:p>
            <a:pPr marL="109728" indent="0">
              <a:buNone/>
            </a:pPr>
            <a:endParaRPr lang="en-US" sz="1800" dirty="0"/>
          </a:p>
          <a:p>
            <a:pPr marL="109728" indent="0">
              <a:buNone/>
            </a:pPr>
            <a:endParaRPr lang="en-US" dirty="0"/>
          </a:p>
        </p:txBody>
      </p:sp>
      <p:sp>
        <p:nvSpPr>
          <p:cNvPr id="2" name="Title 1"/>
          <p:cNvSpPr>
            <a:spLocks noGrp="1"/>
          </p:cNvSpPr>
          <p:nvPr>
            <p:ph type="title"/>
          </p:nvPr>
        </p:nvSpPr>
        <p:spPr/>
        <p:txBody>
          <a:bodyPr/>
          <a:lstStyle/>
          <a:p>
            <a:pPr algn="ctr"/>
            <a:r>
              <a:rPr lang="en-US" dirty="0"/>
              <a:t>Next Steps</a:t>
            </a:r>
          </a:p>
        </p:txBody>
      </p:sp>
    </p:spTree>
    <p:extLst>
      <p:ext uri="{BB962C8B-B14F-4D97-AF65-F5344CB8AC3E}">
        <p14:creationId xmlns:p14="http://schemas.microsoft.com/office/powerpoint/2010/main" val="635568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88861" cy="838200"/>
          </a:xfrm>
        </p:spPr>
        <p:txBody>
          <a:bodyPr/>
          <a:lstStyle/>
          <a:p>
            <a:pPr algn="ctr"/>
            <a:r>
              <a:rPr lang="en-US" dirty="0"/>
              <a:t>Thank you</a:t>
            </a:r>
          </a:p>
        </p:txBody>
      </p:sp>
    </p:spTree>
    <p:extLst>
      <p:ext uri="{BB962C8B-B14F-4D97-AF65-F5344CB8AC3E}">
        <p14:creationId xmlns:p14="http://schemas.microsoft.com/office/powerpoint/2010/main" val="8421396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Cisco_Arial</Template>
  <TotalTime>6065</TotalTime>
  <Words>959</Words>
  <Application>Microsoft Office PowerPoint</Application>
  <PresentationFormat>On-screen Show (4:3)</PresentationFormat>
  <Paragraphs>64</Paragraphs>
  <Slides>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Ciscolight</vt:lpstr>
      <vt:lpstr>Lucida Sans Unicode</vt:lpstr>
      <vt:lpstr>Verdana</vt:lpstr>
      <vt:lpstr>Wingdings 2</vt:lpstr>
      <vt:lpstr>Wingdings 3</vt:lpstr>
      <vt:lpstr>Cisco_Arial</vt:lpstr>
      <vt:lpstr>Concourse</vt:lpstr>
      <vt:lpstr>NTP Sub-group 31 July 2017</vt:lpstr>
      <vt:lpstr>Proposed NTP Time Stamp SFR</vt:lpstr>
      <vt:lpstr>Proposed FMT_SMF.1 SFR Update</vt:lpstr>
      <vt:lpstr>Proposed NTP SFR AAs</vt:lpstr>
      <vt:lpstr>Proposed NTP SFR AAs</vt:lpstr>
      <vt:lpstr>Background Information</vt:lpstr>
      <vt:lpstr>Next Steps</vt:lpstr>
      <vt:lpstr>Thank you</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NTP Sub-group</dc:title>
  <dc:creator>Terrie Diaz (tediaz)</dc:creator>
  <cp:lastModifiedBy>tediaz@cisco.com</cp:lastModifiedBy>
  <cp:revision>108</cp:revision>
  <cp:lastPrinted>2015-03-12T19:30:23Z</cp:lastPrinted>
  <dcterms:created xsi:type="dcterms:W3CDTF">2015-02-17T14:39:10Z</dcterms:created>
  <dcterms:modified xsi:type="dcterms:W3CDTF">2017-07-28T17:55:35Z</dcterms:modified>
</cp:coreProperties>
</file>