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60"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3" autoAdjust="0"/>
    <p:restoredTop sz="94729" autoAdjust="0"/>
  </p:normalViewPr>
  <p:slideViewPr>
    <p:cSldViewPr>
      <p:cViewPr varScale="1">
        <p:scale>
          <a:sx n="74" d="100"/>
          <a:sy n="74" d="100"/>
        </p:scale>
        <p:origin x="336"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7/25/2017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7/25/2017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7/25/2017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28 </a:t>
            </a:r>
            <a:r>
              <a:rPr lang="en-US" sz="3200" dirty="0" smtClean="0"/>
              <a:t>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a:t>
            </a:r>
            <a:r>
              <a:rPr lang="en-US" sz="3500" dirty="0"/>
              <a:t>SHA1, SHA224, SHA256, SHA384, SHA512, </a:t>
            </a:r>
            <a:r>
              <a:rPr lang="en-US" sz="3500" dirty="0" smtClean="0"/>
              <a:t>HMAC-SHA224</a:t>
            </a:r>
            <a:r>
              <a:rPr lang="en-US" sz="3500" dirty="0"/>
              <a:t>, HMAC-SHA256, HMAC-SHA384, HMAC-SHA512, AES-CBC-128, AES-CBC-256] </a:t>
            </a:r>
            <a:r>
              <a:rPr lang="en-US" sz="3500" dirty="0"/>
              <a:t>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a:t>
            </a:r>
            <a:r>
              <a:rPr lang="en-US" sz="3500" dirty="0" smtClean="0"/>
              <a:t>from </a:t>
            </a:r>
            <a:r>
              <a:rPr lang="en-US" sz="3500" dirty="0" smtClean="0"/>
              <a:t>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endParaRPr lang="en-US" dirty="0"/>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043084"/>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t>
            </a:r>
            <a:r>
              <a:rPr lang="en-US" sz="1100" dirty="0" smtClean="0"/>
              <a:t>algorithm or </a:t>
            </a:r>
            <a:r>
              <a:rPr lang="en-US" sz="1100" dirty="0"/>
              <a:t>cryptographic protocol. For each of these secondary selections made in the ST, the guidance documentation instructs the administrator how to configure the TOE to use the chosen option(s</a:t>
            </a:r>
            <a:r>
              <a:rPr lang="en-US" sz="1100" dirty="0" smtClean="0"/>
              <a:t>).</a:t>
            </a:r>
            <a:endParaRPr lang="en-US" sz="11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4" y="533400"/>
            <a:ext cx="8836891" cy="5867400"/>
          </a:xfrm>
        </p:spPr>
        <p:txBody>
          <a:bodyPr>
            <a:noAutofit/>
          </a:bodyPr>
          <a:lstStyle/>
          <a:p>
            <a:pPr marL="109728" indent="0">
              <a:buNone/>
            </a:pPr>
            <a:r>
              <a:rPr lang="en-US" sz="1100" b="1" dirty="0" smtClean="0"/>
              <a:t>Test</a:t>
            </a:r>
            <a:r>
              <a:rPr lang="en-US" sz="1100" dirty="0" smtClean="0"/>
              <a:t> </a:t>
            </a:r>
            <a:endParaRPr lang="en-US" sz="1100" dirty="0"/>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05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050" dirty="0"/>
              <a:t>. The evaluator confirms that the TOE does not </a:t>
            </a:r>
            <a:r>
              <a:rPr lang="en-US" sz="1050" dirty="0" smtClean="0"/>
              <a:t>synchronize </a:t>
            </a:r>
            <a:r>
              <a:rPr lang="en-US" sz="1050" dirty="0"/>
              <a:t>to any other time </a:t>
            </a:r>
            <a:r>
              <a:rPr lang="en-US" sz="1050" dirty="0" smtClean="0"/>
              <a:t>sources.</a:t>
            </a:r>
            <a:endParaRPr lang="en-US" sz="1050" dirty="0" smtClean="0"/>
          </a:p>
          <a:p>
            <a:pPr marL="594360" lvl="1">
              <a:buAutoNum type="alphaLcParenR"/>
            </a:pPr>
            <a:r>
              <a:rPr lang="en-US" sz="1050" dirty="0" smtClean="0"/>
              <a:t>Test </a:t>
            </a:r>
            <a:r>
              <a:rPr lang="en-US" sz="1050" dirty="0"/>
              <a:t>2:  </a:t>
            </a:r>
            <a:r>
              <a:rPr lang="en-US" sz="1050" dirty="0" smtClean="0"/>
              <a:t>The Evaluator shall check </a:t>
            </a:r>
            <a:r>
              <a:rPr lang="en-US" sz="1050" dirty="0"/>
              <a:t>last time the </a:t>
            </a:r>
            <a:r>
              <a:rPr lang="en-US" sz="1050" dirty="0" smtClean="0"/>
              <a:t>TOE received </a:t>
            </a:r>
            <a:r>
              <a:rPr lang="en-US" sz="1050" dirty="0"/>
              <a:t>a valid response from its </a:t>
            </a:r>
            <a:r>
              <a:rPr lang="en-US" sz="1050" dirty="0" smtClean="0"/>
              <a:t>NTP server(s) </a:t>
            </a:r>
            <a:r>
              <a:rPr lang="en-US" sz="1050" dirty="0"/>
              <a:t>or </a:t>
            </a:r>
            <a:r>
              <a:rPr lang="en-US" sz="1050" dirty="0" smtClean="0"/>
              <a:t>TOE peer(s) </a:t>
            </a:r>
            <a:r>
              <a:rPr lang="en-US" sz="1050" dirty="0"/>
              <a:t>by using </a:t>
            </a:r>
            <a:r>
              <a:rPr lang="en-US" sz="1050"/>
              <a:t>the </a:t>
            </a:r>
            <a:r>
              <a:rPr lang="en-US" sz="1050" smtClean="0"/>
              <a:t>'ntpq</a:t>
            </a:r>
            <a:r>
              <a:rPr lang="en-US" sz="1050" dirty="0" smtClean="0"/>
              <a:t> </a:t>
            </a:r>
            <a:r>
              <a:rPr lang="en-US" sz="1050" dirty="0"/>
              <a:t>-</a:t>
            </a:r>
            <a:r>
              <a:rPr lang="en-US" sz="1050" dirty="0" smtClean="0"/>
              <a:t>p' </a:t>
            </a:r>
            <a:r>
              <a:rPr lang="en-US" sz="1050" dirty="0" smtClean="0"/>
              <a:t>command.  The evaluator shall run the test using the correct authentication credentials and re-run the test using bad authentication credentials.</a:t>
            </a:r>
          </a:p>
          <a:p>
            <a:pPr marL="365760" lvl="1" indent="0">
              <a:buNone/>
            </a:pPr>
            <a:r>
              <a:rPr lang="en-US" sz="1050" dirty="0"/>
              <a:t>	</a:t>
            </a:r>
            <a:r>
              <a:rPr lang="en-US" sz="1050" dirty="0" smtClean="0"/>
              <a:t>Example output format:</a:t>
            </a:r>
          </a:p>
          <a:p>
            <a:pPr marL="365760" lvl="1" indent="0">
              <a:buNone/>
            </a:pPr>
            <a:r>
              <a:rPr lang="en-US" sz="1050" dirty="0"/>
              <a:t>	</a:t>
            </a:r>
            <a:r>
              <a:rPr lang="en-US" sz="1050" dirty="0" smtClean="0"/>
              <a:t>	 </a:t>
            </a:r>
            <a:r>
              <a:rPr lang="en-US" sz="1050" dirty="0"/>
              <a:t>remote </a:t>
            </a:r>
            <a:r>
              <a:rPr lang="en-US" sz="1050" dirty="0" smtClean="0"/>
              <a:t>    </a:t>
            </a:r>
            <a:r>
              <a:rPr lang="en-US" sz="1050" dirty="0" err="1" smtClean="0"/>
              <a:t>refid</a:t>
            </a:r>
            <a:r>
              <a:rPr lang="en-US" sz="1050" dirty="0" smtClean="0"/>
              <a:t>      </a:t>
            </a:r>
            <a:r>
              <a:rPr lang="en-US" sz="1050" dirty="0" err="1"/>
              <a:t>st</a:t>
            </a:r>
            <a:r>
              <a:rPr lang="en-US" sz="1050" dirty="0"/>
              <a:t> t when poll reach   delay   offset  jitter</a:t>
            </a:r>
          </a:p>
          <a:p>
            <a:pPr marL="365760" lvl="1" indent="0">
              <a:buNone/>
            </a:pPr>
            <a:r>
              <a:rPr lang="en-US" sz="1050" dirty="0" smtClean="0"/>
              <a:t>		------------------------------------------------------</a:t>
            </a:r>
            <a:endParaRPr lang="en-US" sz="1050" dirty="0"/>
          </a:p>
          <a:p>
            <a:pPr marL="886968" lvl="3" indent="0">
              <a:buNone/>
            </a:pPr>
            <a:r>
              <a:rPr lang="en-US" sz="1050" dirty="0" smtClean="0"/>
              <a:t>		*</a:t>
            </a:r>
            <a:r>
              <a:rPr lang="en-US" sz="1050" dirty="0"/>
              <a:t>ntp.example.com .GPS.            1 u 1271 1024  367  777.176   50.073 </a:t>
            </a:r>
            <a:r>
              <a:rPr lang="en-US" sz="1050" dirty="0" smtClean="0"/>
              <a:t>328.874</a:t>
            </a:r>
          </a:p>
          <a:p>
            <a:pPr marL="365760" lvl="1" indent="0">
              <a:buNone/>
            </a:pPr>
            <a:endParaRPr lang="en-US" sz="1050" dirty="0"/>
          </a:p>
          <a:p>
            <a:pPr marL="886968" lvl="3" indent="0">
              <a:buNone/>
            </a:pPr>
            <a:r>
              <a:rPr lang="en-US" sz="1050" dirty="0"/>
              <a:t>The TOE on which the '</a:t>
            </a:r>
            <a:r>
              <a:rPr lang="en-US" sz="1050" dirty="0" err="1"/>
              <a:t>ntpq</a:t>
            </a:r>
            <a:r>
              <a:rPr lang="en-US" sz="1050" dirty="0"/>
              <a:t> -p' command was given has a remote server, ntp.example.com which is a GPL clock at stratum one (1). The 'u' under the 't' variable means unicast or </a:t>
            </a:r>
            <a:r>
              <a:rPr lang="en-US" sz="1050" dirty="0" err="1"/>
              <a:t>manycast</a:t>
            </a:r>
            <a:r>
              <a:rPr lang="en-US" sz="1050" dirty="0"/>
              <a:t> client. The when is the sec/min/</a:t>
            </a:r>
            <a:r>
              <a:rPr lang="en-US" sz="1050" dirty="0" err="1"/>
              <a:t>hr</a:t>
            </a:r>
            <a:r>
              <a:rPr lang="en-US" sz="1050" dirty="0"/>
              <a:t> since last received packet. The 'poll' is the poll interval (ln seconds). The 'reach' variable is a shift register in octal of the number of times it has received a connection to its poll request. The delay is the roundtrip delay. The offset is the offset of the server relative to the TOE. The jitter is the exponentially-weighted statistic computed by the clock discipline module. If one were to not properly configure the authentication, then one would expect to see the 'reach' variable be 0 for any measurement interval that was unable to get authenticated packets. Seeing a </a:t>
            </a:r>
            <a:r>
              <a:rPr lang="en-US" sz="1050" dirty="0" smtClean="0"/>
              <a:t>3677 </a:t>
            </a:r>
            <a:r>
              <a:rPr lang="en-US" sz="1050" dirty="0"/>
              <a:t>indication </a:t>
            </a:r>
            <a:r>
              <a:rPr lang="en-US" sz="1050" dirty="0" smtClean="0"/>
              <a:t>means </a:t>
            </a:r>
            <a:r>
              <a:rPr lang="en-US" sz="1050" dirty="0"/>
              <a:t>that all packets were able to be used by the TOE.</a:t>
            </a:r>
            <a:endParaRPr lang="en-US" sz="1050" dirty="0" smtClean="0"/>
          </a:p>
          <a:p>
            <a:pPr marL="594360" lvl="1">
              <a:buFont typeface="+mj-lt"/>
              <a:buAutoNum type="alphaLcParenR" startAt="3"/>
            </a:pPr>
            <a:r>
              <a:rPr lang="en-US" sz="1050" dirty="0" smtClean="0"/>
              <a:t>Test 3:  The evaluator shall configure NTP servers to support periodic time updates to </a:t>
            </a:r>
            <a:r>
              <a:rPr lang="en-US" sz="1050" dirty="0" smtClean="0"/>
              <a:t>broadcast addresses.  </a:t>
            </a:r>
            <a:r>
              <a:rPr lang="en-US" sz="1050" dirty="0" smtClean="0"/>
              <a:t>The evaluator shall confirm the TOE is configured to not accept/receive/process broadcast NTP packets.</a:t>
            </a:r>
            <a:endParaRPr lang="en-US" sz="1050" dirty="0"/>
          </a:p>
        </p:txBody>
      </p:sp>
      <p:sp>
        <p:nvSpPr>
          <p:cNvPr id="3" name="Title 2"/>
          <p:cNvSpPr>
            <a:spLocks noGrp="1"/>
          </p:cNvSpPr>
          <p:nvPr>
            <p:ph type="title"/>
          </p:nvPr>
        </p:nvSpPr>
        <p:spPr>
          <a:xfrm>
            <a:off x="454890" y="134225"/>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5889</TotalTime>
  <Words>974</Words>
  <Application>Microsoft Office PowerPoint</Application>
  <PresentationFormat>On-screen Show (4:3)</PresentationFormat>
  <Paragraphs>70</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28 July 2017</vt:lpstr>
      <vt:lpstr>Proposed NTP Time Stamp SFR</vt:lpstr>
      <vt:lpstr>Proposed FMT_SMF.1 SFR Update</vt:lpstr>
      <vt:lpstr>Proposed NTP SFR AAs</vt:lpstr>
      <vt:lpstr>Proposed NTP SFR AAs</vt:lpstr>
      <vt:lpstr>Background Information</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102</cp:revision>
  <cp:lastPrinted>2015-03-12T19:30:23Z</cp:lastPrinted>
  <dcterms:created xsi:type="dcterms:W3CDTF">2015-02-17T14:39:10Z</dcterms:created>
  <dcterms:modified xsi:type="dcterms:W3CDTF">2017-07-27T17:35:06Z</dcterms:modified>
</cp:coreProperties>
</file>