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emf" ContentType="image/x-emf"/>
  <Default Extension="jpg" ContentType="image/jpeg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showSpecialPlsOnTitleSld="0">
  <p:sldMasterIdLst>
    <p:sldMasterId id="2147483648" r:id="rId1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/>
    </a:defPPr>
    <a:lvl1pPr marL="0" algn="l">
      <a:defRPr sz="1800">
        <a:solidFill>
          <a:schemeClr val="tx1"/>
        </a:solidFill>
        <a:latin typeface="+mn-lt"/>
      </a:defRPr>
    </a:lvl1pPr>
    <a:lvl2pPr marL="457200" algn="l">
      <a:defRPr sz="1800">
        <a:solidFill>
          <a:schemeClr val="tx1"/>
        </a:solidFill>
        <a:latin typeface="+mn-lt"/>
      </a:defRPr>
    </a:lvl2pPr>
    <a:lvl3pPr marL="914400" algn="l">
      <a:defRPr sz="1800">
        <a:solidFill>
          <a:schemeClr val="tx1"/>
        </a:solidFill>
        <a:latin typeface="+mn-lt"/>
      </a:defRPr>
    </a:lvl3pPr>
    <a:lvl4pPr marL="1371600" algn="l">
      <a:defRPr sz="1800">
        <a:solidFill>
          <a:schemeClr val="tx1"/>
        </a:solidFill>
        <a:latin typeface="+mn-lt"/>
      </a:defRPr>
    </a:lvl4pPr>
    <a:lvl5pPr marL="1828800" algn="l">
      <a:defRPr sz="1800">
        <a:solidFill>
          <a:schemeClr val="tx1"/>
        </a:solidFill>
        <a:latin typeface="+mn-lt"/>
      </a:defRPr>
    </a:lvl5pPr>
    <a:lvl6pPr marL="2286000" algn="l">
      <a:defRPr sz="1800">
        <a:solidFill>
          <a:schemeClr val="tx1"/>
        </a:solidFill>
        <a:latin typeface="+mn-lt"/>
      </a:defRPr>
    </a:lvl6pPr>
    <a:lvl7pPr marL="2743200" algn="l">
      <a:defRPr sz="1800">
        <a:solidFill>
          <a:schemeClr val="tx1"/>
        </a:solidFill>
        <a:latin typeface="+mn-lt"/>
      </a:defRPr>
    </a:lvl7pPr>
    <a:lvl8pPr marL="3200400" algn="l">
      <a:defRPr sz="1800">
        <a:solidFill>
          <a:schemeClr val="tx1"/>
        </a:solidFill>
        <a:latin typeface="+mn-lt"/>
      </a:defRPr>
    </a:lvl8pPr>
    <a:lvl9pPr marL="3657600" algn="l">
      <a:defRPr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CCBF5F7-DF4E-8322-5C25-519556264525}">
  <a:tblStyle styleId="{617ADAD7-A7A4-3E28-D3E6-257A444FD562}" styleName="Lined - Accent 5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AEEF3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AEEF3"/>
          </a:solidFill>
        </a:fill>
      </a:tcStyle>
    </a:band2V>
    <a:lastCol>
      <a:tcStyle>
        <a:tcBdr/>
        <a:fill>
          <a:solidFill>
            <a:srgbClr val="92CDDC"/>
          </a:solidFill>
        </a:fill>
      </a:tcStyle>
    </a:lastCol>
    <a:firstCol>
      <a:tcStyle>
        <a:tcBdr/>
        <a:fill>
          <a:solidFill>
            <a:srgbClr val="92CDDC"/>
          </a:solidFill>
        </a:fill>
      </a:tcStyle>
    </a:firstCol>
    <a:lastRow>
      <a:tcStyle>
        <a:tcBdr/>
        <a:fill>
          <a:solidFill>
            <a:srgbClr val="92CDDC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92CDDC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CCBF5F7-DF4E-8322-5C25-519556264525}" styleName="Lined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9D9D9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9D9D9"/>
          </a:solidFill>
        </a:fill>
      </a:tcStyle>
    </a:band2V>
    <a:lastCol>
      <a:tcStyle>
        <a:tcBdr/>
        <a:fill>
          <a:solidFill>
            <a:srgbClr val="A6A6A6"/>
          </a:solidFill>
        </a:fill>
      </a:tcStyle>
    </a:lastCol>
    <a:firstCol>
      <a:tcStyle>
        <a:tcBdr/>
        <a:fill>
          <a:solidFill>
            <a:srgbClr val="A6A6A6"/>
          </a:solidFill>
        </a:fill>
      </a:tcStyle>
    </a:firstCol>
    <a:lastRow>
      <a:tcStyle>
        <a:tcBdr/>
        <a:fill>
          <a:solidFill>
            <a:srgbClr val="A6A6A6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A6A6A6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4EAF7AFF-698F-CA7A-ABA8-DB1CF9780B8F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FC541A1F-C51A-EC22-1DD6-E9ED661E4497}" styleName="Bordered _ Lined - Accent 1">
    <a:wholeTbl>
      <a:tcStyle>
        <a:tcBdr>
          <a:left>
            <a:ln w="6349">
              <a:solidFill>
                <a:srgbClr val="17365D"/>
              </a:solidFill>
            </a:ln>
          </a:left>
          <a:right>
            <a:ln w="6349">
              <a:solidFill>
                <a:srgbClr val="17365D"/>
              </a:solidFill>
            </a:ln>
          </a:right>
          <a:top>
            <a:ln w="6349">
              <a:solidFill>
                <a:srgbClr val="17365D"/>
              </a:solidFill>
            </a:ln>
          </a:top>
          <a:bottom>
            <a:ln w="6349">
              <a:solidFill>
                <a:srgbClr val="17365D"/>
              </a:solidFill>
            </a:ln>
          </a:bottom>
          <a:insideH>
            <a:ln w="6349">
              <a:solidFill>
                <a:srgbClr val="17365D"/>
              </a:solidFill>
            </a:ln>
          </a:insideH>
          <a:insideV>
            <a:ln w="6349">
              <a:solidFill>
                <a:srgbClr val="17365D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BE5F1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BE5F1"/>
          </a:solidFill>
        </a:fill>
      </a:tcStyle>
    </a:band2V>
    <a:lastCol>
      <a:tcStyle>
        <a:tcBdr/>
        <a:fill>
          <a:solidFill>
            <a:srgbClr val="8DB3E2"/>
          </a:solidFill>
        </a:fill>
      </a:tcStyle>
    </a:lastCol>
    <a:firstCol>
      <a:tcStyle>
        <a:tcBdr/>
        <a:fill>
          <a:solidFill>
            <a:srgbClr val="8DB3E2"/>
          </a:solidFill>
        </a:fill>
      </a:tcStyle>
    </a:firstCol>
    <a:lastRow>
      <a:tcStyle>
        <a:tcBdr/>
        <a:fill>
          <a:solidFill>
            <a:srgbClr val="8DB3E2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8DB3E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E0AAB11-B00B-F0DD-BFD2-2FBAE0F68484}" styleName="Lined - Accent 1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BE5F1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BE5F1"/>
          </a:solidFill>
        </a:fill>
      </a:tcStyle>
    </a:band2V>
    <a:lastCol>
      <a:tcStyle>
        <a:tcBdr/>
        <a:fill>
          <a:solidFill>
            <a:srgbClr val="95B3D7"/>
          </a:solidFill>
        </a:fill>
      </a:tcStyle>
    </a:lastCol>
    <a:firstCol>
      <a:tcStyle>
        <a:tcBdr/>
        <a:fill>
          <a:solidFill>
            <a:srgbClr val="95B3D7"/>
          </a:solidFill>
        </a:fill>
      </a:tcStyle>
    </a:firstCol>
    <a:lastRow>
      <a:tcStyle>
        <a:tcBdr/>
        <a:fill>
          <a:solidFill>
            <a:srgbClr val="95B3D7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95B3D7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A540A1EB-B51E-1F83-7823-430CDD0BE0DC}" styleName="Bordered _ Lined - Accent 4">
    <a:wholeTbl>
      <a:tcStyle>
        <a:tcBdr>
          <a:left>
            <a:ln w="6349">
              <a:solidFill>
                <a:srgbClr val="5F497A"/>
              </a:solidFill>
            </a:ln>
          </a:left>
          <a:right>
            <a:ln w="6349">
              <a:solidFill>
                <a:srgbClr val="5F497A"/>
              </a:solidFill>
            </a:ln>
          </a:right>
          <a:top>
            <a:ln w="6349">
              <a:solidFill>
                <a:srgbClr val="5F497A"/>
              </a:solidFill>
            </a:ln>
          </a:top>
          <a:bottom>
            <a:ln w="6349">
              <a:solidFill>
                <a:srgbClr val="5F497A"/>
              </a:solidFill>
            </a:ln>
          </a:bottom>
          <a:insideH>
            <a:ln w="6349">
              <a:solidFill>
                <a:srgbClr val="5F497A"/>
              </a:solidFill>
            </a:ln>
          </a:insideH>
          <a:insideV>
            <a:ln w="6349">
              <a:solidFill>
                <a:srgbClr val="5F497A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E5DFEC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E5DFEC"/>
          </a:solidFill>
        </a:fill>
      </a:tcStyle>
    </a:band2V>
    <a:lastCol>
      <a:tcStyle>
        <a:tcBdr/>
        <a:fill>
          <a:solidFill>
            <a:srgbClr val="B2A1C7"/>
          </a:solidFill>
        </a:fill>
      </a:tcStyle>
    </a:lastCol>
    <a:firstCol>
      <a:tcStyle>
        <a:tcBdr/>
        <a:fill>
          <a:solidFill>
            <a:srgbClr val="B2A1C7"/>
          </a:solidFill>
        </a:fill>
      </a:tcStyle>
    </a:firstCol>
    <a:lastRow>
      <a:tcStyle>
        <a:tcBdr/>
        <a:fill>
          <a:solidFill>
            <a:srgbClr val="B2A1C7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B2A1C7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F5A5A0C-9198-6BB3-9C6B-0F928FEFD6E6}" styleName="Bordered - Accent 1">
    <a:wholeTbl>
      <a:tcStyle>
        <a:tcBdr>
          <a:left>
            <a:ln w="6349">
              <a:solidFill>
                <a:srgbClr val="B8CCE4"/>
              </a:solidFill>
            </a:ln>
          </a:left>
          <a:right>
            <a:ln w="6349">
              <a:solidFill>
                <a:srgbClr val="B8CCE4"/>
              </a:solidFill>
            </a:ln>
          </a:right>
          <a:top>
            <a:ln w="6349">
              <a:solidFill>
                <a:srgbClr val="B8CCE4"/>
              </a:solidFill>
            </a:ln>
          </a:top>
          <a:bottom>
            <a:ln w="6349">
              <a:solidFill>
                <a:srgbClr val="B8CCE4"/>
              </a:solidFill>
            </a:ln>
          </a:bottom>
          <a:insideH>
            <a:ln w="6349">
              <a:solidFill>
                <a:srgbClr val="B8CCE4"/>
              </a:solidFill>
            </a:ln>
          </a:insideH>
          <a:insideV>
            <a:ln w="6349">
              <a:solidFill>
                <a:srgbClr val="B8CCE4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365F91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365F91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365F9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365F91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331F0972-4073-5335-4C0D-8320A454B463}" styleName="Bordered _ Lined">
    <a:wholeTbl>
      <a:tcStyle>
        <a:tcBdr>
          <a:left>
            <a:ln w="6349">
              <a:solidFill>
                <a:srgbClr val="000000"/>
              </a:solidFill>
            </a:ln>
          </a:left>
          <a:right>
            <a:ln w="6349">
              <a:solidFill>
                <a:srgbClr val="000000"/>
              </a:solidFill>
            </a:ln>
          </a:right>
          <a:top>
            <a:ln w="6349">
              <a:solidFill>
                <a:srgbClr val="000000"/>
              </a:solidFill>
            </a:ln>
          </a:top>
          <a:bottom>
            <a:ln w="6349">
              <a:solidFill>
                <a:srgbClr val="000000"/>
              </a:solidFill>
            </a:ln>
          </a:bottom>
          <a:insideH>
            <a:ln w="6349">
              <a:solidFill>
                <a:srgbClr val="000000"/>
              </a:solidFill>
            </a:ln>
          </a:insideH>
          <a:insideV>
            <a:ln w="6349">
              <a:solidFill>
                <a:srgbClr val="000000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9D9D9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9D9D9"/>
          </a:solidFill>
        </a:fill>
      </a:tcStyle>
    </a:band2V>
    <a:lastCol>
      <a:tcStyle>
        <a:tcBdr/>
        <a:fill>
          <a:solidFill>
            <a:srgbClr val="A6A6A6"/>
          </a:solidFill>
        </a:fill>
      </a:tcStyle>
    </a:lastCol>
    <a:firstCol>
      <a:tcStyle>
        <a:tcBdr/>
        <a:fill>
          <a:solidFill>
            <a:srgbClr val="A6A6A6"/>
          </a:solidFill>
        </a:fill>
      </a:tcStyle>
    </a:firstCol>
    <a:lastRow>
      <a:tcStyle>
        <a:tcBdr/>
        <a:fill>
          <a:solidFill>
            <a:srgbClr val="A6A6A6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A6A6A6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4706D2-EE23-F229-62EE-C1B325683A6A}" styleName="Bordered - Accent 2">
    <a:wholeTbl>
      <a:tcStyle>
        <a:tcBdr>
          <a:left>
            <a:ln w="6349">
              <a:solidFill>
                <a:srgbClr val="E5B8B7"/>
              </a:solidFill>
            </a:ln>
          </a:left>
          <a:right>
            <a:ln w="6349">
              <a:solidFill>
                <a:srgbClr val="E5B8B7"/>
              </a:solidFill>
            </a:ln>
          </a:right>
          <a:top>
            <a:ln w="6349">
              <a:solidFill>
                <a:srgbClr val="E5B8B7"/>
              </a:solidFill>
            </a:ln>
          </a:top>
          <a:bottom>
            <a:ln w="6349">
              <a:solidFill>
                <a:srgbClr val="E5B8B7"/>
              </a:solidFill>
            </a:ln>
          </a:bottom>
          <a:insideH>
            <a:ln w="6349">
              <a:solidFill>
                <a:srgbClr val="E5B8B7"/>
              </a:solidFill>
            </a:ln>
          </a:insideH>
          <a:insideV>
            <a:ln w="6349">
              <a:solidFill>
                <a:srgbClr val="E5B8B7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943634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943634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943634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943634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EA315CC8-E114-EE72-35F3-188F063A78D3}" styleName="Bordered _ Lined - Accent 6">
    <a:wholeTbl>
      <a:tcStyle>
        <a:tcBdr>
          <a:left>
            <a:ln w="6349">
              <a:solidFill>
                <a:srgbClr val="E36C0A"/>
              </a:solidFill>
            </a:ln>
          </a:left>
          <a:right>
            <a:ln w="6349">
              <a:solidFill>
                <a:srgbClr val="E36C0A"/>
              </a:solidFill>
            </a:ln>
          </a:right>
          <a:top>
            <a:ln w="6349">
              <a:solidFill>
                <a:srgbClr val="E36C0A"/>
              </a:solidFill>
            </a:ln>
          </a:top>
          <a:bottom>
            <a:ln w="6349">
              <a:solidFill>
                <a:srgbClr val="E36C0A"/>
              </a:solidFill>
            </a:ln>
          </a:bottom>
          <a:insideH>
            <a:ln w="6349">
              <a:solidFill>
                <a:srgbClr val="E36C0A"/>
              </a:solidFill>
            </a:ln>
          </a:insideH>
          <a:insideV>
            <a:ln w="6349">
              <a:solidFill>
                <a:srgbClr val="E36C0A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FDE9D9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FDE9D9"/>
          </a:solidFill>
        </a:fill>
      </a:tcStyle>
    </a:band2V>
    <a:lastCol>
      <a:tcStyle>
        <a:tcBdr/>
        <a:fill>
          <a:solidFill>
            <a:srgbClr val="FABF8F"/>
          </a:solidFill>
        </a:fill>
      </a:tcStyle>
    </a:lastCol>
    <a:firstCol>
      <a:tcStyle>
        <a:tcBdr/>
        <a:fill>
          <a:solidFill>
            <a:srgbClr val="FABF8F"/>
          </a:solidFill>
        </a:fill>
      </a:tcStyle>
    </a:firstCol>
    <a:lastRow>
      <a:tcStyle>
        <a:tcBdr/>
        <a:fill>
          <a:solidFill>
            <a:srgbClr val="FABF8F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FABF8F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4FDBD8F-9CCD-7987-A8DF-F761D1D6210F}" styleName="Bordered _ Lined - Accent 5">
    <a:wholeTbl>
      <a:tcStyle>
        <a:tcBdr>
          <a:left>
            <a:ln w="6349">
              <a:solidFill>
                <a:srgbClr val="31849B"/>
              </a:solidFill>
            </a:ln>
          </a:left>
          <a:right>
            <a:ln w="6349">
              <a:solidFill>
                <a:srgbClr val="31849B"/>
              </a:solidFill>
            </a:ln>
          </a:right>
          <a:top>
            <a:ln w="6349">
              <a:solidFill>
                <a:srgbClr val="31849B"/>
              </a:solidFill>
            </a:ln>
          </a:top>
          <a:bottom>
            <a:ln w="6349">
              <a:solidFill>
                <a:srgbClr val="31849B"/>
              </a:solidFill>
            </a:ln>
          </a:bottom>
          <a:insideH>
            <a:ln w="6349">
              <a:solidFill>
                <a:srgbClr val="31849B"/>
              </a:solidFill>
            </a:ln>
          </a:insideH>
          <a:insideV>
            <a:ln w="6349">
              <a:solidFill>
                <a:srgbClr val="31849B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DAEEF3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DAEEF3"/>
          </a:solidFill>
        </a:fill>
      </a:tcStyle>
    </a:band2V>
    <a:lastCol>
      <a:tcStyle>
        <a:tcBdr/>
        <a:fill>
          <a:solidFill>
            <a:srgbClr val="92CDDC"/>
          </a:solidFill>
        </a:fill>
      </a:tcStyle>
    </a:lastCol>
    <a:firstCol>
      <a:tcStyle>
        <a:tcBdr/>
        <a:fill>
          <a:solidFill>
            <a:srgbClr val="92CDDC"/>
          </a:solidFill>
        </a:fill>
      </a:tcStyle>
    </a:firstCol>
    <a:lastRow>
      <a:tcStyle>
        <a:tcBdr/>
        <a:fill>
          <a:solidFill>
            <a:srgbClr val="92CDDC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92CDDC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B29925D4-5320-69AC-D559-A32F194B8FEB}" styleName="Bordered - Accent 5">
    <a:wholeTbl>
      <a:tcStyle>
        <a:tcBdr>
          <a:left>
            <a:ln w="6349">
              <a:solidFill>
                <a:srgbClr val="B6DDE8"/>
              </a:solidFill>
            </a:ln>
          </a:left>
          <a:right>
            <a:ln w="6349">
              <a:solidFill>
                <a:srgbClr val="B6DDE8"/>
              </a:solidFill>
            </a:ln>
          </a:right>
          <a:top>
            <a:ln w="6349">
              <a:solidFill>
                <a:srgbClr val="B6DDE8"/>
              </a:solidFill>
            </a:ln>
          </a:top>
          <a:bottom>
            <a:ln w="6349">
              <a:solidFill>
                <a:srgbClr val="B6DDE8"/>
              </a:solidFill>
            </a:ln>
          </a:bottom>
          <a:insideH>
            <a:ln w="6349">
              <a:solidFill>
                <a:srgbClr val="B6DDE8"/>
              </a:solidFill>
            </a:ln>
          </a:insideH>
          <a:insideV>
            <a:ln w="6349">
              <a:solidFill>
                <a:srgbClr val="B6DDE8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31849B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31849B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31849B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31849B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1B2D028C-D2A0-2F55-BCEF-ECC170CE2211}" styleName="Lined - Accent 6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FDE9E9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FDE9E9"/>
          </a:solidFill>
        </a:fill>
      </a:tcStyle>
    </a:band2V>
    <a:lastCol>
      <a:tcStyle>
        <a:tcBdr/>
        <a:fill>
          <a:solidFill>
            <a:srgbClr val="FABF8F"/>
          </a:solidFill>
        </a:fill>
      </a:tcStyle>
    </a:lastCol>
    <a:firstCol>
      <a:tcStyle>
        <a:tcBdr/>
        <a:fill>
          <a:solidFill>
            <a:srgbClr val="FABF8F"/>
          </a:solidFill>
        </a:fill>
      </a:tcStyle>
    </a:firstCol>
    <a:lastRow>
      <a:tcStyle>
        <a:tcBdr/>
        <a:fill>
          <a:solidFill>
            <a:srgbClr val="FABF8F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FABF8F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9E576F7-9BCF-939A-CECB-D1126F7A4D85}" styleName="Lined - Accent 4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E5DFEC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E5DFEC"/>
          </a:solidFill>
        </a:fill>
      </a:tcStyle>
    </a:band2V>
    <a:lastCol>
      <a:tcStyle>
        <a:tcBdr/>
        <a:fill>
          <a:solidFill>
            <a:srgbClr val="B2A1C7"/>
          </a:solidFill>
        </a:fill>
      </a:tcStyle>
    </a:lastCol>
    <a:firstCol>
      <a:tcStyle>
        <a:tcBdr/>
        <a:fill>
          <a:solidFill>
            <a:srgbClr val="B2A1C7"/>
          </a:solidFill>
        </a:fill>
      </a:tcStyle>
    </a:firstCol>
    <a:lastRow>
      <a:tcStyle>
        <a:tcBdr/>
        <a:fill>
          <a:solidFill>
            <a:srgbClr val="B2A1C7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B2A1C7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298C3E1-C820-EABD-9469-9C3C001D418D}" styleName="Bordered - Accent 3">
    <a:wholeTbl>
      <a:tcStyle>
        <a:tcBdr>
          <a:left>
            <a:ln w="6349">
              <a:solidFill>
                <a:srgbClr val="D6E3BC"/>
              </a:solidFill>
            </a:ln>
          </a:left>
          <a:right>
            <a:ln w="6349">
              <a:solidFill>
                <a:srgbClr val="D6E3BC"/>
              </a:solidFill>
            </a:ln>
          </a:right>
          <a:top>
            <a:ln w="6349">
              <a:solidFill>
                <a:srgbClr val="D6E3BC"/>
              </a:solidFill>
            </a:ln>
          </a:top>
          <a:bottom>
            <a:ln w="6349">
              <a:solidFill>
                <a:srgbClr val="D6E3BC"/>
              </a:solidFill>
            </a:ln>
          </a:bottom>
          <a:insideH>
            <a:ln w="6349">
              <a:solidFill>
                <a:srgbClr val="D6E3BC"/>
              </a:solidFill>
            </a:ln>
          </a:insideH>
          <a:insideV>
            <a:ln w="6349">
              <a:solidFill>
                <a:srgbClr val="D6E3BC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76923C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76923C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76923C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76923C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04DBB9D4-36AE-2DBE-163D-64DED05181D0}" styleName="Lined - Accent 3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EAF1DD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EAF1DD"/>
          </a:solidFill>
        </a:fill>
      </a:tcStyle>
    </a:band2V>
    <a:lastCol>
      <a:tcStyle>
        <a:tcBdr/>
        <a:fill>
          <a:solidFill>
            <a:srgbClr val="C2D69B"/>
          </a:solidFill>
        </a:fill>
      </a:tcStyle>
    </a:lastCol>
    <a:firstCol>
      <a:tcStyle>
        <a:tcBdr/>
        <a:fill>
          <a:solidFill>
            <a:srgbClr val="C2D69B"/>
          </a:solidFill>
        </a:fill>
      </a:tcStyle>
    </a:firstCol>
    <a:lastRow>
      <a:tcStyle>
        <a:tcBdr/>
        <a:fill>
          <a:solidFill>
            <a:srgbClr val="C2D69B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C2D69B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FAB0DFCF-7C54-A63B-7C05-8F3E9B12E7C2}" styleName="Bordered _ Lined - Accent 2">
    <a:wholeTbl>
      <a:tcStyle>
        <a:tcBdr>
          <a:left>
            <a:ln w="6349">
              <a:solidFill>
                <a:srgbClr val="943634"/>
              </a:solidFill>
            </a:ln>
          </a:left>
          <a:right>
            <a:ln w="6349">
              <a:solidFill>
                <a:srgbClr val="943634"/>
              </a:solidFill>
            </a:ln>
          </a:right>
          <a:top>
            <a:ln w="6349">
              <a:solidFill>
                <a:srgbClr val="943634"/>
              </a:solidFill>
            </a:ln>
          </a:top>
          <a:bottom>
            <a:ln w="6349">
              <a:solidFill>
                <a:srgbClr val="943634"/>
              </a:solidFill>
            </a:ln>
          </a:bottom>
          <a:insideH>
            <a:ln w="6349">
              <a:solidFill>
                <a:srgbClr val="943634"/>
              </a:solidFill>
            </a:ln>
          </a:insideH>
          <a:insideV>
            <a:ln w="6349">
              <a:solidFill>
                <a:srgbClr val="943634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F2DBDB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F2DBDB"/>
          </a:solidFill>
        </a:fill>
      </a:tcStyle>
    </a:band2V>
    <a:lastCol>
      <a:tcStyle>
        <a:tcBdr/>
        <a:fill>
          <a:solidFill>
            <a:srgbClr val="D99594"/>
          </a:solidFill>
        </a:fill>
      </a:tcStyle>
    </a:lastCol>
    <a:firstCol>
      <a:tcStyle>
        <a:tcBdr/>
        <a:fill>
          <a:solidFill>
            <a:srgbClr val="D99594"/>
          </a:solidFill>
        </a:fill>
      </a:tcStyle>
    </a:firstCol>
    <a:lastRow>
      <a:tcStyle>
        <a:tcBdr/>
        <a:fill>
          <a:solidFill>
            <a:srgbClr val="D99594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D99594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BC181538-C6AA-7254-D538-72181E8B3F7B}" styleName="Bordered - Accent 6">
    <a:wholeTbl>
      <a:tcStyle>
        <a:tcBdr>
          <a:left>
            <a:ln w="6349">
              <a:solidFill>
                <a:srgbClr val="FBD4B4"/>
              </a:solidFill>
            </a:ln>
          </a:left>
          <a:right>
            <a:ln w="6349">
              <a:solidFill>
                <a:srgbClr val="FBD4B4"/>
              </a:solidFill>
            </a:ln>
          </a:right>
          <a:top>
            <a:ln w="6349">
              <a:solidFill>
                <a:srgbClr val="FBD4B4"/>
              </a:solidFill>
            </a:ln>
          </a:top>
          <a:bottom>
            <a:ln w="6349">
              <a:solidFill>
                <a:srgbClr val="FBD4B4"/>
              </a:solidFill>
            </a:ln>
          </a:bottom>
          <a:insideH>
            <a:ln w="6349">
              <a:solidFill>
                <a:srgbClr val="FBD4B4"/>
              </a:solidFill>
            </a:ln>
          </a:insideH>
          <a:insideV>
            <a:ln w="6349">
              <a:solidFill>
                <a:srgbClr val="FBD4B4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E36C0A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E36C0A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E36C0A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E36C0A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F175029B-3D0E-0508-310E-79B55E4226F1}" styleName="Bordered - Accent 4">
    <a:wholeTbl>
      <a:tcStyle>
        <a:tcBdr>
          <a:left>
            <a:ln w="6349">
              <a:solidFill>
                <a:srgbClr val="CCC0D9"/>
              </a:solidFill>
            </a:ln>
          </a:left>
          <a:right>
            <a:ln w="6349">
              <a:solidFill>
                <a:srgbClr val="CCC0D9"/>
              </a:solidFill>
            </a:ln>
          </a:right>
          <a:top>
            <a:ln w="6349">
              <a:solidFill>
                <a:srgbClr val="CCC0D9"/>
              </a:solidFill>
            </a:ln>
          </a:top>
          <a:bottom>
            <a:ln w="6349">
              <a:solidFill>
                <a:srgbClr val="CCC0D9"/>
              </a:solidFill>
            </a:ln>
          </a:bottom>
          <a:insideH>
            <a:ln w="6349">
              <a:solidFill>
                <a:srgbClr val="CCC0D9"/>
              </a:solidFill>
            </a:ln>
          </a:insideH>
          <a:insideV>
            <a:ln w="6349">
              <a:solidFill>
                <a:srgbClr val="CCC0D9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5F497A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5F497A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5F497A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5F497A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  <a:tblStyle styleId="{C9BE639C-3A5C-BCA2-77A7-DBDF49DBF649}" styleName="Bordered _ Lined - Accent 3">
    <a:wholeTbl>
      <a:tcStyle>
        <a:tcBdr>
          <a:left>
            <a:ln w="6349">
              <a:solidFill>
                <a:srgbClr val="76923C"/>
              </a:solidFill>
            </a:ln>
          </a:left>
          <a:right>
            <a:ln w="6349">
              <a:solidFill>
                <a:srgbClr val="76923C"/>
              </a:solidFill>
            </a:ln>
          </a:right>
          <a:top>
            <a:ln w="6349">
              <a:solidFill>
                <a:srgbClr val="76923C"/>
              </a:solidFill>
            </a:ln>
          </a:top>
          <a:bottom>
            <a:ln w="6349">
              <a:solidFill>
                <a:srgbClr val="76923C"/>
              </a:solidFill>
            </a:ln>
          </a:bottom>
          <a:insideH>
            <a:ln w="6349">
              <a:solidFill>
                <a:srgbClr val="76923C"/>
              </a:solidFill>
            </a:ln>
          </a:insideH>
          <a:insideV>
            <a:ln w="6349">
              <a:solidFill>
                <a:srgbClr val="76923C"/>
              </a:solidFill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EAF1DD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EAF1DD"/>
          </a:solidFill>
        </a:fill>
      </a:tcStyle>
    </a:band2V>
    <a:lastCol>
      <a:tcStyle>
        <a:tcBdr/>
        <a:fill>
          <a:solidFill>
            <a:srgbClr val="C2D69B"/>
          </a:solidFill>
        </a:fill>
      </a:tcStyle>
    </a:lastCol>
    <a:firstCol>
      <a:tcStyle>
        <a:tcBdr/>
        <a:fill>
          <a:solidFill>
            <a:srgbClr val="C2D69B"/>
          </a:solidFill>
        </a:fill>
      </a:tcStyle>
    </a:firstCol>
    <a:lastRow>
      <a:tcStyle>
        <a:tcBdr/>
        <a:fill>
          <a:solidFill>
            <a:srgbClr val="C2D69B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C2D69B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0BDE790-B23A-DE8A-C9FB-63279B1887BD}" styleName="Lined - Accent 2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wholeTbl>
    <a:band1H>
      <a:tcStyle>
        <a:tcBdr/>
      </a:tcStyle>
    </a:band1H>
    <a:band2H>
      <a:tcStyle>
        <a:tcBdr/>
        <a:fill>
          <a:solidFill>
            <a:srgbClr val="F2DBDB"/>
          </a:solidFill>
        </a:fill>
      </a:tcStyle>
    </a:band2H>
    <a:band1V>
      <a:tcStyle>
        <a:tcBdr/>
      </a:tcStyle>
    </a:band1V>
    <a:band2V>
      <a:tcStyle>
        <a:tcBdr/>
        <a:fill>
          <a:solidFill>
            <a:srgbClr val="F2DBDB"/>
          </a:solidFill>
        </a:fill>
      </a:tcStyle>
    </a:band2V>
    <a:lastCol>
      <a:tcStyle>
        <a:tcBdr/>
        <a:fill>
          <a:solidFill>
            <a:srgbClr val="D99594"/>
          </a:solidFill>
        </a:fill>
      </a:tcStyle>
    </a:lastCol>
    <a:firstCol>
      <a:tcStyle>
        <a:tcBdr/>
        <a:fill>
          <a:solidFill>
            <a:srgbClr val="D99594"/>
          </a:solidFill>
        </a:fill>
      </a:tcStyle>
    </a:firstCol>
    <a:lastRow>
      <a:tcStyle>
        <a:tcBdr/>
        <a:fill>
          <a:solidFill>
            <a:srgbClr val="D99594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rgbClr val="D99594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BEE5E144-6BFD-54AC-E748-B1E39C7FB6B8}" styleName="Bordered">
    <a:wholeTbl>
      <a:tcStyle>
        <a:tcBdr>
          <a:left>
            <a:ln w="6349">
              <a:solidFill>
                <a:srgbClr val="BFBFBF"/>
              </a:solidFill>
            </a:ln>
          </a:left>
          <a:right>
            <a:ln w="6349">
              <a:solidFill>
                <a:srgbClr val="BFBFBF"/>
              </a:solidFill>
            </a:ln>
          </a:right>
          <a:top>
            <a:ln w="6349">
              <a:solidFill>
                <a:srgbClr val="BFBFBF"/>
              </a:solidFill>
            </a:ln>
          </a:top>
          <a:bottom>
            <a:ln w="6349">
              <a:solidFill>
                <a:srgbClr val="BFBFBF"/>
              </a:solidFill>
            </a:ln>
          </a:bottom>
          <a:insideH>
            <a:ln w="6349">
              <a:solidFill>
                <a:srgbClr val="BFBFBF"/>
              </a:solidFill>
            </a:ln>
          </a:insideH>
          <a:insideV>
            <a:ln w="6349">
              <a:solidFill>
                <a:srgbClr val="BFBFBF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>
          <a:left>
            <a:ln w="28575">
              <a:solidFill>
                <a:srgbClr val="000000"/>
              </a:solidFill>
            </a:ln>
          </a:left>
        </a:tcBdr>
      </a:tcStyle>
    </a:lastCol>
    <a:firstCol>
      <a:tcStyle>
        <a:tcBdr>
          <a:right>
            <a:ln w="28575">
              <a:solidFill>
                <a:srgbClr val="000000"/>
              </a:solidFill>
            </a:ln>
          </a:right>
        </a:tcBdr>
      </a:tcStyle>
    </a:firstCol>
    <a:lastRow>
      <a:tcStyle>
        <a:tcBdr>
          <a:top>
            <a:ln w="28575">
              <a:solidFill>
                <a:srgbClr val="000000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8575">
              <a:solidFill>
                <a:srgbClr val="000000"/>
              </a:solidFill>
            </a:ln>
          </a:bottom>
        </a:tcBdr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theme" Target="theme/theme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Title Slide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17" name="Footer Placeholder 16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29" name="Slide Number Placeholder 28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sp>
        <p:nvSpPr>
          <p:cNvPr id="32" name="Rectangle 31"/>
          <p:cNvSpPr/>
          <p:nvPr isPhoto="0" userDrawn="0"/>
        </p:nvSpPr>
        <p:spPr bwMode="auto">
          <a:xfrm>
            <a:off x="0" y="-1"/>
            <a:ext cx="365760" cy="685445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39" name="Rectangle 38"/>
          <p:cNvSpPr/>
          <p:nvPr isPhoto="0" userDrawn="0"/>
        </p:nvSpPr>
        <p:spPr bwMode="auto"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40" name="Rectangle 39"/>
          <p:cNvSpPr/>
          <p:nvPr isPhoto="0" userDrawn="0"/>
        </p:nvSpPr>
        <p:spPr bwMode="auto"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41" name="Rectangle 40"/>
          <p:cNvSpPr/>
          <p:nvPr isPhoto="0" userDrawn="0"/>
        </p:nvSpPr>
        <p:spPr bwMode="auto"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42" name="Rectangle 41"/>
          <p:cNvSpPr/>
          <p:nvPr isPhoto="0" userDrawn="0"/>
        </p:nvSpPr>
        <p:spPr bwMode="auto"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8" name="Title 7"/>
          <p:cNvSpPr/>
          <p:nvPr isPhoto="0" userDrawn="0">
            <p:ph type="ctrTitle" hasCustomPrompt="0"/>
          </p:nvPr>
        </p:nvSpPr>
        <p:spPr bwMode="auto"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9" name="Subtitle 8"/>
          <p:cNvSpPr/>
          <p:nvPr isPhoto="0" userDrawn="0">
            <p:ph type="subTitle" idx="1" hasCustomPrompt="0"/>
          </p:nvPr>
        </p:nvSpPr>
        <p:spPr bwMode="auto">
          <a:xfrm>
            <a:off x="914400" y="2834640"/>
            <a:ext cx="7772400" cy="1508759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lvl="0">
              <a:defRPr/>
            </a:pPr>
            <a:r>
              <a:rPr/>
              <a:t>Click to edit Master subtitle style</a:t>
            </a:r>
            <a:endParaRPr/>
          </a:p>
        </p:txBody>
      </p:sp>
      <p:sp>
        <p:nvSpPr>
          <p:cNvPr id="56" name="Rectangle 55"/>
          <p:cNvSpPr/>
          <p:nvPr isPhoto="0" userDrawn="0"/>
        </p:nvSpPr>
        <p:spPr bwMode="auto">
          <a:xfrm>
            <a:off x="255291" y="5047394"/>
            <a:ext cx="73152" cy="169164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65" name="Rectangle 64"/>
          <p:cNvSpPr/>
          <p:nvPr isPhoto="0" userDrawn="0"/>
        </p:nvSpPr>
        <p:spPr bwMode="auto">
          <a:xfrm>
            <a:off x="255291" y="4796819"/>
            <a:ext cx="73152" cy="228600"/>
          </a:xfrm>
          <a:prstGeom prst="rect">
            <a:avLst/>
          </a:prstGeom>
          <a:solidFill>
            <a:schemeClr val="accent3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66" name="Rectangle 65"/>
          <p:cNvSpPr/>
          <p:nvPr isPhoto="0" userDrawn="0"/>
        </p:nvSpPr>
        <p:spPr bwMode="auto"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67" name="Rectangle 66"/>
          <p:cNvSpPr/>
          <p:nvPr isPhoto="0" userDrawn="0"/>
        </p:nvSpPr>
        <p:spPr bwMode="auto">
          <a:xfrm>
            <a:off x="255291" y="4542559"/>
            <a:ext cx="73152" cy="7315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pic>
        <p:nvPicPr>
          <p:cNvPr id="16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5181600" y="457200"/>
            <a:ext cx="3273453" cy="327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Title and Vertical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/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Vertical Title and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 isPhoto="0" userDrawn="0">
            <p:ph type="title" orient="vert" hasCustomPrompt="0"/>
          </p:nvPr>
        </p:nvSpPr>
        <p:spPr bwMode="auto">
          <a:xfrm>
            <a:off x="6629400" y="274639"/>
            <a:ext cx="1981200" cy="5851525"/>
          </a:xfrm>
        </p:spPr>
        <p:txBody>
          <a:bodyPr vert="eaVert" anchor="ctr"/>
          <a:lstStyle/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/>
          <p:nvPr isPhoto="0" userDrawn="0">
            <p:ph type="body" orient="vert" idx="1" hasCustomPrompt="0"/>
          </p:nvPr>
        </p:nvSpPr>
        <p:spPr bwMode="auto">
          <a:xfrm>
            <a:off x="609600" y="274639"/>
            <a:ext cx="5867399" cy="5851525"/>
          </a:xfrm>
        </p:spPr>
        <p:txBody>
          <a:bodyPr vert="eaVert"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Title and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>
          <a:xfrm>
            <a:off x="918358" y="6416675"/>
            <a:ext cx="1488938" cy="365125"/>
          </a:xfrm>
        </p:spPr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>
          <a:xfrm>
            <a:off x="2514600" y="6416675"/>
            <a:ext cx="5029200" cy="365125"/>
          </a:xfrm>
        </p:spPr>
        <p:txBody>
          <a:bodyPr/>
          <a:lstStyle>
            <a:lvl1pPr algn="ctr">
              <a:defRPr/>
            </a:lvl1pPr>
          </a:lstStyle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pic>
        <p:nvPicPr>
          <p:cNvPr id="8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Section Header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isPhoto="0" userDrawn="0"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 fill="norm" stroke="1" extrusionOk="0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1"/>
              </a:schemeClr>
            </a:solidFill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5" name="Freeform 14"/>
          <p:cNvSpPr/>
          <p:nvPr isPhoto="0" userDrawn="0"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 fill="norm" stroke="1" extrusionOk="0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1"/>
              </a:schemeClr>
            </a:solidFill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3" name="Freeform 12"/>
          <p:cNvSpPr/>
          <p:nvPr isPhoto="0" userDrawn="0"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 fill="norm" stroke="1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6" name="Freeform 15"/>
          <p:cNvSpPr/>
          <p:nvPr isPhoto="0" userDrawn="0"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 fill="norm" stroke="1" extrusionOk="0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7" name="Freeform 16"/>
          <p:cNvSpPr/>
          <p:nvPr isPhoto="0" userDrawn="0"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 fill="norm" stroke="1" extrusionOk="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8" name="Freeform 17"/>
          <p:cNvSpPr/>
          <p:nvPr isPhoto="0" userDrawn="0"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 fill="norm" stroke="1" extrusionOk="0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19" name="Freeform 18"/>
          <p:cNvSpPr/>
          <p:nvPr isPhoto="0" userDrawn="0"/>
        </p:nvSpPr>
        <p:spPr bwMode="auto">
          <a:xfrm>
            <a:off x="5948363" y="4246563"/>
            <a:ext cx="2090736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 fill="norm" stroke="1" extrusionOk="0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0" name="Freeform 19"/>
          <p:cNvSpPr/>
          <p:nvPr isPhoto="0" userDrawn="0"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 fill="norm" stroke="1" extrusionOk="0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1" name="Freeform 20"/>
          <p:cNvSpPr/>
          <p:nvPr isPhoto="0" userDrawn="0"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 fill="norm" stroke="1" extrusionOk="0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2" name="Freeform 21"/>
          <p:cNvSpPr/>
          <p:nvPr isPhoto="0" userDrawn="0"/>
        </p:nvSpPr>
        <p:spPr bwMode="auto">
          <a:xfrm>
            <a:off x="5943600" y="1752599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 fill="norm" stroke="1" extrusionOk="0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3" name="Freeform 22"/>
          <p:cNvSpPr/>
          <p:nvPr isPhoto="0" userDrawn="0"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 fill="norm" stroke="1" extrusionOk="0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4" name="Freeform 23"/>
          <p:cNvSpPr/>
          <p:nvPr isPhoto="0" userDrawn="0"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 fill="norm" stroke="1" extrusionOk="0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5" name="Freeform 24"/>
          <p:cNvSpPr/>
          <p:nvPr isPhoto="0" userDrawn="0"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 fill="norm" stroke="1" extrusionOk="0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6" name="Freeform 25"/>
          <p:cNvSpPr/>
          <p:nvPr isPhoto="0" userDrawn="0"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 fill="norm" stroke="1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27" name="Freeform 26"/>
          <p:cNvSpPr/>
          <p:nvPr isPhoto="0" userDrawn="0"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 fill="norm" stroke="1" extrusionOk="0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29803"/>
            </a:schemeClr>
          </a:solidFill>
          <a:ln w="9525" cap="flat" cmpd="sng" algn="ctr">
            <a:noFill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anchor="t" compatLnSpc="1"/>
          <a:lstStyle/>
          <a:p>
            <a:pPr lvl="0">
              <a:defRPr/>
            </a:pPr>
            <a:endParaRPr/>
          </a:p>
        </p:txBody>
      </p:sp>
      <p:sp>
        <p:nvSpPr>
          <p:cNvPr id="3" name="Text Placeholder 2"/>
          <p:cNvSpPr/>
          <p:nvPr isPhoto="0" userDrawn="0">
            <p:ph type="body" idx="1" hasCustomPrompt="0"/>
          </p:nvPr>
        </p:nvSpPr>
        <p:spPr bwMode="auto"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sp>
        <p:nvSpPr>
          <p:cNvPr id="7" name="Rectangle 6"/>
          <p:cNvSpPr/>
          <p:nvPr isPhoto="0" userDrawn="0"/>
        </p:nvSpPr>
        <p:spPr bwMode="auto"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706902" y="512064"/>
            <a:ext cx="6608298" cy="777240"/>
          </a:xfrm>
        </p:spPr>
        <p:txBody>
          <a:bodyPr tIns="64008"/>
          <a:lstStyle>
            <a:lvl1pPr algn="l">
              <a:buNone/>
              <a:defRPr sz="3200" b="0" cap="none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8" name="Rectangle 7"/>
          <p:cNvSpPr/>
          <p:nvPr isPhoto="0" userDrawn="0"/>
        </p:nvSpPr>
        <p:spPr bwMode="auto">
          <a:xfrm flipH="1">
            <a:off x="371537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9" name="Rectangle 8"/>
          <p:cNvSpPr/>
          <p:nvPr isPhoto="0" userDrawn="0"/>
        </p:nvSpPr>
        <p:spPr bwMode="auto"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0" name="Rectangle 9"/>
          <p:cNvSpPr/>
          <p:nvPr isPhoto="0" userDrawn="0"/>
        </p:nvSpPr>
        <p:spPr bwMode="auto"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1" name="Rectangle 10"/>
          <p:cNvSpPr/>
          <p:nvPr isPhoto="0" userDrawn="0"/>
        </p:nvSpPr>
        <p:spPr bwMode="auto"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2" name="Rectangle 11"/>
          <p:cNvSpPr/>
          <p:nvPr isPhoto="0" userDrawn="0"/>
        </p:nvSpPr>
        <p:spPr bwMode="auto"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pic>
        <p:nvPicPr>
          <p:cNvPr id="28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Two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457200" y="512064"/>
            <a:ext cx="7010399" cy="914400"/>
          </a:xfrm>
        </p:spPr>
        <p:txBody>
          <a:bodyPr/>
          <a:lstStyle/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sz="half" idx="1" hasCustomPrompt="0"/>
          </p:nvPr>
        </p:nvSpPr>
        <p:spPr bwMode="auto"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Content Placeholder 3"/>
          <p:cNvSpPr/>
          <p:nvPr isPhoto="0" userDrawn="0">
            <p:ph sz="half" idx="2" hasCustomPrompt="0"/>
          </p:nvPr>
        </p:nvSpPr>
        <p:spPr bwMode="auto"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pic>
        <p:nvPicPr>
          <p:cNvPr id="8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Comparis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isPhoto="0" userDrawn="0"/>
        </p:nvSpPr>
        <p:spPr bwMode="auto"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504824" y="512064"/>
            <a:ext cx="6886576" cy="914400"/>
          </a:xfrm>
        </p:spPr>
        <p:txBody>
          <a:bodyPr anchor="t"/>
          <a:lstStyle>
            <a:lvl1pPr>
              <a:defRPr sz="3200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/>
          <p:nvPr isPhoto="0" userDrawn="0">
            <p:ph type="body" idx="1" hasCustomPrompt="0"/>
          </p:nvPr>
        </p:nvSpPr>
        <p:spPr bwMode="auto"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4" name="Text Placeholder 3"/>
          <p:cNvSpPr/>
          <p:nvPr isPhoto="0" userDrawn="0">
            <p:ph type="body" sz="half" idx="3" hasCustomPrompt="0"/>
          </p:nvPr>
        </p:nvSpPr>
        <p:spPr bwMode="auto"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5" name="Content Placeholder 4"/>
          <p:cNvSpPr/>
          <p:nvPr isPhoto="0" userDrawn="0">
            <p:ph sz="quarter" idx="2" hasCustomPrompt="0"/>
          </p:nvPr>
        </p:nvSpPr>
        <p:spPr bwMode="auto"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6" name="Content Placeholder 5"/>
          <p:cNvSpPr/>
          <p:nvPr isPhoto="0" userDrawn="0">
            <p:ph sz="quarter" idx="4" hasCustomPrompt="0"/>
          </p:nvPr>
        </p:nvSpPr>
        <p:spPr bwMode="auto"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7" name="Date Placeholder 6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8" name="Footer Placeholder 7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9" name="Slide Number Placeholder 8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sp>
        <p:nvSpPr>
          <p:cNvPr id="16" name="Rectangle 15"/>
          <p:cNvSpPr/>
          <p:nvPr isPhoto="0" userDrawn="0"/>
        </p:nvSpPr>
        <p:spPr bwMode="auto"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7" name="Rectangle 16"/>
          <p:cNvSpPr/>
          <p:nvPr isPhoto="0" userDrawn="0"/>
        </p:nvSpPr>
        <p:spPr bwMode="auto"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8" name="Rectangle 17"/>
          <p:cNvSpPr/>
          <p:nvPr isPhoto="0" userDrawn="0"/>
        </p:nvSpPr>
        <p:spPr bwMode="auto"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9" name="Rectangle 18"/>
          <p:cNvSpPr/>
          <p:nvPr isPhoto="0" userDrawn="0"/>
        </p:nvSpPr>
        <p:spPr bwMode="auto"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0" name="Rectangle 19"/>
          <p:cNvSpPr/>
          <p:nvPr isPhoto="0" userDrawn="0"/>
        </p:nvSpPr>
        <p:spPr bwMode="auto"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1" name="Rectangle 20"/>
          <p:cNvSpPr/>
          <p:nvPr isPhoto="0" userDrawn="0"/>
        </p:nvSpPr>
        <p:spPr bwMode="auto"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2" name="Rectangle 21"/>
          <p:cNvSpPr/>
          <p:nvPr isPhoto="0" userDrawn="0"/>
        </p:nvSpPr>
        <p:spPr bwMode="auto"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9" name="Rectangle 28"/>
          <p:cNvSpPr/>
          <p:nvPr isPhoto="0" userDrawn="0"/>
        </p:nvSpPr>
        <p:spPr bwMode="auto"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30" name="Rectangle 29"/>
          <p:cNvSpPr/>
          <p:nvPr isPhoto="0" userDrawn="0"/>
        </p:nvSpPr>
        <p:spPr bwMode="auto"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pic>
        <p:nvPicPr>
          <p:cNvPr id="23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Title Only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914400" y="512064"/>
            <a:ext cx="6553200" cy="914400"/>
          </a:xfrm>
        </p:spPr>
        <p:txBody>
          <a:bodyPr/>
          <a:lstStyle>
            <a:lvl1pPr>
              <a:defRPr sz="3200" cap="none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4" name="Footer Placeholder 3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pic>
        <p:nvPicPr>
          <p:cNvPr id="6" name="Picture 2"/>
          <p:cNvPicPr/>
          <p:nvPr isPhoto="0" userDrawn="1"/>
        </p:nvPicPr>
        <p:blipFill>
          <a:blip r:embed="rId2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Blank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3" name="Footer Placeholder 2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Content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/>
          <p:nvPr isPhoto="0" userDrawn="0">
            <p:ph type="body" idx="2" hasCustomPrompt="0"/>
          </p:nvPr>
        </p:nvSpPr>
        <p:spPr bwMode="auto"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4" name="Content Placeholder 3"/>
          <p:cNvSpPr/>
          <p:nvPr isPhoto="0" userDrawn="0">
            <p:ph sz="half" idx="1" hasCustomPrompt="0"/>
          </p:nvPr>
        </p:nvSpPr>
        <p:spPr bwMode="auto"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showMasterSp="0" type="blank" userDrawn="1">
  <p:cSld name="Picture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isPhoto="0" userDrawn="0"/>
        </p:nvSpPr>
        <p:spPr bwMode="auto">
          <a:xfrm>
            <a:off x="368032" y="0"/>
            <a:ext cx="8778240" cy="1878037"/>
          </a:xfrm>
          <a:prstGeom prst="rect">
            <a:avLst/>
          </a:prstGeom>
          <a:solidFill>
            <a:srgbClr val="000000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9" name="Straight Connector 8"/>
          <p:cNvSpPr/>
          <p:nvPr isPhoto="0" userDrawn="0"/>
        </p:nvSpPr>
        <p:spPr bwMode="auto"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grpSp>
        <p:nvGrpSpPr>
          <p:cNvPr id="10" name="Group 9"/>
          <p:cNvGrpSpPr/>
          <p:nvPr isPhoto="0" userDrawn="0"/>
        </p:nvGrpSpPr>
        <p:grpSpPr bwMode="auto">
          <a:xfrm rot="5400000">
            <a:off x="8514581" y="1219200"/>
            <a:ext cx="132763" cy="128465"/>
            <a:chOff x="6668087" y="1297746"/>
            <a:chExt cx="161840" cy="156602"/>
          </a:xfrm>
        </p:grpSpPr>
        <p:sp>
          <p:nvSpPr>
            <p:cNvPr id="15" name="Straight Connector 14"/>
            <p:cNvSpPr/>
            <p:nvPr isPhoto="0" userDrawn="0"/>
          </p:nv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6" name="Straight Connector 15"/>
            <p:cNvSpPr/>
            <p:nvPr isPhoto="0" userDrawn="0"/>
          </p:nv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Straight Connector 16"/>
            <p:cNvSpPr/>
            <p:nvPr isPhoto="0" userDrawn="0"/>
          </p:nv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1"/>
          <p:cNvSpPr/>
          <p:nvPr isPhoto="0" userDrawn="0">
            <p:ph type="title" hasCustomPrompt="0"/>
          </p:nvPr>
        </p:nvSpPr>
        <p:spPr bwMode="grayWhite">
          <a:xfrm>
            <a:off x="914400" y="441251"/>
            <a:ext cx="6858000" cy="701748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Picture Placeholder 2"/>
          <p:cNvSpPr/>
          <p:nvPr isPhoto="0" userDrawn="0">
            <p:ph type="pic" idx="1" hasCustomPrompt="0"/>
          </p:nvPr>
        </p:nvSpPr>
        <p:spPr bwMode="auto">
          <a:xfrm>
            <a:off x="368032" y="1893781"/>
            <a:ext cx="8778240" cy="496014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>
              <a:defRPr/>
            </a:pPr>
            <a:r>
              <a:rPr/>
              <a:t>Click icon to add picture</a:t>
            </a:r>
            <a:endParaRPr/>
          </a:p>
        </p:txBody>
      </p:sp>
      <p:sp>
        <p:nvSpPr>
          <p:cNvPr id="4" name="Text Placeholder 3"/>
          <p:cNvSpPr/>
          <p:nvPr isPhoto="0" userDrawn="0">
            <p:ph type="body" sz="half" idx="2" hasCustomPrompt="0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grpSp>
        <p:nvGrpSpPr>
          <p:cNvPr id="14" name="Group 13"/>
          <p:cNvGrpSpPr/>
          <p:nvPr isPhoto="0" userDrawn="0"/>
        </p:nvGrpSpPr>
        <p:grpSpPr bwMode="auto">
          <a:xfrm rot="5400000">
            <a:off x="8666981" y="1371600"/>
            <a:ext cx="132763" cy="128465"/>
            <a:chOff x="6668087" y="1297746"/>
            <a:chExt cx="161840" cy="156602"/>
          </a:xfrm>
        </p:grpSpPr>
        <p:sp>
          <p:nvSpPr>
            <p:cNvPr id="11" name="Straight Connector 10"/>
            <p:cNvSpPr/>
            <p:nvPr isPhoto="0" userDrawn="0"/>
          </p:nv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2" name="Straight Connector 11"/>
            <p:cNvSpPr/>
            <p:nvPr isPhoto="0" userDrawn="0"/>
          </p:nv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Straight Connector 12"/>
            <p:cNvSpPr/>
            <p:nvPr isPhoto="0" userDrawn="0"/>
          </p:nv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grpSp>
        <p:nvGrpSpPr>
          <p:cNvPr id="18" name="Group 17"/>
          <p:cNvGrpSpPr/>
          <p:nvPr isPhoto="0" userDrawn="0"/>
        </p:nvGrpSpPr>
        <p:grpSpPr bwMode="auto">
          <a:xfrm rot="5400000">
            <a:off x="8320088" y="1474763"/>
            <a:ext cx="132763" cy="128465"/>
            <a:chOff x="6668087" y="1297746"/>
            <a:chExt cx="161840" cy="156602"/>
          </a:xfrm>
        </p:grpSpPr>
        <p:sp>
          <p:nvSpPr>
            <p:cNvPr id="19" name="Straight Connector 18"/>
            <p:cNvSpPr/>
            <p:nvPr isPhoto="0" userDrawn="0"/>
          </p:nv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20" name="Straight Connector 19"/>
            <p:cNvSpPr/>
            <p:nvPr isPhoto="0" userDrawn="0"/>
          </p:nv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21" name="Straight Connector 20"/>
            <p:cNvSpPr/>
            <p:nvPr isPhoto="0" userDrawn="0"/>
          </p:nv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>
          <a:xfrm>
            <a:off x="6477000" y="55498"/>
            <a:ext cx="2133600" cy="365125"/>
          </a:xfrm>
        </p:spPr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>
          <a:xfrm>
            <a:off x="914400" y="55498"/>
            <a:ext cx="5562600" cy="365125"/>
          </a:xfrm>
        </p:spPr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>
          <a:xfrm>
            <a:off x="8610600" y="55498"/>
            <a:ext cx="457200" cy="365125"/>
          </a:xfrm>
        </p:spPr>
        <p:txBody>
          <a:bodyPr/>
          <a:lstStyle/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0">
  <p:cSld name="">
    <p:bg>
      <p:bgPr shadeToTitle="0">
        <a:gradFill>
          <a:gsLst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</p:bgPr>
    </p:bg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isPhoto="0" userDrawn="0"/>
        </p:nvSpPr>
        <p:spPr bwMode="auto">
          <a:xfrm>
            <a:off x="0" y="-1"/>
            <a:ext cx="365760" cy="685445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8" name="Rectangle 7"/>
          <p:cNvSpPr/>
          <p:nvPr isPhoto="0" userDrawn="0"/>
        </p:nvSpPr>
        <p:spPr bwMode="auto">
          <a:xfrm>
            <a:off x="255291" y="5047394"/>
            <a:ext cx="73152" cy="169164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9" name="Rectangle 8"/>
          <p:cNvSpPr/>
          <p:nvPr isPhoto="0" userDrawn="0"/>
        </p:nvSpPr>
        <p:spPr bwMode="auto">
          <a:xfrm>
            <a:off x="255291" y="4796819"/>
            <a:ext cx="73152" cy="228600"/>
          </a:xfrm>
          <a:prstGeom prst="rect">
            <a:avLst/>
          </a:prstGeom>
          <a:solidFill>
            <a:schemeClr val="accent3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0" name="Rectangle 9"/>
          <p:cNvSpPr/>
          <p:nvPr isPhoto="0" userDrawn="0"/>
        </p:nvSpPr>
        <p:spPr bwMode="auto"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1" name="Rectangle 10"/>
          <p:cNvSpPr/>
          <p:nvPr isPhoto="0" userDrawn="0"/>
        </p:nvSpPr>
        <p:spPr bwMode="auto">
          <a:xfrm>
            <a:off x="255291" y="4542559"/>
            <a:ext cx="73152" cy="7315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2" name="Rectangle 11"/>
          <p:cNvSpPr/>
          <p:nvPr isPhoto="0" userDrawn="0"/>
        </p:nvSpPr>
        <p:spPr bwMode="auto"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5" name="Rectangle 14"/>
          <p:cNvSpPr/>
          <p:nvPr isPhoto="0" userDrawn="0"/>
        </p:nvSpPr>
        <p:spPr bwMode="auto"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6" name="Rectangle 15"/>
          <p:cNvSpPr/>
          <p:nvPr isPhoto="0" userDrawn="0"/>
        </p:nvSpPr>
        <p:spPr bwMode="auto"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17" name="Rectangle 16"/>
          <p:cNvSpPr/>
          <p:nvPr isPhoto="0" userDrawn="0"/>
        </p:nvSpPr>
        <p:spPr bwMode="auto"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/>
          </a:p>
        </p:txBody>
      </p:sp>
      <p:sp>
        <p:nvSpPr>
          <p:cNvPr id="22" name="Title Placeholder 21"/>
          <p:cNvSpPr/>
          <p:nvPr isPhoto="0" userDrawn="0">
            <p:ph type="title" hasCustomPrompt="0"/>
          </p:nvPr>
        </p:nvSpPr>
        <p:spPr bwMode="auto">
          <a:xfrm>
            <a:off x="914400" y="512064"/>
            <a:ext cx="6553200" cy="914400"/>
          </a:xfrm>
          <a:prstGeom prst="rect">
            <a:avLst/>
          </a:prstGeom>
        </p:spPr>
        <p:txBody>
          <a:bodyPr vert="horz" anchor="t"/>
          <a:lstStyle/>
          <a:p>
            <a:pPr lvl="0"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13" name="Text Placeholder 12"/>
          <p:cNvSpPr/>
          <p:nvPr isPhoto="0" userDrawn="0">
            <p:ph type="body" idx="1" hasCustomPrompt="0"/>
          </p:nvPr>
        </p:nvSpPr>
        <p:spPr bwMode="auto"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14" name="Date Placeholder 13"/>
          <p:cNvSpPr/>
          <p:nvPr isPhoto="0" userDrawn="0">
            <p:ph type="dt" sz="half" idx="2" hasCustomPrompt="0"/>
          </p:nvPr>
        </p:nvSpPr>
        <p:spPr bwMode="auto">
          <a:xfrm>
            <a:off x="6477000" y="6416675"/>
            <a:ext cx="1637832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3" name="Footer Placeholder 2"/>
          <p:cNvSpPr/>
          <p:nvPr isPhoto="0" userDrawn="0">
            <p:ph type="ftr" sz="quarter" idx="3" hasCustomPrompt="0"/>
          </p:nvPr>
        </p:nvSpPr>
        <p:spPr bwMode="auto">
          <a:xfrm>
            <a:off x="914400" y="6416675"/>
            <a:ext cx="5029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23" name="Slide Number Placeholder 22"/>
          <p:cNvSpPr/>
          <p:nvPr isPhoto="0" userDrawn="0">
            <p:ph type="sldNum" sz="quarter" idx="4" hasCustomPrompt="0"/>
          </p:nvPr>
        </p:nvSpPr>
        <p:spPr bwMode="auto">
          <a:xfrm>
            <a:off x="8229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lvl="0">
              <a:defRPr/>
            </a:pPr>
            <a:fld id="{AF839A5B-9E40-41B8-B996-A151934C2C87}" type="slidenum">
              <a:t>‹#›</a:t>
            </a:fld>
            <a:endParaRPr/>
          </a:p>
        </p:txBody>
      </p:sp>
      <p:pic>
        <p:nvPicPr>
          <p:cNvPr id="18" name="Picture 2"/>
          <p:cNvPicPr/>
          <p:nvPr isPhoto="0" userDrawn="0"/>
        </p:nvPicPr>
        <p:blipFill>
          <a:blip r:embed="rId13"/>
          <a:stretch/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folHlink="folHlink" accent1="accent1" bg1="dk1" accent2="accent2" tx1="lt1" bg2="dk2" accent3="accent3" tx2="lt2" accent4="accent4" hlink="hlink" accent5="accent5" accent6="accent6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0" sldNum="1"/>
  <p:txStyles>
    <p:titleStyle>
      <a:lvl1pPr algn="l">
        <a:spcBef>
          <a:spcPts val="0"/>
        </a:spcBef>
        <a:buNone/>
        <a:defRPr sz="3200">
          <a:solidFill>
            <a:schemeClr val="tx2">
              <a:satMod val="200000"/>
            </a:schemeClr>
          </a:solidFill>
          <a:latin typeface="+mj-lt"/>
        </a:defRPr>
      </a:lvl1pPr>
    </p:titleStyle>
    <p:bodyStyle>
      <a:lvl1pPr marL="411480" indent="-342900" algn="l">
        <a:spcBef>
          <a:spcPts val="700"/>
        </a:spcBef>
        <a:buClr>
          <a:schemeClr val="tx2"/>
        </a:buClr>
        <a:buSzPct val="95000"/>
        <a:buFont typeface="Wingdings"/>
        <a:buChar char=""/>
        <a:defRPr sz="3000">
          <a:solidFill>
            <a:schemeClr val="tx1"/>
          </a:solidFill>
          <a:latin typeface="+mn-lt"/>
        </a:defRPr>
      </a:lvl1pPr>
      <a:lvl2pPr marL="740664" indent="-285750" algn="l">
        <a:spcBef>
          <a:spcPts val="0"/>
        </a:spcBef>
        <a:buClr>
          <a:schemeClr val="accent2"/>
        </a:buClr>
        <a:buSzPct val="90000"/>
        <a:buFont typeface="Wingdings"/>
        <a:buChar char=""/>
        <a:defRPr sz="2600">
          <a:solidFill>
            <a:schemeClr val="tx1"/>
          </a:solidFill>
          <a:latin typeface="+mn-lt"/>
        </a:defRPr>
      </a:lvl2pPr>
      <a:lvl3pPr marL="996696" indent="-228600" algn="l">
        <a:spcBef>
          <a:spcPts val="0"/>
        </a:spcBef>
        <a:buClr>
          <a:schemeClr val="accent2"/>
        </a:buClr>
        <a:buFont typeface="Wingdings 2"/>
        <a:buChar char=""/>
        <a:defRPr sz="2400">
          <a:solidFill>
            <a:schemeClr val="tx1"/>
          </a:solidFill>
          <a:latin typeface="+mn-lt"/>
        </a:defRPr>
      </a:lvl3pPr>
      <a:lvl4pPr marL="1261872" indent="-228600" algn="l">
        <a:spcBef>
          <a:spcPts val="0"/>
        </a:spcBef>
        <a:buClr>
          <a:schemeClr val="accent3"/>
        </a:buClr>
        <a:buFont typeface="Wingdings 3"/>
        <a:buChar char=""/>
        <a:defRPr sz="2200">
          <a:solidFill>
            <a:schemeClr val="tx1"/>
          </a:solidFill>
          <a:latin typeface="+mn-lt"/>
        </a:defRPr>
      </a:lvl4pPr>
      <a:lvl5pPr marL="1481328" indent="-210312" algn="l">
        <a:spcBef>
          <a:spcPts val="0"/>
        </a:spcBef>
        <a:buClr>
          <a:schemeClr val="accent3"/>
        </a:buClr>
        <a:buFont typeface="Wingdings 2"/>
        <a:buChar char=""/>
        <a:defRPr sz="2000">
          <a:solidFill>
            <a:schemeClr val="tx1"/>
          </a:solidFill>
          <a:latin typeface="+mn-lt"/>
        </a:defRPr>
      </a:lvl5pPr>
      <a:lvl6pPr marL="1709928" indent="-210312" algn="l">
        <a:spcBef>
          <a:spcPts val="0"/>
        </a:spcBef>
        <a:buClr>
          <a:schemeClr val="accent3"/>
        </a:buClr>
        <a:buFont typeface="Wingdings 2"/>
        <a:buChar char=""/>
        <a:defRPr sz="1800">
          <a:solidFill>
            <a:schemeClr val="tx1"/>
          </a:solidFill>
          <a:latin typeface="+mn-lt"/>
        </a:defRPr>
      </a:lvl6pPr>
      <a:lvl7pPr marL="1901952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</a:defRPr>
      </a:lvl7pPr>
      <a:lvl8pPr marL="2093976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</a:defRPr>
      </a:lvl8pPr>
      <a:lvl9pPr marL="2286000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</a:defRPr>
      </a:lvl9pPr>
    </p:bodyStyle>
    <p:otherStyle>
      <a:lvl1pPr marL="0" algn="l">
        <a:defRPr>
          <a:solidFill>
            <a:schemeClr val="tx1"/>
          </a:solidFill>
          <a:latin typeface="+mn-lt"/>
        </a:defRPr>
      </a:lvl1pPr>
      <a:lvl2pPr marL="457200" algn="l">
        <a:defRPr>
          <a:solidFill>
            <a:schemeClr val="tx1"/>
          </a:solidFill>
          <a:latin typeface="+mn-lt"/>
        </a:defRPr>
      </a:lvl2pPr>
      <a:lvl3pPr marL="914400" algn="l">
        <a:defRPr>
          <a:solidFill>
            <a:schemeClr val="tx1"/>
          </a:solidFill>
          <a:latin typeface="+mn-lt"/>
        </a:defRPr>
      </a:lvl3pPr>
      <a:lvl4pPr marL="1371600" algn="l">
        <a:defRPr>
          <a:solidFill>
            <a:schemeClr val="tx1"/>
          </a:solidFill>
          <a:latin typeface="+mn-lt"/>
        </a:defRPr>
      </a:lvl4pPr>
      <a:lvl5pPr marL="1828800" algn="l">
        <a:defRPr>
          <a:solidFill>
            <a:schemeClr val="tx1"/>
          </a:solidFill>
          <a:latin typeface="+mn-lt"/>
        </a:defRPr>
      </a:lvl5pPr>
      <a:lvl6pPr marL="2286000" algn="l">
        <a:defRPr>
          <a:solidFill>
            <a:schemeClr val="tx1"/>
          </a:solidFill>
          <a:latin typeface="+mn-lt"/>
        </a:defRPr>
      </a:lvl6pPr>
      <a:lvl7pPr marL="2743200" algn="l">
        <a:defRPr>
          <a:solidFill>
            <a:schemeClr val="tx1"/>
          </a:solidFill>
          <a:latin typeface="+mn-lt"/>
        </a:defRPr>
      </a:lvl7pPr>
      <a:lvl8pPr marL="3200400" algn="l">
        <a:defRPr>
          <a:solidFill>
            <a:schemeClr val="tx1"/>
          </a:solidFill>
          <a:latin typeface="+mn-lt"/>
        </a:defRPr>
      </a:lvl8pPr>
      <a:lvl9pPr marL="3657600" algn="l">
        <a:defRPr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bsmithson@ricohsv.com?subject=request%20to%20join%20the%20Incorporation%20WG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MasterSp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ctrTitle" hasCustomPrompt="0"/>
          </p:nvPr>
        </p:nvSpPr>
        <p:spPr bwMode="auto">
          <a:xfrm>
            <a:off x="533400" y="3734310"/>
            <a:ext cx="7772400" cy="1218690"/>
          </a:xfrm>
        </p:spPr>
        <p:txBody>
          <a:bodyPr/>
          <a:lstStyle/>
          <a:p>
            <a:pPr lvl="0">
              <a:defRPr/>
            </a:pPr>
            <a:r>
              <a:rPr/>
              <a:t>CCUF incorporation </a:t>
            </a:r>
            <a:endParaRPr/>
          </a:p>
        </p:txBody>
      </p:sp>
      <p:sp>
        <p:nvSpPr>
          <p:cNvPr id="3" name="Subtitle 2"/>
          <p:cNvSpPr/>
          <p:nvPr isPhoto="0" userDrawn="0">
            <p:ph type="subTitle" idx="1" hasCustomPrompt="0"/>
          </p:nvPr>
        </p:nvSpPr>
        <p:spPr bwMode="auto">
          <a:xfrm>
            <a:off x="682653" y="5105400"/>
            <a:ext cx="7772400" cy="1356360"/>
          </a:xfrm>
        </p:spPr>
        <p:txBody>
          <a:bodyPr/>
          <a:lstStyle/>
          <a:p>
            <a:pPr lvl="0">
              <a:defRPr/>
            </a:pPr>
            <a:r>
              <a:rPr sz="1800" i="1"/>
              <a:t>Brian Smithson / Ricoh </a:t>
            </a:r>
            <a:r>
              <a:rPr sz="1800" i="1"/>
              <a:t>Americas</a:t>
            </a:r>
            <a:r>
              <a:rPr sz="1800" i="1"/>
              <a:t/>
            </a:r>
            <a:br/>
            <a:r>
              <a:rPr sz="1800" i="1"/>
              <a:t>6</a:t>
            </a:r>
            <a:r>
              <a:rPr sz="1800" i="1" baseline="30000"/>
              <a:t>th</a:t>
            </a:r>
            <a:r>
              <a:rPr sz="1800" i="1"/>
              <a:t> </a:t>
            </a:r>
            <a:r>
              <a:rPr sz="1800" i="1"/>
              <a:t>CCUF-CCDB Workshops</a:t>
            </a:r>
            <a:endParaRPr/>
          </a:p>
          <a:p>
            <a:pPr lvl="0">
              <a:defRPr/>
            </a:pPr>
            <a:r>
              <a:rPr sz="1800" i="1"/>
              <a:t>New </a:t>
            </a:r>
            <a:r>
              <a:rPr sz="1800" i="1"/>
              <a:t>Delhi, India</a:t>
            </a:r>
            <a:endParaRPr sz="1800" i="1"/>
          </a:p>
          <a:p>
            <a:pPr lvl="0">
              <a:defRPr/>
            </a:pPr>
            <a:r>
              <a:rPr sz="1800" i="1"/>
              <a:t>September 4, 2014</a:t>
            </a:r>
            <a:endParaRPr sz="1800" i="1"/>
          </a:p>
        </p:txBody>
      </p:sp>
      <p:pic>
        <p:nvPicPr>
          <p:cNvPr id="1026" name="Picture 2"/>
          <p:cNvPicPr/>
          <p:nvPr isPhoto="0" userDrawn="0"/>
        </p:nvPicPr>
        <p:blipFill>
          <a:blip r:embed="rId3"/>
          <a:stretch/>
        </p:blipFill>
        <p:spPr bwMode="auto">
          <a:xfrm>
            <a:off x="5181600" y="457200"/>
            <a:ext cx="3273453" cy="327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Comparison</a:t>
            </a:r>
            <a:endParaRPr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 isPhoto="0" userDrawn="0">
            <p:ph idx="1" hasCustomPrompt="0"/>
          </p:nvPr>
        </p:nvGraphicFramePr>
        <p:xfrm>
          <a:off x="457200" y="1676400"/>
          <a:ext cx="8013699" cy="425704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{4EAF7AFF-698F-CA7A-ABA8-DB1CF9780B8F}</a:tableStyleId>
              </a:tblPr>
              <a:tblGrid>
                <a:gridCol w="1686530"/>
                <a:gridCol w="2108161"/>
                <a:gridCol w="2055982"/>
                <a:gridCol w="2150326"/>
              </a:tblGrid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          </a:t>
                      </a:r>
                      <a:r>
                        <a:rPr sz="1400" b="1"/>
                        <a:t>Solution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Roll</a:t>
                      </a:r>
                      <a:r>
                        <a:rPr sz="1400"/>
                        <a:t> your own </a:t>
                      </a:r>
                      <a:r>
                        <a:rPr sz="1400"/>
                        <a:t>501(c)6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IEEE-ISTO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VTM Group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Incorporation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We do it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ISTO</a:t>
                      </a:r>
                      <a:r>
                        <a:rPr sz="1400"/>
                        <a:t> provides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We do it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Accounting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We hire out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ISTO provides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VTM provides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Membership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We</a:t>
                      </a:r>
                      <a:r>
                        <a:rPr sz="1400"/>
                        <a:t> manage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ISTO provides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VTM provides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Invoicing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We hire out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ISTO provides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VTM provides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marL="0" marR="0" lvl="0" indent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/>
                        <a:t>Additional benefits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None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/>
                        <a:t>Insurance;</a:t>
                      </a:r>
                      <a:r>
                        <a:rPr sz="1400"/>
                        <a:t> </a:t>
                      </a:r>
                      <a:r>
                        <a:rPr sz="1400"/>
                        <a:t>association with IEEE;</a:t>
                      </a:r>
                      <a:r>
                        <a:rPr sz="1400"/>
                        <a:t>  </a:t>
                      </a:r>
                      <a:r>
                        <a:rPr sz="1400"/>
                        <a:t>SSO status;</a:t>
                      </a:r>
                      <a:r>
                        <a:rPr sz="1400"/>
                        <a:t> additional-cost </a:t>
                      </a:r>
                      <a:r>
                        <a:rPr sz="1400"/>
                        <a:t>services available from ISTO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Many </a:t>
                      </a:r>
                      <a:r>
                        <a:rPr sz="1400"/>
                        <a:t>additional-cost</a:t>
                      </a:r>
                      <a:r>
                        <a:rPr sz="1400"/>
                        <a:t> </a:t>
                      </a:r>
                      <a:r>
                        <a:rPr sz="1400"/>
                        <a:t>services available </a:t>
                      </a:r>
                      <a:r>
                        <a:rPr sz="1400"/>
                        <a:t>from </a:t>
                      </a:r>
                      <a:r>
                        <a:rPr sz="1400"/>
                        <a:t>VTM Group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IT infrastructure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Hosted </a:t>
                      </a:r>
                      <a:r>
                        <a:rPr sz="1400"/>
                        <a:t>IT (ex:</a:t>
                      </a:r>
                      <a:r>
                        <a:rPr sz="1400"/>
                        <a:t> Causeway)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ISTO provides, or other hosted </a:t>
                      </a:r>
                      <a:r>
                        <a:rPr sz="1400"/>
                        <a:t>IT (ex:</a:t>
                      </a:r>
                      <a:r>
                        <a:rPr sz="1400"/>
                        <a:t> Causeway)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VTM-hosted</a:t>
                      </a:r>
                      <a:r>
                        <a:rPr sz="1400"/>
                        <a:t> Causeway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First year cost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/>
                        <a:t>$41,000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$94,500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$52,800</a:t>
                      </a:r>
                      <a:endParaRPr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/>
                        <a:t>Ongoing</a:t>
                      </a:r>
                      <a:r>
                        <a:rPr sz="1400" b="1"/>
                        <a:t> annual cost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/>
                        <a:t>$30,500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$86,500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$42,300</a:t>
                      </a:r>
                      <a:endParaRPr/>
                    </a:p>
                  </a:txBody>
                  <a:tcPr marL="91440" marR="91440" marT="45720" marB="45720"/>
                </a:tc>
              </a:tr>
            </a:tbl>
          </a:graphicData>
        </a:graphic>
      </p:graphicFrame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10</a:t>
            </a:fld>
            <a:r>
              <a:rPr/>
              <a:t>10</a:t>
            </a:r>
            <a:endParaRPr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Cost detail</a:t>
            </a:r>
            <a:endParaRPr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 isPhoto="0" userDrawn="0">
            <p:ph idx="1" hasCustomPrompt="0"/>
          </p:nvPr>
        </p:nvGraphicFramePr>
        <p:xfrm>
          <a:off x="457202" y="1722755"/>
          <a:ext cx="8166099" cy="409194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{4EAF7AFF-698F-CA7A-ABA8-DB1CF9780B8F}</a:tableStyleId>
              </a:tblPr>
              <a:tblGrid>
                <a:gridCol w="1052858"/>
                <a:gridCol w="1052858"/>
                <a:gridCol w="1052858"/>
                <a:gridCol w="1052858"/>
                <a:gridCol w="1316072"/>
                <a:gridCol w="1283499"/>
                <a:gridCol w="1342394"/>
              </a:tblGrid>
              <a:tr h="370840">
                <a:tc rowSpan="2">
                  <a:txBody>
                    <a:bodyPr/>
                    <a:p>
                      <a:pPr lvl="0" algn="r">
                        <a:defRPr/>
                      </a:pPr>
                      <a:r>
                        <a:rPr sz="1400">
                          <a:latin typeface="Corbel"/>
                        </a:rPr>
                        <a:t>Solution</a:t>
                      </a:r>
                      <a:endParaRPr/>
                    </a:p>
                    <a:p>
                      <a:pPr lvl="0" algn="r">
                        <a:defRPr/>
                      </a:pPr>
                      <a:endParaRPr sz="1400">
                        <a:latin typeface="Corbel"/>
                      </a:endParaRPr>
                    </a:p>
                    <a:p>
                      <a:pPr lvl="0" algn="r">
                        <a:defRPr/>
                      </a:pPr>
                      <a:endParaRPr sz="1400">
                        <a:latin typeface="Corbel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p>
                      <a:pPr lvl="0" algn="ctr">
                        <a:defRPr/>
                      </a:pPr>
                      <a:r>
                        <a:rPr sz="1400" b="1">
                          <a:latin typeface="Corbel"/>
                        </a:rPr>
                        <a:t>Roll your</a:t>
                      </a:r>
                      <a:r>
                        <a:rPr sz="1400" b="1">
                          <a:latin typeface="Corbel"/>
                        </a:rPr>
                        <a:t> own 501(c)6</a:t>
                      </a:r>
                      <a:endParaRPr sz="1400" b="1">
                        <a:latin typeface="Corbe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 i="0" u="none" strike="noStrike" cap="none">
                          <a:solidFill>
                            <a:prstClr val="white"/>
                          </a:solidFill>
                          <a:latin typeface="Corbel"/>
                        </a:rPr>
                        <a:t>IEEE-ISTO</a:t>
                      </a:r>
                      <a:endParaRPr sz="1400" b="1" i="0" u="none" strike="noStrike" cap="none">
                        <a:solidFill>
                          <a:prstClr val="white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 i="0" u="none" strike="noStrike" cap="none">
                          <a:solidFill>
                            <a:prstClr val="white"/>
                          </a:solidFill>
                          <a:latin typeface="Corbel"/>
                        </a:rPr>
                        <a:t>VTM Group</a:t>
                      </a:r>
                      <a:endParaRPr sz="1400" b="1" i="0" u="none" strike="noStrike" cap="none">
                        <a:solidFill>
                          <a:prstClr val="white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70840">
                <a:tc vMerge="1">
                  <a:txBody>
                    <a:bodyPr/>
                    <a:p>
                      <a:pPr lvl="0" algn="l">
                        <a:defRPr/>
                      </a:pPr>
                      <a:endParaRPr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First year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Ongoing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First year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Ongoing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First year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Ongoing</a:t>
                      </a:r>
                      <a:endParaRPr/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Ops setup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$ 3,500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Operations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$ 60,000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$ 60,000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$ 26,400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$ 26,400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Legal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Filing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Not applicable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Accounting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Included in Ops 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Included in Ops 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Included in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Ops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endParaRPr sz="12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Included in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Ops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endParaRPr sz="12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Invoicing</a:t>
                      </a:r>
                      <a:endParaRPr sz="1400" b="1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2,000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Included in Ops 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 u="none" strike="noStrike" cap="none">
                          <a:solidFill>
                            <a:srgbClr val="000000"/>
                          </a:solidFill>
                          <a:latin typeface="Corbel"/>
                        </a:rPr>
                        <a:t>Included in Ops 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Included in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Ops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endParaRPr sz="12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ctr">
                        <a:defRPr/>
                      </a:pP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Included in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Ops</a:t>
                      </a:r>
                      <a:r>
                        <a:rPr sz="12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endParaRPr sz="12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IT</a:t>
                      </a:r>
                      <a:endParaRPr/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$ 26,000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$ 24,000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$ 26,000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$ 24,000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$ 13,400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$ 11,400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Miscellany</a:t>
                      </a:r>
                      <a:endParaRPr sz="1400" b="1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$ 2,500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1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Total:</a:t>
                      </a:r>
                      <a:endParaRPr sz="1400" b="1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$ 41,000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$ 30,500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$ 94,500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$ 86,500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$ 52,800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p>
                      <a:pPr lvl="0" algn="r">
                        <a:defRPr/>
                      </a:pP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sz="1400" b="0" i="0" u="none" strike="noStrike">
                          <a:solidFill>
                            <a:srgbClr val="000000"/>
                          </a:solidFill>
                          <a:latin typeface="Corbel"/>
                        </a:rPr>
                        <a:t>$ 42,300 </a:t>
                      </a:r>
                      <a:endParaRPr sz="1400" b="0" i="0" u="none" strike="noStrike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11</a:t>
            </a:fld>
            <a:r>
              <a:rPr/>
              <a:t>11</a:t>
            </a:r>
            <a:endParaRPr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Recommendation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371600"/>
            <a:ext cx="7772400" cy="4983960"/>
          </a:xfrm>
        </p:spPr>
        <p:txBody>
          <a:bodyPr/>
          <a:lstStyle/>
          <a:p>
            <a:pPr lvl="0">
              <a:defRPr/>
            </a:pPr>
            <a:r>
              <a:rPr sz="2400"/>
              <a:t>VTM Group and Causeway</a:t>
            </a:r>
            <a:endParaRPr/>
          </a:p>
          <a:p>
            <a:pPr lvl="1">
              <a:defRPr/>
            </a:pPr>
            <a:r>
              <a:rPr sz="2000"/>
              <a:t>VTM is an established association management firm managing dozens of associations</a:t>
            </a:r>
            <a:endParaRPr/>
          </a:p>
          <a:p>
            <a:pPr lvl="1">
              <a:defRPr/>
            </a:pPr>
            <a:r>
              <a:rPr sz="2000"/>
              <a:t>VTM developed Causeway and offers it at ½ price with VTM management package</a:t>
            </a:r>
            <a:endParaRPr/>
          </a:p>
          <a:p>
            <a:pPr lvl="1">
              <a:defRPr/>
            </a:pPr>
            <a:r>
              <a:rPr sz="2000"/>
              <a:t>We would also use their recommended legal service (</a:t>
            </a:r>
            <a:r>
              <a:rPr sz="2000"/>
              <a:t>Gesmer</a:t>
            </a:r>
            <a:r>
              <a:rPr sz="2000"/>
              <a:t> </a:t>
            </a:r>
            <a:r>
              <a:rPr sz="2000"/>
              <a:t>Updegrove</a:t>
            </a:r>
            <a:r>
              <a:rPr sz="2000"/>
              <a:t> LLP) for incorporation services</a:t>
            </a:r>
            <a:endParaRPr/>
          </a:p>
          <a:p>
            <a:pPr lvl="1">
              <a:defRPr/>
            </a:pPr>
            <a:endParaRPr sz="2000"/>
          </a:p>
          <a:p>
            <a:pPr lvl="1">
              <a:defRPr/>
            </a:pPr>
            <a:r>
              <a:rPr sz="2000"/>
              <a:t>Least expensive option which offers the needed functionality</a:t>
            </a:r>
            <a:endParaRPr sz="2000"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12</a:t>
            </a:fld>
            <a:r>
              <a:rPr/>
              <a:t>12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</a:t>
            </a:r>
            <a:r>
              <a:rPr/>
              <a:t>Smithson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How would it be funded?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524000"/>
            <a:ext cx="7772400" cy="4831560"/>
          </a:xfrm>
        </p:spPr>
        <p:txBody>
          <a:bodyPr/>
          <a:lstStyle/>
          <a:p>
            <a:pPr lvl="0">
              <a:defRPr/>
            </a:pPr>
            <a:r>
              <a:rPr sz="2400"/>
              <a:t>After some benevolent seeding, self-fund from profits obtained from conferences or something – </a:t>
            </a:r>
            <a:r>
              <a:rPr sz="2400" i="1"/>
              <a:t>unlikely</a:t>
            </a:r>
            <a:endParaRPr/>
          </a:p>
          <a:p>
            <a:pPr lvl="0">
              <a:defRPr/>
            </a:pPr>
            <a:r>
              <a:rPr sz="2400"/>
              <a:t>Annual membership fees plus meeting/conference fees</a:t>
            </a:r>
            <a:endParaRPr/>
          </a:p>
          <a:p>
            <a:pPr lvl="1">
              <a:defRPr/>
            </a:pPr>
            <a:r>
              <a:rPr sz="2000"/>
              <a:t>Membership by organization, not by individual</a:t>
            </a:r>
            <a:endParaRPr/>
          </a:p>
          <a:p>
            <a:pPr lvl="1">
              <a:defRPr/>
            </a:pPr>
            <a:r>
              <a:rPr sz="2000"/>
              <a:t>Need to consider sliding scales and member classes (including “free”) so as not to chase away otherwise worthy contributors</a:t>
            </a:r>
            <a:endParaRPr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13</a:t>
            </a:fld>
            <a:r>
              <a:rPr/>
              <a:t>13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Is it realistic?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371600"/>
            <a:ext cx="7772400" cy="4572000"/>
          </a:xfrm>
        </p:spPr>
        <p:txBody>
          <a:bodyPr/>
          <a:lstStyle/>
          <a:p>
            <a:pPr lvl="0">
              <a:defRPr/>
            </a:pPr>
            <a:r>
              <a:rPr sz="2400"/>
              <a:t>Bootstrapping</a:t>
            </a:r>
            <a:endParaRPr/>
          </a:p>
          <a:p>
            <a:pPr lvl="1">
              <a:defRPr/>
            </a:pPr>
            <a:r>
              <a:rPr sz="2000"/>
              <a:t>To start, we’d need some number of companies to join in advance of incorporation </a:t>
            </a:r>
            <a:r>
              <a:rPr sz="2000"/>
              <a:t>(using a third party and trust account)</a:t>
            </a:r>
            <a:endParaRPr sz="2000"/>
          </a:p>
          <a:p>
            <a:pPr lvl="1">
              <a:defRPr/>
            </a:pPr>
            <a:r>
              <a:rPr sz="2000"/>
              <a:t>Ten or twenty companies joining </a:t>
            </a:r>
            <a:r>
              <a:rPr sz="2000"/>
              <a:t>in advance is enough </a:t>
            </a:r>
            <a:r>
              <a:rPr sz="2000"/>
              <a:t>to </a:t>
            </a:r>
            <a:r>
              <a:rPr sz="2000"/>
              <a:t>bootstrap </a:t>
            </a:r>
            <a:r>
              <a:rPr sz="2000"/>
              <a:t>the organization</a:t>
            </a:r>
            <a:r>
              <a:rPr sz="2000"/>
              <a:t>.</a:t>
            </a:r>
            <a:endParaRPr/>
          </a:p>
          <a:p>
            <a:pPr lvl="1">
              <a:defRPr/>
            </a:pPr>
            <a:endParaRPr sz="1800"/>
          </a:p>
          <a:p>
            <a:pPr lvl="0">
              <a:defRPr/>
            </a:pPr>
            <a:r>
              <a:rPr sz="2400"/>
              <a:t>Sustaining</a:t>
            </a:r>
            <a:endParaRPr/>
          </a:p>
          <a:p>
            <a:pPr lvl="1">
              <a:defRPr/>
            </a:pPr>
            <a:r>
              <a:rPr sz="2000"/>
              <a:t>Of the 225+ organizations in the CCUF, 175+ of them are either vendors, labs, or consultants.</a:t>
            </a:r>
            <a:endParaRPr/>
          </a:p>
          <a:p>
            <a:pPr lvl="1">
              <a:defRPr/>
            </a:pPr>
            <a:r>
              <a:rPr sz="2000"/>
              <a:t>125 of them joining at a meager $500/year = $62,500</a:t>
            </a:r>
            <a:endParaRPr/>
          </a:p>
          <a:p>
            <a:pPr lvl="1">
              <a:defRPr/>
            </a:pPr>
            <a:r>
              <a:rPr sz="2000"/>
              <a:t>It is enough to sustain the organization.</a:t>
            </a:r>
            <a:endParaRPr/>
          </a:p>
          <a:p>
            <a:pPr lvl="1">
              <a:defRPr/>
            </a:pPr>
            <a:endParaRPr sz="2000"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14</a:t>
            </a:fld>
            <a:r>
              <a:rPr/>
              <a:t>14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How do we start</a:t>
            </a:r>
            <a:r>
              <a:rPr/>
              <a:t>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838200" y="1371600"/>
            <a:ext cx="7772400" cy="5257800"/>
          </a:xfrm>
        </p:spPr>
        <p:txBody>
          <a:bodyPr/>
          <a:lstStyle/>
          <a:p>
            <a:pPr marL="525780" lvl="0" indent="-457200">
              <a:buFont typeface="+mj-lt"/>
              <a:buAutoNum type="arabicPeriod" startAt="1"/>
              <a:defRPr/>
            </a:pPr>
            <a:r>
              <a:rPr sz="2400"/>
              <a:t>Form an Incorporation WG to discuss and propose:</a:t>
            </a:r>
            <a:endParaRPr/>
          </a:p>
          <a:p>
            <a:pPr marL="854964" lvl="1" indent="-457200">
              <a:defRPr/>
            </a:pPr>
            <a:r>
              <a:rPr sz="2000"/>
              <a:t>Organization name and purpose</a:t>
            </a:r>
            <a:endParaRPr/>
          </a:p>
          <a:p>
            <a:pPr marL="854964" lvl="1" indent="-457200">
              <a:defRPr/>
            </a:pPr>
            <a:r>
              <a:rPr sz="2000"/>
              <a:t>Membership class structure, fees, and agreements</a:t>
            </a:r>
            <a:endParaRPr/>
          </a:p>
          <a:p>
            <a:pPr marL="1110996" lvl="2" indent="-457200">
              <a:defRPr/>
            </a:pPr>
            <a:r>
              <a:rPr sz="1800"/>
              <a:t>Fee versus free, sliding scales</a:t>
            </a:r>
            <a:endParaRPr/>
          </a:p>
          <a:p>
            <a:pPr marL="1110996" lvl="2" indent="-457200">
              <a:defRPr/>
            </a:pPr>
            <a:r>
              <a:rPr sz="1800"/>
              <a:t>Voting and other rights</a:t>
            </a:r>
            <a:endParaRPr/>
          </a:p>
          <a:p>
            <a:pPr marL="1110996" lvl="2" indent="-457200">
              <a:defRPr/>
            </a:pPr>
            <a:r>
              <a:rPr sz="1800"/>
              <a:t>Membership agreement</a:t>
            </a:r>
            <a:endParaRPr/>
          </a:p>
          <a:p>
            <a:pPr marL="854964" lvl="1" indent="-457200">
              <a:defRPr/>
            </a:pPr>
            <a:r>
              <a:rPr sz="2000"/>
              <a:t>Board structure, i</a:t>
            </a:r>
            <a:r>
              <a:rPr sz="2000"/>
              <a:t>nitial board / officers, hardwired committees</a:t>
            </a:r>
            <a:endParaRPr/>
          </a:p>
          <a:p>
            <a:pPr marL="854964" lvl="1" indent="-457200">
              <a:defRPr/>
            </a:pPr>
            <a:r>
              <a:rPr sz="2000"/>
              <a:t>Additional policies (supporting a non-profit status)</a:t>
            </a:r>
            <a:endParaRPr/>
          </a:p>
          <a:p>
            <a:pPr marL="854964" lvl="1" indent="-457200">
              <a:defRPr/>
            </a:pPr>
            <a:r>
              <a:rPr sz="2000"/>
              <a:t>Services to be employed (e.g., </a:t>
            </a:r>
            <a:r>
              <a:rPr sz="2000"/>
              <a:t>VTM </a:t>
            </a:r>
            <a:r>
              <a:rPr sz="2000"/>
              <a:t>Group for operations, </a:t>
            </a:r>
            <a:r>
              <a:rPr sz="2000"/>
              <a:t>Gesmer</a:t>
            </a:r>
            <a:r>
              <a:rPr sz="2000"/>
              <a:t> </a:t>
            </a:r>
            <a:r>
              <a:rPr sz="2000"/>
              <a:t>Updegrove</a:t>
            </a:r>
            <a:r>
              <a:rPr sz="2000"/>
              <a:t> LLP for legal, </a:t>
            </a:r>
            <a:r>
              <a:rPr sz="2000"/>
              <a:t>Causeway for </a:t>
            </a:r>
            <a:r>
              <a:rPr sz="2000"/>
              <a:t>collaboration… )</a:t>
            </a:r>
            <a:endParaRPr/>
          </a:p>
          <a:p>
            <a:pPr marL="854964" lvl="1" indent="-457200">
              <a:defRPr/>
            </a:pPr>
            <a:r>
              <a:rPr sz="2000"/>
              <a:t>How to obtain membership approval</a:t>
            </a:r>
            <a:endParaRPr/>
          </a:p>
          <a:p>
            <a:pPr marL="854964" lvl="1" indent="-457200">
              <a:defRPr/>
            </a:pPr>
            <a:r>
              <a:rPr sz="2000"/>
              <a:t>How to obtain seed funds</a:t>
            </a:r>
            <a:endParaRPr/>
          </a:p>
          <a:p>
            <a:pPr marL="854964" lvl="1" indent="-457200">
              <a:defRPr/>
            </a:pPr>
            <a:r>
              <a:rPr sz="2000"/>
              <a:t>When to light the fuse…</a:t>
            </a:r>
            <a:endParaRPr/>
          </a:p>
          <a:p>
            <a:pPr marL="1110996" lvl="2" indent="-457200">
              <a:defRPr/>
            </a:pPr>
            <a:endParaRPr sz="1800"/>
          </a:p>
          <a:p>
            <a:pPr marL="525780" lvl="0" indent="-457200">
              <a:buFont typeface="+mj-lt"/>
              <a:buAutoNum type="arabicPeriod" startAt="1"/>
              <a:defRPr/>
            </a:pPr>
            <a:r>
              <a:rPr sz="2400"/>
              <a:t>Obtain membership approval to </a:t>
            </a:r>
            <a:r>
              <a:rPr sz="2400"/>
              <a:t>proceed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15</a:t>
            </a:fld>
            <a:r>
              <a:rPr/>
              <a:t>15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How do we finish?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447800"/>
            <a:ext cx="7772400" cy="4572000"/>
          </a:xfrm>
        </p:spPr>
        <p:txBody>
          <a:bodyPr/>
          <a:lstStyle/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Line up service providers (VTM, GU, etc.)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VTM Group sets up trust account for seed funding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Complete the paperwork from </a:t>
            </a:r>
            <a:r>
              <a:rPr sz="2400"/>
              <a:t>Gesmer</a:t>
            </a:r>
            <a:r>
              <a:rPr sz="2400"/>
              <a:t> </a:t>
            </a:r>
            <a:r>
              <a:rPr sz="2400"/>
              <a:t>Updegrove</a:t>
            </a:r>
            <a:endParaRPr sz="2400"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File papers to incorporate as a 501(c)6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File papers to do business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Sign contracts as CCUF Inc.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VTM starts operations (setting up financial accounts, membership registration, invoices, …)</a:t>
            </a:r>
            <a:endParaRPr/>
          </a:p>
          <a:p>
            <a:pPr marL="525780" lvl="0" indent="-457200">
              <a:buFont typeface="+mj-lt"/>
              <a:buAutoNum type="arabicPeriod" startAt="3"/>
              <a:defRPr/>
            </a:pPr>
            <a:r>
              <a:rPr sz="2400"/>
              <a:t>Set up Causeway and start migration from </a:t>
            </a:r>
            <a:r>
              <a:rPr sz="2400"/>
              <a:t>Teamlab</a:t>
            </a:r>
            <a:endParaRPr sz="2000"/>
          </a:p>
          <a:p>
            <a:pPr marL="854964" lvl="1" indent="-457200">
              <a:defRPr/>
            </a:pPr>
            <a:endParaRPr sz="2000"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16</a:t>
            </a:fld>
            <a:r>
              <a:rPr/>
              <a:t>16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Questions / Discussion</a:t>
            </a:r>
            <a:endParaRPr/>
          </a:p>
        </p:txBody>
      </p:sp>
      <p:sp>
        <p:nvSpPr>
          <p:cNvPr id="10" name="Content Placeholder 9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marL="68580" lvl="0" indent="0" algn="ctr">
              <a:buNone/>
              <a:defRPr/>
            </a:pPr>
            <a:endParaRPr sz="2400"/>
          </a:p>
          <a:p>
            <a:pPr marL="68580" lvl="0" indent="0" algn="ctr">
              <a:buNone/>
              <a:defRPr/>
            </a:pPr>
            <a:endParaRPr sz="2400"/>
          </a:p>
          <a:p>
            <a:pPr marL="68580" lvl="0" indent="0" algn="ctr">
              <a:buNone/>
              <a:defRPr/>
            </a:pPr>
            <a:endParaRPr sz="2400"/>
          </a:p>
          <a:p>
            <a:pPr marL="68580" lvl="0" indent="0" algn="ctr">
              <a:buNone/>
              <a:defRPr/>
            </a:pPr>
            <a:r>
              <a:rPr sz="2400"/>
              <a:t>To join the Incorporation WG, send an email to </a:t>
            </a:r>
            <a:r>
              <a:rPr sz="2400" u="sng">
                <a:solidFill>
                  <a:schemeClr val="hlink"/>
                </a:solidFill>
                <a:hlinkClick r:id="rId3"/>
              </a:rPr>
              <a:t>bsmithson@ricohsv.com</a:t>
            </a:r>
            <a:endParaRPr sz="2400"/>
          </a:p>
          <a:p>
            <a:pPr marL="68580" lvl="0" indent="0">
              <a:buNone/>
              <a:defRPr/>
            </a:pPr>
            <a:endParaRPr/>
          </a:p>
          <a:p>
            <a:pPr marL="68580" lvl="0" indent="0" algn="ctr">
              <a:buNone/>
              <a:defRPr/>
            </a:pPr>
            <a:r>
              <a:rPr i="1"/>
              <a:t>Thank you</a:t>
            </a:r>
            <a:endParaRPr i="1"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17</a:t>
            </a:fld>
            <a:r>
              <a:rPr/>
              <a:t>17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Agenda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What’s the problem?</a:t>
            </a:r>
            <a:endParaRPr/>
          </a:p>
          <a:p>
            <a:pPr lvl="0">
              <a:defRPr/>
            </a:pPr>
            <a:r>
              <a:rPr/>
              <a:t>What is the solution?</a:t>
            </a:r>
            <a:endParaRPr/>
          </a:p>
          <a:p>
            <a:pPr lvl="0">
              <a:defRPr/>
            </a:pPr>
            <a:r>
              <a:rPr/>
              <a:t>How do we start</a:t>
            </a:r>
            <a:r>
              <a:rPr/>
              <a:t>?</a:t>
            </a:r>
            <a:endParaRPr/>
          </a:p>
          <a:p>
            <a:pPr lvl="0">
              <a:defRPr/>
            </a:pPr>
            <a:r>
              <a:rPr/>
              <a:t>How do we finish?</a:t>
            </a:r>
            <a:endParaRPr/>
          </a:p>
          <a:p>
            <a:pPr lvl="0">
              <a:defRPr/>
            </a:pPr>
            <a:endParaRPr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2</a:t>
            </a:fld>
            <a:r>
              <a:rPr/>
              <a:t>2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What is the problem?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371600"/>
            <a:ext cx="7772400" cy="4762500"/>
          </a:xfrm>
        </p:spPr>
        <p:txBody>
          <a:bodyPr/>
          <a:lstStyle/>
          <a:p>
            <a:pPr marL="525780" lvl="0" indent="-457200">
              <a:buFont typeface="+mj-lt"/>
              <a:buAutoNum type="arabicPeriod" startAt="1"/>
              <a:defRPr/>
            </a:pPr>
            <a:r>
              <a:rPr sz="2400"/>
              <a:t>Mostly, its </a:t>
            </a:r>
            <a:r>
              <a:rPr sz="2400"/>
              <a:t>Teamlab</a:t>
            </a:r>
            <a:r>
              <a:rPr sz="2400"/>
              <a:t>*</a:t>
            </a:r>
            <a:endParaRPr/>
          </a:p>
          <a:p>
            <a:pPr lvl="1">
              <a:defRPr/>
            </a:pPr>
            <a:r>
              <a:rPr sz="2000"/>
              <a:t>Doesn’t provide needed features</a:t>
            </a:r>
            <a:endParaRPr/>
          </a:p>
          <a:p>
            <a:pPr lvl="1">
              <a:defRPr/>
            </a:pPr>
            <a:r>
              <a:rPr sz="2000"/>
              <a:t>Existing features not easy to use</a:t>
            </a:r>
            <a:endParaRPr/>
          </a:p>
          <a:p>
            <a:pPr lvl="1">
              <a:defRPr/>
            </a:pPr>
            <a:r>
              <a:rPr sz="2000"/>
              <a:t>Administration is painful</a:t>
            </a:r>
            <a:endParaRPr/>
          </a:p>
          <a:p>
            <a:pPr lvl="1">
              <a:defRPr/>
            </a:pPr>
            <a:r>
              <a:rPr sz="2000"/>
              <a:t>For more on this: </a:t>
            </a:r>
            <a:r>
              <a:rPr sz="2000"/>
              <a:t>refer to the </a:t>
            </a:r>
            <a:r>
              <a:rPr sz="2000"/>
              <a:t>iTC</a:t>
            </a:r>
            <a:r>
              <a:rPr sz="2000"/>
              <a:t> Collaboration Tools session during next week’s ICCC</a:t>
            </a:r>
            <a:endParaRPr/>
          </a:p>
          <a:p>
            <a:pPr marL="854964" lvl="1" indent="-457200">
              <a:buFont typeface="+mj-lt"/>
              <a:buAutoNum type="arabicPeriod" startAt="1"/>
              <a:defRPr/>
            </a:pPr>
            <a:endParaRPr sz="2000"/>
          </a:p>
          <a:p>
            <a:pPr marL="525780" lvl="0" indent="-457200">
              <a:buFont typeface="+mj-lt"/>
              <a:buAutoNum type="arabicPeriod" startAt="1"/>
              <a:defRPr/>
            </a:pPr>
            <a:r>
              <a:rPr sz="2400"/>
              <a:t>The </a:t>
            </a:r>
            <a:r>
              <a:rPr sz="2400"/>
              <a:t>CCUF cannot do anything that requires money</a:t>
            </a:r>
            <a:endParaRPr/>
          </a:p>
          <a:p>
            <a:pPr lvl="1">
              <a:defRPr/>
            </a:pPr>
            <a:r>
              <a:rPr sz="2000"/>
              <a:t>Even if someone gave it to us!</a:t>
            </a:r>
            <a:endParaRPr/>
          </a:p>
          <a:p>
            <a:pPr lvl="1">
              <a:defRPr/>
            </a:pPr>
            <a:r>
              <a:rPr sz="2000"/>
              <a:t>It’s not a legal entity, so it can’t open a bank </a:t>
            </a:r>
            <a:r>
              <a:rPr sz="2000"/>
              <a:t>account</a:t>
            </a:r>
            <a:endParaRPr/>
          </a:p>
          <a:p>
            <a:pPr lvl="1">
              <a:defRPr/>
            </a:pPr>
            <a:endParaRPr sz="2000"/>
          </a:p>
          <a:p>
            <a:pPr marL="525780" lvl="0" indent="-457200">
              <a:buFont typeface="+mj-lt"/>
              <a:buAutoNum type="arabicPeriod" startAt="1"/>
              <a:defRPr/>
            </a:pPr>
            <a:r>
              <a:rPr sz="2400"/>
              <a:t>The CCUF cannot engage in formal agreements</a:t>
            </a:r>
            <a:endParaRPr/>
          </a:p>
          <a:p>
            <a:pPr marL="854964" lvl="1" indent="-457200">
              <a:defRPr/>
            </a:pPr>
            <a:r>
              <a:rPr sz="2000"/>
              <a:t>Unless you’d like to sign, personally </a:t>
            </a:r>
            <a:r>
              <a:rPr sz="2000"/>
              <a:t></a:t>
            </a:r>
            <a:endParaRPr sz="2000"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3</a:t>
            </a:fld>
            <a:r>
              <a:rPr/>
              <a:t>3</a:t>
            </a:r>
            <a:endParaRPr/>
          </a:p>
        </p:txBody>
      </p:sp>
      <p:sp>
        <p:nvSpPr>
          <p:cNvPr id="5" name="TextBox 4"/>
          <p:cNvSpPr/>
          <p:nvPr isPhoto="0" userDrawn="0"/>
        </p:nvSpPr>
        <p:spPr bwMode="auto">
          <a:xfrm>
            <a:off x="6629400" y="5943600"/>
            <a:ext cx="2133600" cy="381000"/>
          </a:xfrm>
          <a:prstGeom prst="rect">
            <a:avLst/>
          </a:prstGeom>
          <a:noFill/>
        </p:spPr>
        <p:txBody>
          <a:bodyPr wrap="square" rtlCol="0"/>
          <a:lstStyle/>
          <a:p>
            <a:pPr lvl="0" algn="r">
              <a:defRPr/>
            </a:pPr>
            <a:r>
              <a:rPr/>
              <a:t>* AKA </a:t>
            </a:r>
            <a:r>
              <a:rPr/>
              <a:t>Onlyoffice</a:t>
            </a:r>
            <a:endParaRPr/>
          </a:p>
        </p:txBody>
      </p:sp>
      <p:sp>
        <p:nvSpPr>
          <p:cNvPr id="6" name="Date Placeholder 5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7" name="Footer Placeholder 6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It is only getting worse</a:t>
            </a:r>
            <a:endParaRPr/>
          </a:p>
        </p:txBody>
      </p:sp>
      <p:sp>
        <p:nvSpPr>
          <p:cNvPr id="9" name="Content Placeholder 8"/>
          <p:cNvSpPr/>
          <p:nvPr isPhoto="0" userDrawn="0">
            <p:ph idx="1" hasCustomPrompt="0"/>
          </p:nvPr>
        </p:nvSpPr>
        <p:spPr bwMode="auto">
          <a:xfrm>
            <a:off x="381000" y="1676400"/>
            <a:ext cx="3352800" cy="4007641"/>
          </a:xfrm>
        </p:spPr>
        <p:txBody>
          <a:bodyPr/>
          <a:lstStyle/>
          <a:p>
            <a:pPr lvl="0">
              <a:defRPr/>
            </a:pPr>
            <a:r>
              <a:rPr sz="2400"/>
              <a:t>600+ CCUF members</a:t>
            </a:r>
            <a:endParaRPr/>
          </a:p>
          <a:p>
            <a:pPr lvl="0">
              <a:defRPr/>
            </a:pPr>
            <a:r>
              <a:rPr sz="2400"/>
              <a:t>Freaky linear growth of</a:t>
            </a:r>
            <a:r>
              <a:rPr sz="2400"/>
              <a:t> </a:t>
            </a:r>
            <a:r>
              <a:rPr sz="2400"/>
              <a:t>~200/year</a:t>
            </a:r>
            <a:endParaRPr/>
          </a:p>
          <a:p>
            <a:pPr lvl="0">
              <a:defRPr/>
            </a:pPr>
            <a:r>
              <a:rPr sz="2400"/>
              <a:t>225+ </a:t>
            </a:r>
            <a:r>
              <a:rPr sz="2400"/>
              <a:t>organizations</a:t>
            </a:r>
            <a:endParaRPr/>
          </a:p>
          <a:p>
            <a:pPr lvl="0">
              <a:defRPr/>
            </a:pPr>
            <a:r>
              <a:rPr sz="2400"/>
              <a:t>CCUF is s</a:t>
            </a:r>
            <a:r>
              <a:rPr sz="2400"/>
              <a:t>upporting</a:t>
            </a:r>
            <a:r>
              <a:rPr sz="2400"/>
              <a:t>:</a:t>
            </a:r>
            <a:endParaRPr/>
          </a:p>
          <a:p>
            <a:pPr lvl="1">
              <a:defRPr/>
            </a:pPr>
            <a:r>
              <a:rPr sz="2000"/>
              <a:t>Three </a:t>
            </a:r>
            <a:r>
              <a:rPr sz="2000"/>
              <a:t>iTCs</a:t>
            </a:r>
            <a:endParaRPr sz="2000"/>
          </a:p>
          <a:p>
            <a:pPr lvl="1">
              <a:defRPr/>
            </a:pPr>
            <a:r>
              <a:rPr sz="2000"/>
              <a:t>Four other TCs</a:t>
            </a:r>
            <a:endParaRPr/>
          </a:p>
          <a:p>
            <a:pPr lvl="1">
              <a:defRPr/>
            </a:pPr>
            <a:r>
              <a:rPr sz="2000"/>
              <a:t>Five CCDB WGs</a:t>
            </a:r>
            <a:endParaRPr/>
          </a:p>
          <a:p>
            <a:pPr lvl="1">
              <a:defRPr/>
            </a:pPr>
            <a:r>
              <a:rPr sz="2000"/>
              <a:t>Ten CCUF </a:t>
            </a:r>
            <a:r>
              <a:rPr sz="2000"/>
              <a:t> WGs </a:t>
            </a:r>
            <a:r>
              <a:rPr sz="2000"/>
              <a:t>/ </a:t>
            </a:r>
            <a:r>
              <a:rPr sz="2000"/>
              <a:t>SIGs</a:t>
            </a:r>
            <a:endParaRPr/>
          </a:p>
          <a:p>
            <a:pPr lvl="1">
              <a:defRPr/>
            </a:pPr>
            <a:r>
              <a:rPr sz="2000"/>
              <a:t>More to come!</a:t>
            </a:r>
            <a:endParaRPr sz="2000"/>
          </a:p>
          <a:p>
            <a:pPr lvl="0">
              <a:defRPr/>
            </a:pPr>
            <a:endParaRPr sz="2400"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4</a:t>
            </a:fld>
            <a:r>
              <a:rPr/>
              <a:t>4</a:t>
            </a:r>
            <a:endParaRPr/>
          </a:p>
        </p:txBody>
      </p:sp>
      <p:sp>
        <p:nvSpPr>
          <p:cNvPr id="5" name="TextBox 4"/>
          <p:cNvSpPr/>
          <p:nvPr isPhoto="0" userDrawn="0"/>
        </p:nvSpPr>
        <p:spPr bwMode="auto">
          <a:xfrm>
            <a:off x="5181600" y="5410200"/>
            <a:ext cx="3429000" cy="261610"/>
          </a:xfrm>
          <a:prstGeom prst="rect">
            <a:avLst/>
          </a:prstGeom>
          <a:noFill/>
        </p:spPr>
        <p:txBody>
          <a:bodyPr wrap="square" rtlCol="0"/>
          <a:lstStyle/>
          <a:p>
            <a:pPr lvl="0" algn="r">
              <a:defRPr/>
            </a:pPr>
            <a:r>
              <a:rPr sz="1100"/>
              <a:t>Last updated on August 18, 2014</a:t>
            </a:r>
            <a:endParaRPr sz="1100"/>
          </a:p>
        </p:txBody>
      </p:sp>
      <p:pic>
        <p:nvPicPr>
          <p:cNvPr id="8" name="Picture 2"/>
          <p:cNvPicPr/>
          <p:nvPr isPhoto="0" userDrawn="0"/>
        </p:nvPicPr>
        <p:blipFill>
          <a:blip r:embed="rId3"/>
          <a:stretch/>
        </p:blipFill>
        <p:spPr bwMode="auto">
          <a:xfrm>
            <a:off x="3810000" y="1905001"/>
            <a:ext cx="48006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Can’t we just fix the infrastructure problem?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marL="68580" lvl="0" indent="0">
              <a:buNone/>
              <a:defRPr/>
            </a:pPr>
            <a:r>
              <a:rPr sz="2400"/>
              <a:t>We have looked at a number of possibilities:</a:t>
            </a:r>
            <a:endParaRPr/>
          </a:p>
          <a:p>
            <a:pPr lvl="0">
              <a:defRPr/>
            </a:pPr>
            <a:r>
              <a:rPr sz="2400"/>
              <a:t>Host our own open </a:t>
            </a:r>
            <a:r>
              <a:rPr sz="2400"/>
              <a:t>source instance of  </a:t>
            </a:r>
            <a:r>
              <a:rPr sz="2400"/>
              <a:t>Teamlab</a:t>
            </a:r>
            <a:endParaRPr sz="2400"/>
          </a:p>
          <a:p>
            <a:pPr lvl="0">
              <a:defRPr/>
            </a:pPr>
            <a:r>
              <a:rPr sz="2400"/>
              <a:t>Use a Drupal </a:t>
            </a:r>
            <a:r>
              <a:rPr sz="2400"/>
              <a:t>distro</a:t>
            </a:r>
            <a:r>
              <a:rPr sz="2400"/>
              <a:t> (or similar open source)</a:t>
            </a:r>
            <a:endParaRPr/>
          </a:p>
          <a:p>
            <a:pPr lvl="1">
              <a:defRPr/>
            </a:pPr>
            <a:r>
              <a:rPr sz="2000"/>
              <a:t>Commons (host ourselves, or  outsource to </a:t>
            </a:r>
            <a:r>
              <a:rPr sz="2000"/>
              <a:t>Acquia</a:t>
            </a:r>
            <a:r>
              <a:rPr sz="2000"/>
              <a:t>)</a:t>
            </a:r>
            <a:endParaRPr/>
          </a:p>
          <a:p>
            <a:pPr lvl="1">
              <a:defRPr/>
            </a:pPr>
            <a:r>
              <a:rPr sz="2000"/>
              <a:t>Atrium (host ourselves, or outsource to Phase2)</a:t>
            </a:r>
            <a:endParaRPr/>
          </a:p>
          <a:p>
            <a:pPr lvl="0">
              <a:defRPr/>
            </a:pPr>
            <a:r>
              <a:rPr sz="2400"/>
              <a:t>Use a commercial service, like Causeway</a:t>
            </a:r>
            <a:endParaRPr/>
          </a:p>
          <a:p>
            <a:pPr lvl="1">
              <a:defRPr/>
            </a:pPr>
            <a:r>
              <a:rPr sz="2000"/>
              <a:t>Separately, or as part of VTM Group package</a:t>
            </a:r>
            <a:endParaRPr/>
          </a:p>
          <a:p>
            <a:pPr lvl="0">
              <a:defRPr/>
            </a:pPr>
            <a:endParaRPr sz="2400"/>
          </a:p>
          <a:p>
            <a:pPr lvl="0">
              <a:defRPr/>
            </a:pPr>
            <a:endParaRPr sz="2400"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5</a:t>
            </a:fld>
            <a:r>
              <a:rPr/>
              <a:t>5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Any solution requires some combination of </a:t>
            </a:r>
            <a:r>
              <a:rPr/>
              <a:t>time and money</a:t>
            </a:r>
            <a:endParaRPr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6</a:t>
            </a:fld>
            <a:r>
              <a:rPr/>
              <a:t>6</a:t>
            </a:r>
            <a:endParaRPr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 isPhoto="0" userDrawn="0">
            <p:ph idx="1" hasCustomPrompt="0"/>
          </p:nvPr>
        </p:nvGraphicFramePr>
        <p:xfrm>
          <a:off x="609600" y="1737360"/>
          <a:ext cx="7861299" cy="446786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{4EAF7AFF-698F-CA7A-ABA8-DB1CF9780B8F}</a:tableStyleId>
              </a:tblPr>
              <a:tblGrid>
                <a:gridCol w="1719217"/>
                <a:gridCol w="1569720"/>
                <a:gridCol w="1569720"/>
                <a:gridCol w="1389742"/>
                <a:gridCol w="1600199"/>
              </a:tblGrid>
              <a:tr h="123189">
                <a:tc rowSpan="2">
                  <a:txBody>
                    <a:bodyPr/>
                    <a:p>
                      <a:pPr lvl="0">
                        <a:defRPr/>
                      </a:pPr>
                      <a:endParaRPr sz="1600">
                        <a:solidFill>
                          <a:schemeClr val="bg1"/>
                        </a:solidFill>
                      </a:endParaRPr>
                    </a:p>
                    <a:p>
                      <a:pPr lvl="0">
                        <a:defRPr/>
                      </a:pPr>
                      <a:endParaRPr sz="1600">
                        <a:solidFill>
                          <a:schemeClr val="bg1"/>
                        </a:solidFill>
                      </a:endParaRPr>
                    </a:p>
                    <a:p>
                      <a:pPr lvl="0">
                        <a:defRPr/>
                      </a:pPr>
                      <a:r>
                        <a:rPr sz="1600">
                          <a:solidFill>
                            <a:schemeClr val="bg1"/>
                          </a:solidFill>
                        </a:rPr>
                        <a:t>Solution</a:t>
                      </a:r>
                      <a:endParaRPr sz="1600">
                        <a:solidFill>
                          <a:schemeClr val="bg1"/>
                        </a:solidFill>
                      </a:endParaRPr>
                    </a:p>
                  </a:txBody>
                  <a:tcPr marL="91440" marR="91440" marT="45720" marB="45720"/>
                </a:tc>
                <a:tc gridSpan="2">
                  <a:txBody>
                    <a:bodyPr/>
                    <a:p>
                      <a:pPr lvl="0" algn="ctr">
                        <a:defRPr/>
                      </a:pPr>
                      <a:r>
                        <a:rPr sz="3600" b="1">
                          <a:solidFill>
                            <a:schemeClr val="tx1"/>
                          </a:solidFill>
                        </a:rPr>
                        <a:t></a:t>
                      </a:r>
                      <a:endParaRPr sz="3600"/>
                    </a:p>
                  </a:txBody>
                  <a:tcPr marL="91440" marR="91440" marT="45720" marB="4572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lvl="0" algn="ctr">
                        <a:defRPr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</a:t>
                      </a:r>
                      <a:endParaRPr sz="3600"/>
                    </a:p>
                  </a:txBody>
                  <a:tcPr marL="91440" marR="91440" marT="45720" marB="4572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23189">
                <a:tc vMerge="1">
                  <a:txBody>
                    <a:bodyPr/>
                    <a:p>
                      <a:pPr lvl="0">
                        <a:defRPr/>
                      </a:pP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600"/>
                        <a:t>Amount</a:t>
                      </a:r>
                      <a:endParaRPr sz="16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600"/>
                        <a:t>Source</a:t>
                      </a:r>
                      <a:endParaRPr sz="16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600"/>
                        <a:t>Amount</a:t>
                      </a:r>
                      <a:endParaRPr sz="16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600"/>
                        <a:t>Source</a:t>
                      </a:r>
                      <a:endParaRPr sz="16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Continue</a:t>
                      </a:r>
                      <a:r>
                        <a:rPr sz="1400" b="1"/>
                        <a:t> as is</a:t>
                      </a:r>
                      <a:r>
                        <a:rPr sz="1400" b="1"/>
                        <a:t/>
                      </a:r>
                      <a:br/>
                      <a:r>
                        <a:rPr sz="1400" b="1"/>
                        <a:t>(</a:t>
                      </a:r>
                      <a:r>
                        <a:rPr sz="1400" b="1">
                          <a:solidFill>
                            <a:schemeClr val="accent2"/>
                          </a:solidFill>
                        </a:rPr>
                        <a:t>NOT a solution</a:t>
                      </a:r>
                      <a:r>
                        <a:rPr sz="1400" b="1"/>
                        <a:t>)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Current,</a:t>
                      </a:r>
                      <a:r>
                        <a:rPr sz="1400"/>
                        <a:t> slightly increasing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Self-sustaining (MG and leads)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$0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n/a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Self-hosting open source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>
                          <a:solidFill>
                            <a:schemeClr val="accent2"/>
                          </a:solidFill>
                        </a:rPr>
                        <a:t>Significant time for system and site admin</a:t>
                      </a:r>
                      <a:endParaRPr sz="1400" b="1">
                        <a:solidFill>
                          <a:schemeClr val="accent2"/>
                        </a:solidFill>
                      </a:endParaRPr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>
                          <a:solidFill>
                            <a:schemeClr val="accent2"/>
                          </a:solidFill>
                        </a:rPr>
                        <a:t>Dependent</a:t>
                      </a:r>
                      <a:r>
                        <a:rPr sz="1400" b="1">
                          <a:solidFill>
                            <a:schemeClr val="accent2"/>
                          </a:solidFill>
                        </a:rPr>
                        <a:t> on volunteer continuity</a:t>
                      </a:r>
                      <a:endParaRPr sz="1400" b="1">
                        <a:solidFill>
                          <a:schemeClr val="accent2"/>
                        </a:solidFill>
                      </a:endParaRPr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Minimal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Dependent on donor </a:t>
                      </a:r>
                      <a:r>
                        <a:rPr sz="1400"/>
                        <a:t>continuity</a:t>
                      </a:r>
                      <a:endParaRPr sz="1400"/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/>
                        <a:t>Donated</a:t>
                      </a:r>
                      <a:r>
                        <a:rPr sz="1400" b="1"/>
                        <a:t> </a:t>
                      </a:r>
                      <a:r>
                        <a:rPr sz="1400" b="1"/>
                        <a:t>commercial-grade hosted </a:t>
                      </a:r>
                      <a:r>
                        <a:rPr sz="1400" b="1"/>
                        <a:t>service</a:t>
                      </a:r>
                      <a:endParaRPr sz="1400" b="1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Decreasing for site admin;</a:t>
                      </a:r>
                      <a:r>
                        <a:rPr sz="1400"/>
                        <a:t> some time </a:t>
                      </a:r>
                      <a:r>
                        <a:rPr sz="1400"/>
                        <a:t>to solicit donors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/>
                        <a:t>Self-sustaining (MG and leads)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$10,000 -$20,000 / year or in-kind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>
                          <a:solidFill>
                            <a:schemeClr val="accent2"/>
                          </a:solidFill>
                        </a:rPr>
                        <a:t>Dependent</a:t>
                      </a:r>
                      <a:r>
                        <a:rPr sz="1400" b="1">
                          <a:solidFill>
                            <a:schemeClr val="accent2"/>
                          </a:solidFill>
                        </a:rPr>
                        <a:t> on donor continuity</a:t>
                      </a:r>
                      <a:endParaRPr sz="1400" b="1">
                        <a:solidFill>
                          <a:schemeClr val="accent2"/>
                        </a:solidFill>
                      </a:endParaRPr>
                    </a:p>
                  </a:txBody>
                  <a:tcPr marL="91440" marR="91440" marT="45720" marB="45720"/>
                </a:tc>
              </a:tr>
              <a:tr h="370840"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 b="1">
                          <a:solidFill>
                            <a:srgbClr val="00B050"/>
                          </a:solidFill>
                        </a:rPr>
                        <a:t>Incorporation and </a:t>
                      </a:r>
                      <a:r>
                        <a:rPr sz="1400" b="1">
                          <a:solidFill>
                            <a:srgbClr val="00B050"/>
                          </a:solidFill>
                        </a:rPr>
                        <a:t>commercial-grade hosted service</a:t>
                      </a:r>
                      <a:endParaRPr sz="1400" b="1">
                        <a:solidFill>
                          <a:srgbClr val="00B050"/>
                        </a:solidFill>
                      </a:endParaRPr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Decreasing for site admin;</a:t>
                      </a:r>
                      <a:r>
                        <a:rPr sz="1400"/>
                        <a:t> some time for corporate admin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/>
                        <a:t>Self-sustaining (Board and leads)</a:t>
                      </a:r>
                      <a:endParaRPr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lvl="0">
                        <a:defRPr/>
                      </a:pPr>
                      <a:r>
                        <a:rPr sz="1400"/>
                        <a:t>~ $15,000</a:t>
                      </a:r>
                      <a:r>
                        <a:rPr sz="1400"/>
                        <a:t> setup, then </a:t>
                      </a:r>
                      <a:endParaRPr sz="1400"/>
                    </a:p>
                    <a:p>
                      <a:pPr lvl="0">
                        <a:defRPr/>
                      </a:pPr>
                      <a:r>
                        <a:rPr sz="1400"/>
                        <a:t>$35,000 - $45,000</a:t>
                      </a:r>
                      <a:r>
                        <a:rPr sz="1400"/>
                        <a:t> / year</a:t>
                      </a:r>
                      <a:endParaRPr sz="1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400" b="1">
                          <a:solidFill>
                            <a:srgbClr val="00B050"/>
                          </a:solidFill>
                        </a:rPr>
                        <a:t>Self-sustaining from annual membership fees of </a:t>
                      </a:r>
                      <a:r>
                        <a:rPr sz="1400" b="1">
                          <a:solidFill>
                            <a:srgbClr val="00B050"/>
                          </a:solidFill>
                        </a:rPr>
                        <a:t>$500-$1,000 </a:t>
                      </a:r>
                      <a:r>
                        <a:rPr sz="1400" b="1">
                          <a:solidFill>
                            <a:srgbClr val="00B050"/>
                          </a:solidFill>
                        </a:rPr>
                        <a:t>per organization*</a:t>
                      </a:r>
                      <a:endParaRPr sz="1400" b="1">
                        <a:solidFill>
                          <a:srgbClr val="00B050"/>
                        </a:solidFill>
                      </a:endParaRPr>
                    </a:p>
                  </a:txBody>
                  <a:tcPr marL="91440" marR="91440" marT="45720" marB="45720"/>
                </a:tc>
              </a:tr>
            </a:tbl>
          </a:graphicData>
        </a:graphic>
      </p:graphicFrame>
      <p:sp>
        <p:nvSpPr>
          <p:cNvPr id="6" name="TextBox 5"/>
          <p:cNvSpPr/>
          <p:nvPr isPhoto="0" userDrawn="0"/>
        </p:nvSpPr>
        <p:spPr bwMode="auto">
          <a:xfrm>
            <a:off x="5029200" y="5867399"/>
            <a:ext cx="3429000" cy="646331"/>
          </a:xfrm>
          <a:prstGeom prst="rect">
            <a:avLst/>
          </a:prstGeom>
          <a:noFill/>
        </p:spPr>
        <p:txBody>
          <a:bodyPr wrap="square" rtlCol="0"/>
          <a:lstStyle/>
          <a:p>
            <a:pPr lvl="0" algn="r">
              <a:defRPr/>
            </a:pPr>
            <a:r>
              <a:rPr sz="1200" b="1"/>
              <a:t>* Vendors, labs, and consultants </a:t>
            </a:r>
            <a:r>
              <a:rPr sz="1200" b="1"/>
              <a:t>only. </a:t>
            </a:r>
            <a:r>
              <a:rPr sz="1200" b="1"/>
              <a:t/>
            </a:r>
            <a:br/>
            <a:r>
              <a:rPr sz="1200" b="1"/>
              <a:t>Less for small companies and individuals.</a:t>
            </a:r>
            <a:r>
              <a:rPr sz="1200" b="1"/>
              <a:t/>
            </a:r>
            <a:br/>
            <a:r>
              <a:rPr sz="1200" b="1"/>
              <a:t>Others (schemes, end users, etc.) are </a:t>
            </a:r>
            <a:r>
              <a:rPr sz="1200" b="1"/>
              <a:t>still </a:t>
            </a:r>
            <a:r>
              <a:rPr sz="1200" b="1"/>
              <a:t>free.</a:t>
            </a:r>
            <a:endParaRPr sz="1200" b="1"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7" name="Footer Placeholder 6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Example infrastructure</a:t>
            </a:r>
            <a:endParaRPr/>
          </a:p>
        </p:txBody>
      </p:sp>
      <p:pic>
        <p:nvPicPr>
          <p:cNvPr id="7" name="Introduction to Causeway.wmv"/>
          <p:cNvPicPr/>
          <p:nvPr isPhoto="0" userDrawn="0">
            <p:ph idx="1" hasCustomPrompt="0"/>
          </p:nvPr>
        </p:nvPicPr>
        <p:blipFill>
          <a:blip r:embed="rId3"/>
          <a:stretch/>
        </p:blipFill>
        <p:spPr bwMode="auto">
          <a:xfrm>
            <a:off x="762000" y="1676400"/>
            <a:ext cx="7772400" cy="4371975"/>
          </a:xfrm>
          <a:prstGeom prst="rect">
            <a:avLst/>
          </a:prstGeom>
        </p:spPr>
      </p:pic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7</a:t>
            </a:fld>
            <a:r>
              <a:rPr/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What’s the solution</a:t>
            </a:r>
            <a:r>
              <a:rPr/>
              <a:t>? </a:t>
            </a:r>
            <a:r>
              <a:rPr/>
              <a:t>Why?</a:t>
            </a:r>
            <a:r>
              <a:rPr/>
              <a:t/>
            </a:r>
            <a:r>
              <a:rPr/>
              <a:t/>
            </a:r>
            <a:br/>
            <a:r>
              <a:rPr sz="1800"/>
              <a:t>                (hint</a:t>
            </a:r>
            <a:r>
              <a:rPr sz="1800"/>
              <a:t>: </a:t>
            </a:r>
            <a:r>
              <a:rPr sz="1800" i="1"/>
              <a:t>“Incorporate”</a:t>
            </a:r>
            <a:r>
              <a:rPr sz="1800"/>
              <a:t>)</a:t>
            </a:r>
            <a:endParaRPr sz="1800"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371600"/>
            <a:ext cx="7772400" cy="4953000"/>
          </a:xfrm>
        </p:spPr>
        <p:txBody>
          <a:bodyPr/>
          <a:lstStyle/>
          <a:p>
            <a:pPr lvl="0">
              <a:defRPr/>
            </a:pPr>
            <a:r>
              <a:rPr sz="2400"/>
              <a:t>Legal – </a:t>
            </a:r>
            <a:r>
              <a:rPr sz="2400"/>
              <a:t>can enter into formal agreements</a:t>
            </a:r>
            <a:endParaRPr/>
          </a:p>
          <a:p>
            <a:pPr lvl="1">
              <a:defRPr/>
            </a:pPr>
            <a:r>
              <a:rPr sz="2000"/>
              <a:t>With service providers</a:t>
            </a:r>
            <a:endParaRPr/>
          </a:p>
          <a:p>
            <a:pPr lvl="1">
              <a:defRPr/>
            </a:pPr>
            <a:r>
              <a:rPr sz="2000"/>
              <a:t>With the CCRA(?)</a:t>
            </a:r>
            <a:endParaRPr/>
          </a:p>
          <a:p>
            <a:pPr lvl="0">
              <a:defRPr/>
            </a:pPr>
            <a:r>
              <a:rPr sz="2400"/>
              <a:t>Financial – can receive and spend money</a:t>
            </a:r>
            <a:endParaRPr sz="2400"/>
          </a:p>
          <a:p>
            <a:pPr lvl="1">
              <a:defRPr/>
            </a:pPr>
            <a:r>
              <a:rPr sz="2000"/>
              <a:t>For </a:t>
            </a:r>
            <a:r>
              <a:rPr sz="2000"/>
              <a:t>commercial IT tools, support, </a:t>
            </a:r>
            <a:r>
              <a:rPr sz="2000"/>
              <a:t>service level agreement</a:t>
            </a:r>
            <a:endParaRPr sz="2000"/>
          </a:p>
          <a:p>
            <a:pPr lvl="1">
              <a:defRPr/>
            </a:pPr>
            <a:r>
              <a:rPr sz="2000"/>
              <a:t>For professional services (legal, accounting, billing, etc.)</a:t>
            </a:r>
            <a:endParaRPr/>
          </a:p>
          <a:p>
            <a:pPr lvl="1">
              <a:defRPr/>
            </a:pPr>
            <a:r>
              <a:rPr sz="2000"/>
              <a:t>For equipment rental or purchase, or for other supplies</a:t>
            </a:r>
            <a:endParaRPr/>
          </a:p>
          <a:p>
            <a:pPr lvl="1">
              <a:defRPr/>
            </a:pPr>
            <a:r>
              <a:rPr sz="2000"/>
              <a:t>For conference </a:t>
            </a:r>
            <a:r>
              <a:rPr sz="2000"/>
              <a:t>/ event </a:t>
            </a:r>
            <a:r>
              <a:rPr sz="2000"/>
              <a:t>planning </a:t>
            </a:r>
            <a:r>
              <a:rPr sz="2000"/>
              <a:t>services and reservation deposits</a:t>
            </a:r>
            <a:endParaRPr sz="2000"/>
          </a:p>
          <a:p>
            <a:pPr lvl="0">
              <a:defRPr/>
            </a:pPr>
            <a:r>
              <a:rPr sz="2400"/>
              <a:t>Insurance – can provide some protection for members</a:t>
            </a:r>
            <a:endParaRPr sz="2400"/>
          </a:p>
          <a:p>
            <a:pPr lvl="1">
              <a:defRPr/>
            </a:pPr>
            <a:r>
              <a:rPr sz="2000"/>
              <a:t>Liability protection for officers, board, leads, and meeting hosts</a:t>
            </a:r>
            <a:endParaRPr sz="2000"/>
          </a:p>
          <a:p>
            <a:pPr lvl="1">
              <a:defRPr/>
            </a:pPr>
            <a:r>
              <a:rPr sz="2000"/>
              <a:t>Recognition as a standards organization for anti-trust </a:t>
            </a:r>
            <a:r>
              <a:rPr sz="2000"/>
              <a:t>protection</a:t>
            </a:r>
            <a:endParaRPr/>
          </a:p>
          <a:p>
            <a:pPr lvl="0">
              <a:defRPr/>
            </a:pPr>
            <a:r>
              <a:rPr sz="2400"/>
              <a:t>Continuity </a:t>
            </a:r>
            <a:r>
              <a:rPr sz="2400"/>
              <a:t>– it outlives its volunteers!</a:t>
            </a:r>
            <a:endParaRPr sz="2000"/>
          </a:p>
          <a:p>
            <a:pPr lvl="1">
              <a:defRPr/>
            </a:pPr>
            <a:endParaRPr sz="2000"/>
          </a:p>
          <a:p>
            <a:pPr lvl="1">
              <a:defRPr/>
            </a:pPr>
            <a:endParaRPr sz="2000"/>
          </a:p>
          <a:p>
            <a:pPr lvl="0">
              <a:defRPr/>
            </a:pPr>
            <a:endParaRPr sz="2400"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8</a:t>
            </a:fld>
            <a:r>
              <a:rPr/>
              <a:t>8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Smithson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What are some of our options?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914400" y="1524000"/>
            <a:ext cx="7772400" cy="4831560"/>
          </a:xfrm>
        </p:spPr>
        <p:txBody>
          <a:bodyPr/>
          <a:lstStyle/>
          <a:p>
            <a:pPr lvl="0">
              <a:defRPr/>
            </a:pPr>
            <a:r>
              <a:rPr sz="2400"/>
              <a:t>We’ve looked at these options:</a:t>
            </a:r>
            <a:endParaRPr/>
          </a:p>
          <a:p>
            <a:pPr lvl="1">
              <a:defRPr/>
            </a:pPr>
            <a:r>
              <a:rPr sz="2000"/>
              <a:t>Form </a:t>
            </a:r>
            <a:r>
              <a:rPr sz="2000"/>
              <a:t>a 501(c)(6) non-profit </a:t>
            </a:r>
            <a:r>
              <a:rPr sz="2000"/>
              <a:t>corporation and operate it ourselves</a:t>
            </a:r>
            <a:endParaRPr sz="2000"/>
          </a:p>
          <a:p>
            <a:pPr lvl="1">
              <a:defRPr/>
            </a:pPr>
            <a:r>
              <a:rPr sz="2000"/>
              <a:t>Team up with a related organization (e.g., the </a:t>
            </a:r>
            <a:r>
              <a:rPr sz="2000"/>
              <a:t>CMUF) </a:t>
            </a:r>
            <a:r>
              <a:rPr sz="2000"/>
              <a:t>to form an umbrella 501(c)(6) corporation</a:t>
            </a:r>
            <a:endParaRPr/>
          </a:p>
          <a:p>
            <a:pPr lvl="1">
              <a:defRPr/>
            </a:pPr>
            <a:r>
              <a:rPr sz="2000"/>
              <a:t>Incorporate </a:t>
            </a:r>
            <a:r>
              <a:rPr sz="2000"/>
              <a:t>under an existing umbrella </a:t>
            </a:r>
            <a:r>
              <a:rPr sz="2000"/>
              <a:t>organization</a:t>
            </a:r>
            <a:r>
              <a:rPr sz="2000"/>
              <a:t>, such as IEEE-ISTO</a:t>
            </a:r>
            <a:endParaRPr/>
          </a:p>
          <a:p>
            <a:pPr lvl="1">
              <a:defRPr/>
            </a:pPr>
            <a:r>
              <a:rPr sz="2000"/>
              <a:t>Incorporate ourselves and employ </a:t>
            </a:r>
            <a:r>
              <a:rPr sz="2000"/>
              <a:t>a management </a:t>
            </a:r>
            <a:r>
              <a:rPr sz="2000"/>
              <a:t>company, such as VTM </a:t>
            </a:r>
            <a:r>
              <a:rPr sz="2000"/>
              <a:t>group, for operations</a:t>
            </a:r>
            <a:endParaRPr/>
          </a:p>
          <a:p>
            <a:pPr lvl="1">
              <a:defRPr/>
            </a:pPr>
            <a:endParaRPr sz="2000"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>
              <a:defRPr/>
            </a:pPr>
            <a:fld id="{AF839A5B-9E40-41B8-B996-A151934C2C87}" type="slidenum">
              <a:t>9</a:t>
            </a:fld>
            <a:r>
              <a:rPr/>
              <a:t>9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4 September 2014</a:t>
            </a:r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CCUF Incorporation - B. </a:t>
            </a:r>
            <a:r>
              <a:rPr/>
              <a:t>Smithson</a:t>
            </a:r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0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Introduction to the CCU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Arial"/>
        <a:cs typeface="Arial"/>
      </a:majorFont>
      <a:minorFont>
        <a:latin typeface="Corbel"/>
        <a:ea typeface="Arial"/>
        <a:cs typeface="Arial"/>
      </a:minorFont>
    </a:fontScheme>
    <a:fmtScheme name="Metro">
      <a:fillStyleLst>
        <a:solidFill>
          <a:schemeClr val="phClr"/>
        </a:solidFill>
        <a:gradFill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</a:ln>
        <a:ln w="19050" cap="flat" cmpd="sng" algn="ctr">
          <a:solidFill>
            <a:schemeClr val="phClr"/>
          </a:solidFill>
        </a:ln>
        <a:ln w="38100" cap="flat" cmpd="sng" algn="ctr">
          <a:solidFill>
            <a:schemeClr val="phClr"/>
          </a:solidFill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r:embed="rId1"/>
          <a:tile/>
        </a:blipFill>
      </a:bgFillStyleLst>
    </a:fmtScheme>
  </a:themeElements>
  <a:objectDefaults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Teamlab Office</Application>
  <PresentationFormat>On-screen Show (4:3)</PresentationFormat>
  <Paragraphs>0</Paragraphs>
  <Slides>17</Slides>
  <Notes>17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Teamlab Office</Company>
  <LinksUpToDate>0</LinksUpToDate>
  <SharedDoc>0</SharedDoc>
  <HyperlinksChanged>0</HyperlinksChanged>
  <AppVersion>1.0000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Slide 1</dc:title>
  <dc:creator>Teamlab Office</dc:creator>
  <cp:lastModifiedBy>Teamlab Office</cp:lastModifiedBy>
  <cp:revision>1</cp:revision>
</cp:coreProperties>
</file>