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36" r:id="rId1"/>
    <p:sldMasterId id="2147483948" r:id="rId2"/>
    <p:sldMasterId id="2147483979" r:id="rId3"/>
  </p:sldMasterIdLst>
  <p:notesMasterIdLst>
    <p:notesMasterId r:id="rId53"/>
  </p:notesMasterIdLst>
  <p:sldIdLst>
    <p:sldId id="256" r:id="rId4"/>
    <p:sldId id="314" r:id="rId5"/>
    <p:sldId id="315" r:id="rId6"/>
    <p:sldId id="279" r:id="rId7"/>
    <p:sldId id="282" r:id="rId8"/>
    <p:sldId id="313" r:id="rId9"/>
    <p:sldId id="323" r:id="rId10"/>
    <p:sldId id="267" r:id="rId11"/>
    <p:sldId id="268" r:id="rId12"/>
    <p:sldId id="274" r:id="rId13"/>
    <p:sldId id="318" r:id="rId14"/>
    <p:sldId id="319" r:id="rId15"/>
    <p:sldId id="276" r:id="rId16"/>
    <p:sldId id="317" r:id="rId17"/>
    <p:sldId id="316" r:id="rId18"/>
    <p:sldId id="320" r:id="rId19"/>
    <p:sldId id="324" r:id="rId20"/>
    <p:sldId id="322" r:id="rId21"/>
    <p:sldId id="271" r:id="rId22"/>
    <p:sldId id="299" r:id="rId23"/>
    <p:sldId id="300" r:id="rId24"/>
    <p:sldId id="278" r:id="rId25"/>
    <p:sldId id="301" r:id="rId26"/>
    <p:sldId id="280" r:id="rId27"/>
    <p:sldId id="302" r:id="rId28"/>
    <p:sldId id="303" r:id="rId29"/>
    <p:sldId id="304" r:id="rId30"/>
    <p:sldId id="305" r:id="rId31"/>
    <p:sldId id="306" r:id="rId32"/>
    <p:sldId id="273" r:id="rId33"/>
    <p:sldId id="309" r:id="rId34"/>
    <p:sldId id="310"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307"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ke Grimm" initials="M"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37" autoAdjust="0"/>
  </p:normalViewPr>
  <p:slideViewPr>
    <p:cSldViewPr>
      <p:cViewPr varScale="1">
        <p:scale>
          <a:sx n="106" d="100"/>
          <a:sy n="106" d="100"/>
        </p:scale>
        <p:origin x="-570"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202DC1-0236-4B8F-BCC6-AACB45262D06}" type="datetimeFigureOut">
              <a:rPr lang="en-US" smtClean="0"/>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79E4D5-667A-40D6-82AA-DC9CCCB52CDC}" type="slidenum">
              <a:rPr lang="en-US" smtClean="0"/>
              <a:pPr/>
              <a:t>‹#›</a:t>
            </a:fld>
            <a:endParaRPr lang="en-US"/>
          </a:p>
        </p:txBody>
      </p:sp>
    </p:spTree>
    <p:extLst>
      <p:ext uri="{BB962C8B-B14F-4D97-AF65-F5344CB8AC3E}">
        <p14:creationId xmlns:p14="http://schemas.microsoft.com/office/powerpoint/2010/main" val="2954690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79E4D5-667A-40D6-82AA-DC9CCCB52CDC}" type="slidenum">
              <a:rPr lang="en-US" smtClean="0"/>
              <a:pPr/>
              <a:t>1</a:t>
            </a:fld>
            <a:endParaRPr lang="en-US"/>
          </a:p>
        </p:txBody>
      </p:sp>
    </p:spTree>
    <p:extLst>
      <p:ext uri="{BB962C8B-B14F-4D97-AF65-F5344CB8AC3E}">
        <p14:creationId xmlns:p14="http://schemas.microsoft.com/office/powerpoint/2010/main" val="2575840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ea typeface="ＭＳ Ｐゴシック" pitchFamily="34" charset="-128"/>
              </a:rPr>
              <a:t>Click to add notes</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ＭＳ Ｐゴシック" pitchFamily="34" charset="-128"/>
              </a:defRPr>
            </a:lvl1pPr>
            <a:lvl2pPr marL="702756" indent="-270291">
              <a:spcBef>
                <a:spcPct val="30000"/>
              </a:spcBef>
              <a:defRPr sz="1100">
                <a:solidFill>
                  <a:schemeClr val="tx1"/>
                </a:solidFill>
                <a:latin typeface="Calibri" pitchFamily="34" charset="0"/>
                <a:ea typeface="ＭＳ Ｐゴシック" pitchFamily="34" charset="-128"/>
              </a:defRPr>
            </a:lvl2pPr>
            <a:lvl3pPr marL="1081164" indent="-216233">
              <a:spcBef>
                <a:spcPct val="30000"/>
              </a:spcBef>
              <a:defRPr sz="1100">
                <a:solidFill>
                  <a:schemeClr val="tx1"/>
                </a:solidFill>
                <a:latin typeface="Calibri" pitchFamily="34" charset="0"/>
                <a:ea typeface="ＭＳ Ｐゴシック" pitchFamily="34" charset="-128"/>
              </a:defRPr>
            </a:lvl3pPr>
            <a:lvl4pPr marL="1513629" indent="-216233">
              <a:spcBef>
                <a:spcPct val="30000"/>
              </a:spcBef>
              <a:defRPr sz="1100">
                <a:solidFill>
                  <a:schemeClr val="tx1"/>
                </a:solidFill>
                <a:latin typeface="Calibri" pitchFamily="34" charset="0"/>
                <a:ea typeface="ＭＳ Ｐゴシック" pitchFamily="34" charset="-128"/>
              </a:defRPr>
            </a:lvl4pPr>
            <a:lvl5pPr marL="1946095" indent="-216233">
              <a:spcBef>
                <a:spcPct val="30000"/>
              </a:spcBef>
              <a:defRPr sz="1100">
                <a:solidFill>
                  <a:schemeClr val="tx1"/>
                </a:solidFill>
                <a:latin typeface="Calibri" pitchFamily="34" charset="0"/>
                <a:ea typeface="ＭＳ Ｐゴシック" pitchFamily="34" charset="-128"/>
              </a:defRPr>
            </a:lvl5pPr>
            <a:lvl6pPr marL="2378560"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6pPr>
            <a:lvl7pPr marL="2811026"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7pPr>
            <a:lvl8pPr marL="3243491"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8pPr>
            <a:lvl9pPr marL="3675957"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9pPr>
          </a:lstStyle>
          <a:p>
            <a:pPr>
              <a:spcBef>
                <a:spcPct val="0"/>
              </a:spcBef>
            </a:pPr>
            <a:fld id="{C0A8B307-DB9F-45E6-8472-B3D9DCFA15F5}" type="slidenum">
              <a:rPr lang="en-US" altLang="en-US" sz="1200">
                <a:solidFill>
                  <a:prstClr val="black"/>
                </a:solidFill>
              </a:rPr>
              <a:pPr>
                <a:spcBef>
                  <a:spcPct val="0"/>
                </a:spcBef>
              </a:pPr>
              <a:t>37</a:t>
            </a:fld>
            <a:endParaRPr lang="en-US" altLang="en-US" sz="120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92500" lnSpcReduction="20000"/>
          </a:bodyPr>
          <a:lstStyle/>
          <a:p>
            <a:pPr>
              <a:defRPr/>
            </a:pPr>
            <a:endParaRPr lang="en-US" dirty="0" smtClean="0"/>
          </a:p>
          <a:p>
            <a:pPr>
              <a:lnSpc>
                <a:spcPct val="80000"/>
              </a:lnSpc>
              <a:defRPr/>
            </a:pPr>
            <a:r>
              <a:rPr lang="en-US" altLang="ja-JP" sz="1800" b="1" dirty="0">
                <a:solidFill>
                  <a:schemeClr val="tx2">
                    <a:lumMod val="75000"/>
                  </a:schemeClr>
                </a:solidFill>
                <a:ea typeface="MS PGothic" pitchFamily="34" charset="-128"/>
              </a:rPr>
              <a:t>Current Features Include: 		</a:t>
            </a:r>
          </a:p>
          <a:p>
            <a:pPr marL="342870" lvl="1" indent="-342870">
              <a:lnSpc>
                <a:spcPct val="90000"/>
              </a:lnSpc>
              <a:buClr>
                <a:srgbClr val="003399"/>
              </a:buClr>
              <a:buSzPct val="70000"/>
              <a:buFont typeface="Times" charset="0"/>
              <a:buChar char="•"/>
              <a:defRPr/>
            </a:pPr>
            <a:r>
              <a:rPr lang="en-US" altLang="ja-JP" sz="1600" dirty="0"/>
              <a:t>Workgroups</a:t>
            </a:r>
          </a:p>
          <a:p>
            <a:pPr marL="342870" lvl="1" indent="-342870">
              <a:lnSpc>
                <a:spcPct val="90000"/>
              </a:lnSpc>
              <a:buClr>
                <a:srgbClr val="003399"/>
              </a:buClr>
              <a:buSzPct val="70000"/>
              <a:buFont typeface="Times" charset="0"/>
              <a:buChar char="•"/>
              <a:defRPr/>
            </a:pPr>
            <a:r>
              <a:rPr lang="en-US" altLang="ja-JP" sz="1600" dirty="0"/>
              <a:t>Document repositories with versioning </a:t>
            </a:r>
          </a:p>
          <a:p>
            <a:pPr marL="342870" lvl="1" indent="-342870">
              <a:lnSpc>
                <a:spcPct val="90000"/>
              </a:lnSpc>
              <a:buClr>
                <a:srgbClr val="003399"/>
              </a:buClr>
              <a:buSzPct val="70000"/>
              <a:buFont typeface="Times" charset="0"/>
              <a:buChar char="•"/>
              <a:defRPr/>
            </a:pPr>
            <a:r>
              <a:rPr lang="en-US" altLang="ja-JP" sz="1600" dirty="0"/>
              <a:t>Discussion boards</a:t>
            </a:r>
          </a:p>
          <a:p>
            <a:pPr marL="342870" lvl="1" indent="-342870">
              <a:lnSpc>
                <a:spcPct val="90000"/>
              </a:lnSpc>
              <a:buClr>
                <a:srgbClr val="003399"/>
              </a:buClr>
              <a:buSzPct val="70000"/>
              <a:buFont typeface="Times" charset="0"/>
              <a:buChar char="•"/>
              <a:defRPr/>
            </a:pPr>
            <a:r>
              <a:rPr lang="en-US" altLang="ja-JP" sz="1600" dirty="0"/>
              <a:t>Email reflectors </a:t>
            </a:r>
          </a:p>
          <a:p>
            <a:pPr marL="342870" lvl="1" indent="-342870">
              <a:lnSpc>
                <a:spcPct val="90000"/>
              </a:lnSpc>
              <a:buClr>
                <a:srgbClr val="003399"/>
              </a:buClr>
              <a:buSzPct val="70000"/>
              <a:buFont typeface="Times" charset="0"/>
              <a:buChar char="•"/>
              <a:defRPr/>
            </a:pPr>
            <a:r>
              <a:rPr lang="en-US" altLang="ja-JP" sz="1600" dirty="0"/>
              <a:t>News and announcements </a:t>
            </a:r>
          </a:p>
          <a:p>
            <a:pPr marL="342870" lvl="1" indent="-342870">
              <a:lnSpc>
                <a:spcPct val="90000"/>
              </a:lnSpc>
              <a:buClr>
                <a:srgbClr val="003399"/>
              </a:buClr>
              <a:buSzPct val="70000"/>
              <a:buFont typeface="Times" charset="0"/>
              <a:buChar char="•"/>
              <a:defRPr/>
            </a:pPr>
            <a:r>
              <a:rPr lang="en-US" altLang="ja-JP" sz="1600" dirty="0"/>
              <a:t>Calendaring</a:t>
            </a:r>
          </a:p>
          <a:p>
            <a:pPr marL="342870" lvl="1" indent="-342870">
              <a:lnSpc>
                <a:spcPct val="90000"/>
              </a:lnSpc>
              <a:buClr>
                <a:srgbClr val="003399"/>
              </a:buClr>
              <a:buSzPct val="70000"/>
              <a:buFont typeface="Times" charset="0"/>
              <a:buChar char="•"/>
              <a:defRPr/>
            </a:pPr>
            <a:r>
              <a:rPr lang="en-US" altLang="ja-JP" sz="1600" dirty="0"/>
              <a:t>Wikis</a:t>
            </a:r>
          </a:p>
          <a:p>
            <a:pPr>
              <a:defRPr/>
            </a:pPr>
            <a:endParaRPr lang="en-US" dirty="0" smtClean="0"/>
          </a:p>
          <a:p>
            <a:pPr>
              <a:defRPr/>
            </a:pPr>
            <a:endParaRPr lang="en-US" dirty="0" smtClean="0"/>
          </a:p>
          <a:p>
            <a:pPr>
              <a:defRPr/>
            </a:pPr>
            <a:endParaRPr lang="en-US" dirty="0" smtClean="0"/>
          </a:p>
          <a:p>
            <a:pPr marL="342870" lvl="1" indent="-342870">
              <a:lnSpc>
                <a:spcPct val="90000"/>
              </a:lnSpc>
              <a:buClr>
                <a:srgbClr val="003399"/>
              </a:buClr>
              <a:buSzPct val="70000"/>
              <a:defRPr/>
            </a:pPr>
            <a:r>
              <a:rPr lang="en-US" altLang="ja-JP" b="1" dirty="0" smtClean="0">
                <a:solidFill>
                  <a:schemeClr val="tx2">
                    <a:lumMod val="75000"/>
                  </a:schemeClr>
                </a:solidFill>
                <a:cs typeface="Arial" charset="0"/>
              </a:rPr>
              <a:t>Additional Benefits: </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Modular design</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Intuitive interface </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Secure environment </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Continuous enhancements with no upgrade fees</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Data migration assistance </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Affordable pricing </a:t>
            </a:r>
          </a:p>
          <a:p>
            <a:pPr>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ＭＳ Ｐゴシック" pitchFamily="34" charset="-128"/>
              </a:defRPr>
            </a:lvl1pPr>
            <a:lvl2pPr marL="702756" indent="-270291">
              <a:spcBef>
                <a:spcPct val="30000"/>
              </a:spcBef>
              <a:defRPr sz="1100">
                <a:solidFill>
                  <a:schemeClr val="tx1"/>
                </a:solidFill>
                <a:latin typeface="Calibri" pitchFamily="34" charset="0"/>
                <a:ea typeface="ＭＳ Ｐゴシック" pitchFamily="34" charset="-128"/>
              </a:defRPr>
            </a:lvl2pPr>
            <a:lvl3pPr marL="1081164" indent="-216233">
              <a:spcBef>
                <a:spcPct val="30000"/>
              </a:spcBef>
              <a:defRPr sz="1100">
                <a:solidFill>
                  <a:schemeClr val="tx1"/>
                </a:solidFill>
                <a:latin typeface="Calibri" pitchFamily="34" charset="0"/>
                <a:ea typeface="ＭＳ Ｐゴシック" pitchFamily="34" charset="-128"/>
              </a:defRPr>
            </a:lvl3pPr>
            <a:lvl4pPr marL="1513629" indent="-216233">
              <a:spcBef>
                <a:spcPct val="30000"/>
              </a:spcBef>
              <a:defRPr sz="1100">
                <a:solidFill>
                  <a:schemeClr val="tx1"/>
                </a:solidFill>
                <a:latin typeface="Calibri" pitchFamily="34" charset="0"/>
                <a:ea typeface="ＭＳ Ｐゴシック" pitchFamily="34" charset="-128"/>
              </a:defRPr>
            </a:lvl4pPr>
            <a:lvl5pPr marL="1946095" indent="-216233">
              <a:spcBef>
                <a:spcPct val="30000"/>
              </a:spcBef>
              <a:defRPr sz="1100">
                <a:solidFill>
                  <a:schemeClr val="tx1"/>
                </a:solidFill>
                <a:latin typeface="Calibri" pitchFamily="34" charset="0"/>
                <a:ea typeface="ＭＳ Ｐゴシック" pitchFamily="34" charset="-128"/>
              </a:defRPr>
            </a:lvl5pPr>
            <a:lvl6pPr marL="2378560"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6pPr>
            <a:lvl7pPr marL="2811026"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7pPr>
            <a:lvl8pPr marL="3243491"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8pPr>
            <a:lvl9pPr marL="3675957"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9pPr>
          </a:lstStyle>
          <a:p>
            <a:pPr>
              <a:spcBef>
                <a:spcPct val="0"/>
              </a:spcBef>
            </a:pPr>
            <a:fld id="{FD93A9FA-E05D-4B13-BC4B-047E2416BBA7}" type="slidenum">
              <a:rPr lang="en-US" altLang="en-US" sz="1200">
                <a:solidFill>
                  <a:prstClr val="black"/>
                </a:solidFill>
              </a:rPr>
              <a:pPr>
                <a:spcBef>
                  <a:spcPct val="0"/>
                </a:spcBef>
              </a:pPr>
              <a:t>40</a:t>
            </a:fld>
            <a:endParaRPr lang="en-US" altLang="en-US" sz="120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92500" lnSpcReduction="20000"/>
          </a:bodyPr>
          <a:lstStyle/>
          <a:p>
            <a:pPr>
              <a:defRPr/>
            </a:pPr>
            <a:endParaRPr lang="en-US" dirty="0" smtClean="0"/>
          </a:p>
          <a:p>
            <a:pPr>
              <a:lnSpc>
                <a:spcPct val="80000"/>
              </a:lnSpc>
              <a:defRPr/>
            </a:pPr>
            <a:r>
              <a:rPr lang="en-US" altLang="ja-JP" sz="1800" b="1" dirty="0">
                <a:solidFill>
                  <a:schemeClr val="tx2">
                    <a:lumMod val="75000"/>
                  </a:schemeClr>
                </a:solidFill>
                <a:ea typeface="MS PGothic" pitchFamily="34" charset="-128"/>
              </a:rPr>
              <a:t>Current Features Include: 		</a:t>
            </a:r>
          </a:p>
          <a:p>
            <a:pPr marL="342870" lvl="1" indent="-342870">
              <a:lnSpc>
                <a:spcPct val="90000"/>
              </a:lnSpc>
              <a:buClr>
                <a:srgbClr val="003399"/>
              </a:buClr>
              <a:buSzPct val="70000"/>
              <a:buFont typeface="Times" charset="0"/>
              <a:buChar char="•"/>
              <a:defRPr/>
            </a:pPr>
            <a:r>
              <a:rPr lang="en-US" altLang="ja-JP" sz="1600" dirty="0"/>
              <a:t>Workgroups</a:t>
            </a:r>
          </a:p>
          <a:p>
            <a:pPr marL="342870" lvl="1" indent="-342870">
              <a:lnSpc>
                <a:spcPct val="90000"/>
              </a:lnSpc>
              <a:buClr>
                <a:srgbClr val="003399"/>
              </a:buClr>
              <a:buSzPct val="70000"/>
              <a:buFont typeface="Times" charset="0"/>
              <a:buChar char="•"/>
              <a:defRPr/>
            </a:pPr>
            <a:r>
              <a:rPr lang="en-US" altLang="ja-JP" sz="1600" dirty="0"/>
              <a:t>Document repositories with versioning </a:t>
            </a:r>
          </a:p>
          <a:p>
            <a:pPr marL="342870" lvl="1" indent="-342870">
              <a:lnSpc>
                <a:spcPct val="90000"/>
              </a:lnSpc>
              <a:buClr>
                <a:srgbClr val="003399"/>
              </a:buClr>
              <a:buSzPct val="70000"/>
              <a:buFont typeface="Times" charset="0"/>
              <a:buChar char="•"/>
              <a:defRPr/>
            </a:pPr>
            <a:r>
              <a:rPr lang="en-US" altLang="ja-JP" sz="1600" dirty="0"/>
              <a:t>Discussion boards</a:t>
            </a:r>
          </a:p>
          <a:p>
            <a:pPr marL="342870" lvl="1" indent="-342870">
              <a:lnSpc>
                <a:spcPct val="90000"/>
              </a:lnSpc>
              <a:buClr>
                <a:srgbClr val="003399"/>
              </a:buClr>
              <a:buSzPct val="70000"/>
              <a:buFont typeface="Times" charset="0"/>
              <a:buChar char="•"/>
              <a:defRPr/>
            </a:pPr>
            <a:r>
              <a:rPr lang="en-US" altLang="ja-JP" sz="1600" dirty="0"/>
              <a:t>Email reflectors </a:t>
            </a:r>
          </a:p>
          <a:p>
            <a:pPr marL="342870" lvl="1" indent="-342870">
              <a:lnSpc>
                <a:spcPct val="90000"/>
              </a:lnSpc>
              <a:buClr>
                <a:srgbClr val="003399"/>
              </a:buClr>
              <a:buSzPct val="70000"/>
              <a:buFont typeface="Times" charset="0"/>
              <a:buChar char="•"/>
              <a:defRPr/>
            </a:pPr>
            <a:r>
              <a:rPr lang="en-US" altLang="ja-JP" sz="1600" dirty="0"/>
              <a:t>News and announcements </a:t>
            </a:r>
          </a:p>
          <a:p>
            <a:pPr marL="342870" lvl="1" indent="-342870">
              <a:lnSpc>
                <a:spcPct val="90000"/>
              </a:lnSpc>
              <a:buClr>
                <a:srgbClr val="003399"/>
              </a:buClr>
              <a:buSzPct val="70000"/>
              <a:buFont typeface="Times" charset="0"/>
              <a:buChar char="•"/>
              <a:defRPr/>
            </a:pPr>
            <a:r>
              <a:rPr lang="en-US" altLang="ja-JP" sz="1600" dirty="0"/>
              <a:t>Calendaring</a:t>
            </a:r>
          </a:p>
          <a:p>
            <a:pPr marL="342870" lvl="1" indent="-342870">
              <a:lnSpc>
                <a:spcPct val="90000"/>
              </a:lnSpc>
              <a:buClr>
                <a:srgbClr val="003399"/>
              </a:buClr>
              <a:buSzPct val="70000"/>
              <a:buFont typeface="Times" charset="0"/>
              <a:buChar char="•"/>
              <a:defRPr/>
            </a:pPr>
            <a:r>
              <a:rPr lang="en-US" altLang="ja-JP" sz="1600" dirty="0"/>
              <a:t>Wikis</a:t>
            </a:r>
          </a:p>
          <a:p>
            <a:pPr>
              <a:defRPr/>
            </a:pPr>
            <a:endParaRPr lang="en-US" dirty="0" smtClean="0"/>
          </a:p>
          <a:p>
            <a:pPr>
              <a:defRPr/>
            </a:pPr>
            <a:endParaRPr lang="en-US" dirty="0" smtClean="0"/>
          </a:p>
          <a:p>
            <a:pPr>
              <a:defRPr/>
            </a:pPr>
            <a:endParaRPr lang="en-US" dirty="0" smtClean="0"/>
          </a:p>
          <a:p>
            <a:pPr marL="342870" lvl="1" indent="-342870">
              <a:lnSpc>
                <a:spcPct val="90000"/>
              </a:lnSpc>
              <a:buClr>
                <a:srgbClr val="003399"/>
              </a:buClr>
              <a:buSzPct val="70000"/>
              <a:defRPr/>
            </a:pPr>
            <a:r>
              <a:rPr lang="en-US" altLang="ja-JP" b="1" dirty="0" smtClean="0">
                <a:solidFill>
                  <a:schemeClr val="tx2">
                    <a:lumMod val="75000"/>
                  </a:schemeClr>
                </a:solidFill>
                <a:cs typeface="Arial" charset="0"/>
              </a:rPr>
              <a:t>Additional Benefits: </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Modular design</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Intuitive interface </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Secure environment </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Continuous enhancements with no upgrade fees</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Data migration assistance </a:t>
            </a:r>
          </a:p>
          <a:p>
            <a:pPr marL="342870" lvl="1" indent="-342870">
              <a:lnSpc>
                <a:spcPct val="90000"/>
              </a:lnSpc>
              <a:spcBef>
                <a:spcPct val="20000"/>
              </a:spcBef>
              <a:buClr>
                <a:srgbClr val="003399"/>
              </a:buClr>
              <a:buSzPct val="70000"/>
              <a:buFont typeface="Times" charset="0"/>
              <a:buChar char="•"/>
              <a:defRPr/>
            </a:pPr>
            <a:r>
              <a:rPr lang="en-US" altLang="ja-JP" sz="1600" dirty="0">
                <a:ea typeface="Verdana" pitchFamily="34" charset="0"/>
                <a:cs typeface="Verdana"/>
              </a:rPr>
              <a:t>Affordable pricing </a:t>
            </a:r>
          </a:p>
          <a:p>
            <a:pPr>
              <a:defRPr/>
            </a:pPr>
            <a:endParaRPr lang="en-US" dirty="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ＭＳ Ｐゴシック" pitchFamily="34" charset="-128"/>
              </a:defRPr>
            </a:lvl1pPr>
            <a:lvl2pPr marL="702756" indent="-270291">
              <a:spcBef>
                <a:spcPct val="30000"/>
              </a:spcBef>
              <a:defRPr sz="1100">
                <a:solidFill>
                  <a:schemeClr val="tx1"/>
                </a:solidFill>
                <a:latin typeface="Calibri" pitchFamily="34" charset="0"/>
                <a:ea typeface="ＭＳ Ｐゴシック" pitchFamily="34" charset="-128"/>
              </a:defRPr>
            </a:lvl2pPr>
            <a:lvl3pPr marL="1081164" indent="-216233">
              <a:spcBef>
                <a:spcPct val="30000"/>
              </a:spcBef>
              <a:defRPr sz="1100">
                <a:solidFill>
                  <a:schemeClr val="tx1"/>
                </a:solidFill>
                <a:latin typeface="Calibri" pitchFamily="34" charset="0"/>
                <a:ea typeface="ＭＳ Ｐゴシック" pitchFamily="34" charset="-128"/>
              </a:defRPr>
            </a:lvl3pPr>
            <a:lvl4pPr marL="1513629" indent="-216233">
              <a:spcBef>
                <a:spcPct val="30000"/>
              </a:spcBef>
              <a:defRPr sz="1100">
                <a:solidFill>
                  <a:schemeClr val="tx1"/>
                </a:solidFill>
                <a:latin typeface="Calibri" pitchFamily="34" charset="0"/>
                <a:ea typeface="ＭＳ Ｐゴシック" pitchFamily="34" charset="-128"/>
              </a:defRPr>
            </a:lvl4pPr>
            <a:lvl5pPr marL="1946095" indent="-216233">
              <a:spcBef>
                <a:spcPct val="30000"/>
              </a:spcBef>
              <a:defRPr sz="1100">
                <a:solidFill>
                  <a:schemeClr val="tx1"/>
                </a:solidFill>
                <a:latin typeface="Calibri" pitchFamily="34" charset="0"/>
                <a:ea typeface="ＭＳ Ｐゴシック" pitchFamily="34" charset="-128"/>
              </a:defRPr>
            </a:lvl5pPr>
            <a:lvl6pPr marL="2378560"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6pPr>
            <a:lvl7pPr marL="2811026"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7pPr>
            <a:lvl8pPr marL="3243491"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8pPr>
            <a:lvl9pPr marL="3675957"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9pPr>
          </a:lstStyle>
          <a:p>
            <a:pPr>
              <a:spcBef>
                <a:spcPct val="0"/>
              </a:spcBef>
            </a:pPr>
            <a:fld id="{2FBCE5BE-C969-4764-A172-D6B8B603DECF}" type="slidenum">
              <a:rPr lang="en-US" altLang="en-US" sz="1200">
                <a:solidFill>
                  <a:prstClr val="black"/>
                </a:solidFill>
              </a:rPr>
              <a:pPr>
                <a:spcBef>
                  <a:spcPct val="0"/>
                </a:spcBef>
              </a:pPr>
              <a:t>41</a:t>
            </a:fld>
            <a:endParaRPr lang="en-US" altLang="en-US" sz="120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ＭＳ Ｐゴシック" pitchFamily="34" charset="-128"/>
              </a:defRPr>
            </a:lvl1pPr>
            <a:lvl2pPr marL="702756" indent="-270291">
              <a:spcBef>
                <a:spcPct val="30000"/>
              </a:spcBef>
              <a:defRPr sz="1100">
                <a:solidFill>
                  <a:schemeClr val="tx1"/>
                </a:solidFill>
                <a:latin typeface="Calibri" pitchFamily="34" charset="0"/>
                <a:ea typeface="ＭＳ Ｐゴシック" pitchFamily="34" charset="-128"/>
              </a:defRPr>
            </a:lvl2pPr>
            <a:lvl3pPr marL="1081164" indent="-216233">
              <a:spcBef>
                <a:spcPct val="30000"/>
              </a:spcBef>
              <a:defRPr sz="1100">
                <a:solidFill>
                  <a:schemeClr val="tx1"/>
                </a:solidFill>
                <a:latin typeface="Calibri" pitchFamily="34" charset="0"/>
                <a:ea typeface="ＭＳ Ｐゴシック" pitchFamily="34" charset="-128"/>
              </a:defRPr>
            </a:lvl3pPr>
            <a:lvl4pPr marL="1513629" indent="-216233">
              <a:spcBef>
                <a:spcPct val="30000"/>
              </a:spcBef>
              <a:defRPr sz="1100">
                <a:solidFill>
                  <a:schemeClr val="tx1"/>
                </a:solidFill>
                <a:latin typeface="Calibri" pitchFamily="34" charset="0"/>
                <a:ea typeface="ＭＳ Ｐゴシック" pitchFamily="34" charset="-128"/>
              </a:defRPr>
            </a:lvl4pPr>
            <a:lvl5pPr marL="1946095" indent="-216233">
              <a:spcBef>
                <a:spcPct val="30000"/>
              </a:spcBef>
              <a:defRPr sz="1100">
                <a:solidFill>
                  <a:schemeClr val="tx1"/>
                </a:solidFill>
                <a:latin typeface="Calibri" pitchFamily="34" charset="0"/>
                <a:ea typeface="ＭＳ Ｐゴシック" pitchFamily="34" charset="-128"/>
              </a:defRPr>
            </a:lvl5pPr>
            <a:lvl6pPr marL="2378560"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6pPr>
            <a:lvl7pPr marL="2811026"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7pPr>
            <a:lvl8pPr marL="3243491"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8pPr>
            <a:lvl9pPr marL="3675957"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9pPr>
          </a:lstStyle>
          <a:p>
            <a:pPr>
              <a:spcBef>
                <a:spcPct val="0"/>
              </a:spcBef>
            </a:pPr>
            <a:fld id="{C78B2139-34C6-4C67-8048-5F9D8B920247}" type="slidenum">
              <a:rPr lang="en-US" altLang="en-US" sz="1200">
                <a:solidFill>
                  <a:srgbClr val="000000"/>
                </a:solidFill>
              </a:rPr>
              <a:pPr>
                <a:spcBef>
                  <a:spcPct val="0"/>
                </a:spcBef>
              </a:pPr>
              <a:t>44</a:t>
            </a:fld>
            <a:endParaRPr lang="en-US" altLang="en-US" sz="1200">
              <a:solidFill>
                <a:srgbClr val="000000"/>
              </a:solidFill>
            </a:endParaRPr>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wrap="square" numCol="1" anchor="t" anchorCtr="0" compatLnSpc="1">
            <a:prstTxWarp prst="textNoShape">
              <a:avLst/>
            </a:prstTxWarp>
            <a:normAutofit fontScale="92500" lnSpcReduction="10000"/>
          </a:bodyPr>
          <a:lstStyle/>
          <a:p>
            <a:pPr marL="285724" indent="-285724">
              <a:buFont typeface="Arial" pitchFamily="34" charset="0"/>
              <a:buChar char="•"/>
              <a:defRPr/>
            </a:pPr>
            <a:r>
              <a:rPr lang="en-US" sz="1000" dirty="0"/>
              <a:t>Initiative Formation Support</a:t>
            </a:r>
          </a:p>
          <a:p>
            <a:pPr marL="285724" indent="-285724">
              <a:buFont typeface="Arial" pitchFamily="34" charset="0"/>
              <a:buChar char="•"/>
              <a:defRPr/>
            </a:pPr>
            <a:r>
              <a:rPr lang="en-US" sz="1000" dirty="0"/>
              <a:t>Infrastructure Set Up</a:t>
            </a:r>
          </a:p>
          <a:p>
            <a:pPr marL="285724" indent="-285724">
              <a:buFont typeface="Arial" pitchFamily="34" charset="0"/>
              <a:buChar char="•"/>
              <a:defRPr/>
            </a:pPr>
            <a:r>
              <a:rPr lang="en-US" sz="1000" dirty="0"/>
              <a:t>Best Known Methods and Consultation</a:t>
            </a:r>
          </a:p>
          <a:p>
            <a:pPr marL="285724" indent="-285724">
              <a:buFont typeface="Arial" pitchFamily="34" charset="0"/>
              <a:buChar char="•"/>
              <a:defRPr/>
            </a:pPr>
            <a:r>
              <a:rPr lang="en-US" sz="1000" dirty="0"/>
              <a:t>Board Governance</a:t>
            </a:r>
          </a:p>
          <a:p>
            <a:pPr marL="285724" indent="-285724">
              <a:buFont typeface="Arial" pitchFamily="34" charset="0"/>
              <a:buChar char="•"/>
              <a:defRPr/>
            </a:pPr>
            <a:r>
              <a:rPr lang="en-US" sz="1000" dirty="0"/>
              <a:t>Policy and Procedure Creation</a:t>
            </a:r>
          </a:p>
          <a:p>
            <a:pPr marL="285724" indent="-285724">
              <a:buFont typeface="Arial" pitchFamily="34" charset="0"/>
              <a:buChar char="•"/>
              <a:defRPr/>
            </a:pPr>
            <a:r>
              <a:rPr lang="en-US" sz="1000" dirty="0"/>
              <a:t>Membership Recruitment Coordination</a:t>
            </a:r>
          </a:p>
          <a:p>
            <a:pPr marL="285724" indent="-285724">
              <a:buFont typeface="Arial" pitchFamily="34" charset="0"/>
              <a:buChar char="•"/>
              <a:defRPr/>
            </a:pPr>
            <a:r>
              <a:rPr lang="en-US" sz="1000" dirty="0"/>
              <a:t>Marketing Development</a:t>
            </a:r>
          </a:p>
          <a:p>
            <a:pPr marL="285724" indent="-285724">
              <a:buFont typeface="Arial" pitchFamily="34" charset="0"/>
              <a:buChar char="•"/>
              <a:defRPr/>
            </a:pPr>
            <a:r>
              <a:rPr lang="en-US" sz="1000" dirty="0"/>
              <a:t>Web Site Administration</a:t>
            </a:r>
          </a:p>
          <a:p>
            <a:pPr marL="285724" indent="-285724">
              <a:buFont typeface="Arial" pitchFamily="34" charset="0"/>
              <a:buChar char="•"/>
              <a:defRPr/>
            </a:pPr>
            <a:r>
              <a:rPr lang="en-US" sz="1000" dirty="0"/>
              <a:t>Marketing Project Coordination</a:t>
            </a:r>
          </a:p>
          <a:p>
            <a:pPr marL="285724" indent="-285724">
              <a:buFont typeface="Arial" pitchFamily="34" charset="0"/>
              <a:buChar char="•"/>
              <a:defRPr/>
            </a:pPr>
            <a:r>
              <a:rPr lang="en-US" sz="1000" dirty="0"/>
              <a:t>Tradeshows Planning and Execution</a:t>
            </a:r>
          </a:p>
          <a:p>
            <a:pPr marL="285724" indent="-285724">
              <a:buFont typeface="Arial" pitchFamily="34" charset="0"/>
              <a:buChar char="•"/>
              <a:defRPr/>
            </a:pPr>
            <a:r>
              <a:rPr lang="en-US" sz="1000" dirty="0"/>
              <a:t>Business Development</a:t>
            </a:r>
          </a:p>
          <a:p>
            <a:pPr marL="285724" indent="-285724">
              <a:buFont typeface="Arial" pitchFamily="34" charset="0"/>
              <a:buChar char="•"/>
              <a:defRPr/>
            </a:pPr>
            <a:r>
              <a:rPr lang="en-US" sz="1000" dirty="0"/>
              <a:t>Day-to-Day Operations</a:t>
            </a:r>
          </a:p>
          <a:p>
            <a:pPr marL="285724" indent="-285724">
              <a:buFont typeface="Arial" pitchFamily="34" charset="0"/>
              <a:buChar char="•"/>
              <a:defRPr/>
            </a:pPr>
            <a:r>
              <a:rPr lang="en-US" sz="1000" dirty="0"/>
              <a:t>Membership Application and Payment Processing</a:t>
            </a:r>
          </a:p>
          <a:p>
            <a:pPr marL="285724" indent="-285724">
              <a:buFont typeface="Arial" pitchFamily="34" charset="0"/>
              <a:buChar char="•"/>
              <a:defRPr/>
            </a:pPr>
            <a:r>
              <a:rPr lang="en-US" sz="1000" dirty="0"/>
              <a:t>License Administration</a:t>
            </a:r>
          </a:p>
          <a:p>
            <a:pPr marL="285724" indent="-285724">
              <a:buFont typeface="Arial" pitchFamily="34" charset="0"/>
              <a:buChar char="•"/>
              <a:defRPr/>
            </a:pPr>
            <a:r>
              <a:rPr lang="en-US" sz="1000" dirty="0"/>
              <a:t>Key Generation and Certificate Authority Program Facilitation</a:t>
            </a:r>
          </a:p>
          <a:p>
            <a:pPr marL="285724" indent="-285724">
              <a:buFont typeface="Arial" pitchFamily="34" charset="0"/>
              <a:buChar char="•"/>
              <a:defRPr/>
            </a:pPr>
            <a:r>
              <a:rPr lang="en-US" sz="1000" dirty="0"/>
              <a:t>Full-cycle Bookkeeping Services</a:t>
            </a:r>
          </a:p>
          <a:p>
            <a:pPr marL="285724" indent="-285724">
              <a:buFont typeface="Arial" pitchFamily="34" charset="0"/>
              <a:buChar char="•"/>
              <a:defRPr/>
            </a:pPr>
            <a:r>
              <a:rPr lang="en-US" sz="1000" dirty="0"/>
              <a:t>Budgeting and Forecast Creation and Management</a:t>
            </a:r>
          </a:p>
          <a:p>
            <a:pPr marL="285724" indent="-285724">
              <a:buFont typeface="Arial" pitchFamily="34" charset="0"/>
              <a:buChar char="•"/>
              <a:defRPr/>
            </a:pPr>
            <a:r>
              <a:rPr lang="en-US" sz="1000" dirty="0"/>
              <a:t>Work Group and Committee Support</a:t>
            </a:r>
          </a:p>
          <a:p>
            <a:pPr marL="285724" indent="-285724">
              <a:buFont typeface="Arial" pitchFamily="34" charset="0"/>
              <a:buChar char="•"/>
              <a:defRPr/>
            </a:pPr>
            <a:r>
              <a:rPr lang="en-US" sz="1000" dirty="0"/>
              <a:t>Face-to-Face Meeting Support</a:t>
            </a:r>
          </a:p>
          <a:p>
            <a:pPr marL="285724" indent="-285724">
              <a:buFont typeface="Arial" pitchFamily="34" charset="0"/>
              <a:buChar char="•"/>
              <a:defRPr/>
            </a:pPr>
            <a:r>
              <a:rPr lang="en-US" sz="1000" dirty="0"/>
              <a:t>Operational Executive Director Services</a:t>
            </a:r>
          </a:p>
          <a:p>
            <a:pPr marL="285724" indent="-285724">
              <a:buFont typeface="Arial" pitchFamily="34" charset="0"/>
              <a:buChar char="•"/>
              <a:defRPr/>
            </a:pPr>
            <a:r>
              <a:rPr lang="en-US" sz="1000" dirty="0"/>
              <a:t>Professional Employer Organization Services</a:t>
            </a:r>
          </a:p>
          <a:p>
            <a:pPr marL="285724" indent="-285724">
              <a:buFont typeface="Arial" pitchFamily="34" charset="0"/>
              <a:buChar char="•"/>
              <a:defRPr/>
            </a:pPr>
            <a:r>
              <a:rPr lang="en-US" sz="1000" dirty="0"/>
              <a:t>Vendor Quality Assurance and Resource Oversight</a:t>
            </a:r>
            <a:endParaRPr lang="en-US" dirty="0">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ＭＳ Ｐゴシック" pitchFamily="34" charset="-128"/>
              </a:defRPr>
            </a:lvl1pPr>
            <a:lvl2pPr marL="702756" indent="-270291">
              <a:spcBef>
                <a:spcPct val="30000"/>
              </a:spcBef>
              <a:defRPr sz="1100">
                <a:solidFill>
                  <a:schemeClr val="tx1"/>
                </a:solidFill>
                <a:latin typeface="Calibri" pitchFamily="34" charset="0"/>
                <a:ea typeface="ＭＳ Ｐゴシック" pitchFamily="34" charset="-128"/>
              </a:defRPr>
            </a:lvl2pPr>
            <a:lvl3pPr marL="1081164" indent="-216233">
              <a:spcBef>
                <a:spcPct val="30000"/>
              </a:spcBef>
              <a:defRPr sz="1100">
                <a:solidFill>
                  <a:schemeClr val="tx1"/>
                </a:solidFill>
                <a:latin typeface="Calibri" pitchFamily="34" charset="0"/>
                <a:ea typeface="ＭＳ Ｐゴシック" pitchFamily="34" charset="-128"/>
              </a:defRPr>
            </a:lvl3pPr>
            <a:lvl4pPr marL="1513629" indent="-216233">
              <a:spcBef>
                <a:spcPct val="30000"/>
              </a:spcBef>
              <a:defRPr sz="1100">
                <a:solidFill>
                  <a:schemeClr val="tx1"/>
                </a:solidFill>
                <a:latin typeface="Calibri" pitchFamily="34" charset="0"/>
                <a:ea typeface="ＭＳ Ｐゴシック" pitchFamily="34" charset="-128"/>
              </a:defRPr>
            </a:lvl4pPr>
            <a:lvl5pPr marL="1946095" indent="-216233">
              <a:spcBef>
                <a:spcPct val="30000"/>
              </a:spcBef>
              <a:defRPr sz="1100">
                <a:solidFill>
                  <a:schemeClr val="tx1"/>
                </a:solidFill>
                <a:latin typeface="Calibri" pitchFamily="34" charset="0"/>
                <a:ea typeface="ＭＳ Ｐゴシック" pitchFamily="34" charset="-128"/>
              </a:defRPr>
            </a:lvl5pPr>
            <a:lvl6pPr marL="2378560"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6pPr>
            <a:lvl7pPr marL="2811026"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7pPr>
            <a:lvl8pPr marL="3243491"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8pPr>
            <a:lvl9pPr marL="3675957"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9pPr>
          </a:lstStyle>
          <a:p>
            <a:pPr>
              <a:spcBef>
                <a:spcPct val="0"/>
              </a:spcBef>
            </a:pPr>
            <a:fld id="{3452DC7A-2B94-48A6-B477-E85A77A88C62}" type="slidenum">
              <a:rPr lang="en-US" altLang="en-US" sz="1200">
                <a:solidFill>
                  <a:srgbClr val="000000"/>
                </a:solidFill>
              </a:rPr>
              <a:pPr>
                <a:spcBef>
                  <a:spcPct val="0"/>
                </a:spcBef>
              </a:pPr>
              <a:t>45</a:t>
            </a:fld>
            <a:endParaRPr lang="en-US" altLang="en-US" sz="1200">
              <a:solidFill>
                <a:srgbClr val="000000"/>
              </a:solidFill>
            </a:endParaRPr>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Rectangle 3"/>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wrap="square" numCol="1" anchor="t" anchorCtr="0" compatLnSpc="1">
            <a:prstTxWarp prst="textNoShape">
              <a:avLst/>
            </a:prstTxWarp>
          </a:bodyPr>
          <a:lstStyle/>
          <a:p>
            <a:pPr marL="285724" indent="-285724">
              <a:buFont typeface="Arial" pitchFamily="34" charset="0"/>
              <a:buChar char="•"/>
              <a:defRPr/>
            </a:pPr>
            <a:r>
              <a:rPr lang="en-US" sz="1000" dirty="0">
                <a:cs typeface="Arial" charset="0"/>
              </a:rPr>
              <a:t>General Technical Consulting</a:t>
            </a:r>
          </a:p>
          <a:p>
            <a:pPr marL="285724" indent="-285724">
              <a:buFont typeface="Arial" pitchFamily="34" charset="0"/>
              <a:buChar char="•"/>
              <a:defRPr/>
            </a:pPr>
            <a:r>
              <a:rPr lang="en-US" sz="1000" dirty="0">
                <a:cs typeface="Arial" charset="0"/>
              </a:rPr>
              <a:t>Specification Creation and Editing</a:t>
            </a:r>
          </a:p>
          <a:p>
            <a:pPr marL="285724" indent="-285724">
              <a:buFont typeface="Arial" pitchFamily="34" charset="0"/>
              <a:buChar char="•"/>
              <a:defRPr/>
            </a:pPr>
            <a:r>
              <a:rPr lang="en-US" sz="1000" dirty="0">
                <a:cs typeface="Arial" charset="0"/>
              </a:rPr>
              <a:t>Worldwide Compliance Program Development and Management</a:t>
            </a:r>
          </a:p>
          <a:p>
            <a:pPr marL="285724" indent="-285724">
              <a:buFont typeface="Arial" pitchFamily="34" charset="0"/>
              <a:buChar char="•"/>
              <a:defRPr/>
            </a:pPr>
            <a:r>
              <a:rPr lang="en-US" sz="1000" dirty="0">
                <a:cs typeface="Arial" charset="0"/>
              </a:rPr>
              <a:t>Certification of Gold Test Labs and Devices</a:t>
            </a:r>
          </a:p>
          <a:p>
            <a:pPr marL="285724" indent="-285724">
              <a:buFont typeface="Arial" pitchFamily="34" charset="0"/>
              <a:buChar char="•"/>
              <a:defRPr/>
            </a:pPr>
            <a:r>
              <a:rPr lang="en-US" sz="1000" dirty="0">
                <a:cs typeface="Arial" charset="0"/>
              </a:rPr>
              <a:t>Independent Test Lab Qualification and Auditing</a:t>
            </a:r>
          </a:p>
          <a:p>
            <a:pPr marL="285724" indent="-285724">
              <a:buFont typeface="Arial" pitchFamily="34" charset="0"/>
              <a:buChar char="•"/>
              <a:defRPr/>
            </a:pPr>
            <a:r>
              <a:rPr lang="en-US" sz="1000" dirty="0">
                <a:cs typeface="Arial" charset="0"/>
              </a:rPr>
              <a:t>Creation / Build-out / Management of Hosted Reference Labs</a:t>
            </a:r>
          </a:p>
          <a:p>
            <a:pPr marL="396840" indent="-274614">
              <a:buFont typeface="Arial" pitchFamily="34" charset="0"/>
              <a:buChar char="•"/>
              <a:defRPr/>
            </a:pPr>
            <a:r>
              <a:rPr lang="en-US" sz="1000" dirty="0" err="1">
                <a:cs typeface="Arial" charset="0"/>
              </a:rPr>
              <a:t>Plugfest</a:t>
            </a:r>
            <a:r>
              <a:rPr lang="en-US" sz="1000" dirty="0">
                <a:cs typeface="Arial" charset="0"/>
              </a:rPr>
              <a:t> Planning, Scheduling, Results Collection, Analysis and Reporting</a:t>
            </a:r>
          </a:p>
          <a:p>
            <a:pPr marL="396840" indent="-274614">
              <a:buFont typeface="Arial" pitchFamily="34" charset="0"/>
              <a:buChar char="•"/>
              <a:defRPr/>
            </a:pPr>
            <a:r>
              <a:rPr lang="en-US" sz="1000" dirty="0">
                <a:cs typeface="Arial" charset="0"/>
              </a:rPr>
              <a:t>Test Tool Development, Manufacturing, Sales and Support</a:t>
            </a:r>
          </a:p>
          <a:p>
            <a:pPr marL="396840" indent="-274614">
              <a:buFont typeface="Arial" pitchFamily="34" charset="0"/>
              <a:buChar char="•"/>
              <a:defRPr/>
            </a:pPr>
            <a:r>
              <a:rPr lang="en-US" sz="1000" dirty="0">
                <a:cs typeface="Arial" charset="0"/>
              </a:rPr>
              <a:t>Customized Web Solutions</a:t>
            </a:r>
          </a:p>
          <a:p>
            <a:pPr marL="396840" indent="-274614">
              <a:buFont typeface="Arial" pitchFamily="34" charset="0"/>
              <a:buChar char="•"/>
              <a:defRPr/>
            </a:pPr>
            <a:r>
              <a:rPr lang="en-US" sz="1000" dirty="0">
                <a:cs typeface="Arial" charset="0"/>
              </a:rPr>
              <a:t>On-site Unique Event Infrastructure Development and Deployment</a:t>
            </a:r>
          </a:p>
          <a:p>
            <a:pPr eaLnBrk="1" hangingPunct="1">
              <a:spcBef>
                <a:spcPct val="0"/>
              </a:spcBef>
              <a:defRPr/>
            </a:pP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ＭＳ Ｐゴシック" pitchFamily="34" charset="-128"/>
              </a:defRPr>
            </a:lvl1pPr>
            <a:lvl2pPr marL="702756" indent="-270291">
              <a:spcBef>
                <a:spcPct val="30000"/>
              </a:spcBef>
              <a:defRPr sz="1100">
                <a:solidFill>
                  <a:schemeClr val="tx1"/>
                </a:solidFill>
                <a:latin typeface="Calibri" pitchFamily="34" charset="0"/>
                <a:ea typeface="ＭＳ Ｐゴシック" pitchFamily="34" charset="-128"/>
              </a:defRPr>
            </a:lvl2pPr>
            <a:lvl3pPr marL="1081164" indent="-216233">
              <a:spcBef>
                <a:spcPct val="30000"/>
              </a:spcBef>
              <a:defRPr sz="1100">
                <a:solidFill>
                  <a:schemeClr val="tx1"/>
                </a:solidFill>
                <a:latin typeface="Calibri" pitchFamily="34" charset="0"/>
                <a:ea typeface="ＭＳ Ｐゴシック" pitchFamily="34" charset="-128"/>
              </a:defRPr>
            </a:lvl3pPr>
            <a:lvl4pPr marL="1513629" indent="-216233">
              <a:spcBef>
                <a:spcPct val="30000"/>
              </a:spcBef>
              <a:defRPr sz="1100">
                <a:solidFill>
                  <a:schemeClr val="tx1"/>
                </a:solidFill>
                <a:latin typeface="Calibri" pitchFamily="34" charset="0"/>
                <a:ea typeface="ＭＳ Ｐゴシック" pitchFamily="34" charset="-128"/>
              </a:defRPr>
            </a:lvl4pPr>
            <a:lvl5pPr marL="1946095" indent="-216233">
              <a:spcBef>
                <a:spcPct val="30000"/>
              </a:spcBef>
              <a:defRPr sz="1100">
                <a:solidFill>
                  <a:schemeClr val="tx1"/>
                </a:solidFill>
                <a:latin typeface="Calibri" pitchFamily="34" charset="0"/>
                <a:ea typeface="ＭＳ Ｐゴシック" pitchFamily="34" charset="-128"/>
              </a:defRPr>
            </a:lvl5pPr>
            <a:lvl6pPr marL="2378560"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6pPr>
            <a:lvl7pPr marL="2811026"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7pPr>
            <a:lvl8pPr marL="3243491"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8pPr>
            <a:lvl9pPr marL="3675957"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9pPr>
          </a:lstStyle>
          <a:p>
            <a:pPr>
              <a:spcBef>
                <a:spcPct val="0"/>
              </a:spcBef>
            </a:pPr>
            <a:fld id="{80EF4777-9B2D-4EEA-8A6A-B0471384E0D6}" type="slidenum">
              <a:rPr lang="en-US" altLang="en-US" sz="1200">
                <a:solidFill>
                  <a:srgbClr val="000000"/>
                </a:solidFill>
              </a:rPr>
              <a:pPr>
                <a:spcBef>
                  <a:spcPct val="0"/>
                </a:spcBef>
              </a:pPr>
              <a:t>46</a:t>
            </a:fld>
            <a:endParaRPr lang="en-US" altLang="en-US" sz="1200">
              <a:solidFill>
                <a:srgbClr val="000000"/>
              </a:solidFill>
            </a:endParaRPr>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Rectangle 3"/>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eaLnBrk="1" hangingPunct="1">
              <a:lnSpc>
                <a:spcPct val="70000"/>
              </a:lnSpc>
              <a:buFont typeface="Times" charset="0"/>
              <a:buNone/>
              <a:defRPr/>
            </a:pPr>
            <a:r>
              <a:rPr lang="en-US" altLang="ja-JP" sz="1800" b="1" dirty="0">
                <a:solidFill>
                  <a:srgbClr val="17375E"/>
                </a:solidFill>
                <a:ea typeface="ＭＳ Ｐゴシック" pitchFamily="34" charset="-128"/>
              </a:rPr>
              <a:t>Value pricing for premium services</a:t>
            </a:r>
            <a:r>
              <a:rPr lang="en-US" altLang="ja-JP" sz="1800" dirty="0">
                <a:solidFill>
                  <a:srgbClr val="17375E"/>
                </a:solidFill>
                <a:ea typeface="ＭＳ Ｐゴシック" pitchFamily="34" charset="-128"/>
              </a:rPr>
              <a:t> </a:t>
            </a:r>
          </a:p>
          <a:p>
            <a:pPr marL="342870" lvl="1" indent="-342870">
              <a:lnSpc>
                <a:spcPct val="80000"/>
              </a:lnSpc>
              <a:buClr>
                <a:srgbClr val="003399"/>
              </a:buClr>
              <a:buSzPct val="70000"/>
              <a:buFont typeface="Times" charset="0"/>
              <a:buChar char="•"/>
              <a:defRPr/>
            </a:pPr>
            <a:r>
              <a:rPr lang="en-US" altLang="ja-JP" sz="1600" dirty="0">
                <a:ea typeface="ＭＳ Ｐゴシック" pitchFamily="34" charset="-128"/>
              </a:rPr>
              <a:t>Overhead sharing among business units</a:t>
            </a:r>
          </a:p>
          <a:p>
            <a:pPr marL="342870" lvl="1" indent="-342870">
              <a:lnSpc>
                <a:spcPct val="80000"/>
              </a:lnSpc>
              <a:buClr>
                <a:srgbClr val="003399"/>
              </a:buClr>
              <a:buSzPct val="70000"/>
              <a:buFont typeface="Times" charset="0"/>
              <a:buChar char="•"/>
              <a:defRPr/>
            </a:pPr>
            <a:r>
              <a:rPr lang="en-US" altLang="ja-JP" sz="1600" dirty="0">
                <a:ea typeface="ＭＳ Ｐゴシック" pitchFamily="34" charset="-128"/>
              </a:rPr>
              <a:t>Project billing option — success measured by results, not effort alone</a:t>
            </a:r>
          </a:p>
          <a:p>
            <a:pPr marL="342870" lvl="1" indent="-342870">
              <a:lnSpc>
                <a:spcPct val="80000"/>
              </a:lnSpc>
              <a:buClr>
                <a:srgbClr val="003399"/>
              </a:buClr>
              <a:buSzPct val="70000"/>
              <a:buFont typeface="Times" charset="0"/>
              <a:buChar char="•"/>
              <a:defRPr/>
            </a:pPr>
            <a:r>
              <a:rPr lang="en-US" altLang="ja-JP" sz="1600" dirty="0">
                <a:ea typeface="ＭＳ Ｐゴシック" pitchFamily="34" charset="-128"/>
              </a:rPr>
              <a:t>Employees are experts in their jobs</a:t>
            </a:r>
          </a:p>
          <a:p>
            <a:pPr marL="0" lvl="1">
              <a:lnSpc>
                <a:spcPct val="80000"/>
              </a:lnSpc>
              <a:buClr>
                <a:srgbClr val="003399"/>
              </a:buClr>
              <a:buSzPct val="70000"/>
              <a:defRPr/>
            </a:pPr>
            <a:endParaRPr lang="en-US" altLang="ja-JP" sz="600" dirty="0">
              <a:solidFill>
                <a:srgbClr val="17375E"/>
              </a:solidFill>
              <a:ea typeface="ＭＳ Ｐゴシック" pitchFamily="34" charset="-128"/>
            </a:endParaRPr>
          </a:p>
          <a:p>
            <a:pPr eaLnBrk="1" hangingPunct="1">
              <a:lnSpc>
                <a:spcPct val="70000"/>
              </a:lnSpc>
              <a:buFont typeface="Times" charset="0"/>
              <a:buNone/>
              <a:defRPr/>
            </a:pPr>
            <a:r>
              <a:rPr lang="en-US" altLang="ja-JP" sz="1800" b="1" dirty="0">
                <a:solidFill>
                  <a:srgbClr val="17375E"/>
                </a:solidFill>
                <a:ea typeface="ＭＳ Ｐゴシック" pitchFamily="34" charset="-128"/>
              </a:rPr>
              <a:t>Perfect planning</a:t>
            </a:r>
          </a:p>
          <a:p>
            <a:pPr marL="342870" lvl="1" indent="-342870">
              <a:lnSpc>
                <a:spcPct val="80000"/>
              </a:lnSpc>
              <a:buClr>
                <a:srgbClr val="003399"/>
              </a:buClr>
              <a:buSzPct val="70000"/>
              <a:buFont typeface="Times" charset="0"/>
              <a:buChar char="•"/>
              <a:defRPr/>
            </a:pPr>
            <a:r>
              <a:rPr lang="en-US" altLang="ja-JP" sz="1600" dirty="0">
                <a:ea typeface="ＭＳ Ｐゴシック" pitchFamily="34" charset="-128"/>
              </a:rPr>
              <a:t>Site searches and inspections, contract negotiations, budget, space planning and vendor management</a:t>
            </a:r>
          </a:p>
          <a:p>
            <a:pPr marL="0" lvl="1">
              <a:lnSpc>
                <a:spcPct val="80000"/>
              </a:lnSpc>
              <a:buClr>
                <a:srgbClr val="003399"/>
              </a:buClr>
              <a:buSzPct val="70000"/>
              <a:defRPr/>
            </a:pPr>
            <a:endParaRPr lang="en-US" altLang="ja-JP" sz="600" b="1" dirty="0">
              <a:ea typeface="ＭＳ Ｐゴシック" pitchFamily="34" charset="-128"/>
            </a:endParaRPr>
          </a:p>
          <a:p>
            <a:pPr eaLnBrk="1" hangingPunct="1">
              <a:lnSpc>
                <a:spcPct val="70000"/>
              </a:lnSpc>
              <a:buFont typeface="Times" charset="0"/>
              <a:buNone/>
              <a:defRPr/>
            </a:pPr>
            <a:r>
              <a:rPr lang="en-US" altLang="ja-JP" sz="1800" b="1" dirty="0">
                <a:solidFill>
                  <a:srgbClr val="17375E"/>
                </a:solidFill>
                <a:ea typeface="ＭＳ Ｐゴシック" pitchFamily="34" charset="-128"/>
              </a:rPr>
              <a:t>Flawless execution</a:t>
            </a:r>
          </a:p>
          <a:p>
            <a:pPr marL="342870" lvl="1" indent="-342870">
              <a:lnSpc>
                <a:spcPct val="80000"/>
              </a:lnSpc>
              <a:buClr>
                <a:srgbClr val="003399"/>
              </a:buClr>
              <a:buSzPct val="70000"/>
              <a:buFont typeface="Times" charset="0"/>
              <a:buChar char="•"/>
              <a:defRPr/>
            </a:pPr>
            <a:r>
              <a:rPr lang="en-US" altLang="ja-JP" sz="1600" dirty="0">
                <a:ea typeface="ＭＳ Ｐゴシック" pitchFamily="34" charset="-128"/>
              </a:rPr>
              <a:t>Precautions taken to prepare for every imaginable glitch</a:t>
            </a:r>
          </a:p>
          <a:p>
            <a:pPr marL="342870" lvl="1" indent="-342870">
              <a:lnSpc>
                <a:spcPct val="70000"/>
              </a:lnSpc>
              <a:defRPr/>
            </a:pPr>
            <a:endParaRPr lang="en-US" altLang="ja-JP" sz="600" dirty="0">
              <a:solidFill>
                <a:srgbClr val="17375E"/>
              </a:solidFill>
              <a:ea typeface="ＭＳ Ｐゴシック" pitchFamily="34" charset="-128"/>
            </a:endParaRPr>
          </a:p>
          <a:p>
            <a:pPr eaLnBrk="1" hangingPunct="1">
              <a:lnSpc>
                <a:spcPct val="70000"/>
              </a:lnSpc>
              <a:buFont typeface="Times" charset="0"/>
              <a:buNone/>
              <a:defRPr/>
            </a:pPr>
            <a:r>
              <a:rPr lang="en-US" altLang="ja-JP" sz="1800" b="1" dirty="0">
                <a:solidFill>
                  <a:srgbClr val="17375E"/>
                </a:solidFill>
                <a:ea typeface="ＭＳ Ｐゴシック" pitchFamily="34" charset="-128"/>
              </a:rPr>
              <a:t>Comprehensive wrap-up</a:t>
            </a:r>
          </a:p>
          <a:p>
            <a:pPr marL="342870" lvl="1" indent="-342870">
              <a:lnSpc>
                <a:spcPct val="80000"/>
              </a:lnSpc>
              <a:buClr>
                <a:srgbClr val="003399"/>
              </a:buClr>
              <a:buSzPct val="70000"/>
              <a:buFont typeface="Times" charset="0"/>
              <a:buChar char="•"/>
              <a:defRPr/>
            </a:pPr>
            <a:r>
              <a:rPr lang="en-US" altLang="ja-JP" sz="1600" dirty="0">
                <a:ea typeface="ＭＳ Ｐゴシック" pitchFamily="34" charset="-128"/>
              </a:rPr>
              <a:t>Compile and process vendor, attendee, exhibitor &amp; client evaluations</a:t>
            </a:r>
          </a:p>
          <a:p>
            <a:pPr marL="342870" lvl="1" indent="-342870">
              <a:lnSpc>
                <a:spcPct val="80000"/>
              </a:lnSpc>
              <a:buClr>
                <a:srgbClr val="003399"/>
              </a:buClr>
              <a:buSzPct val="70000"/>
              <a:buFont typeface="Times" charset="0"/>
              <a:buChar char="•"/>
              <a:defRPr/>
            </a:pPr>
            <a:r>
              <a:rPr lang="en-US" altLang="ja-JP" sz="1600" dirty="0">
                <a:ea typeface="ＭＳ Ｐゴシック" pitchFamily="34" charset="-128"/>
              </a:rPr>
              <a:t>Audit invoices and negotiate charges</a:t>
            </a:r>
          </a:p>
          <a:p>
            <a:pPr marL="342870" lvl="1" indent="-342870">
              <a:lnSpc>
                <a:spcPct val="80000"/>
              </a:lnSpc>
              <a:buClr>
                <a:srgbClr val="003399"/>
              </a:buClr>
              <a:buSzPct val="70000"/>
              <a:buFont typeface="Times" charset="0"/>
              <a:buChar char="•"/>
              <a:defRPr/>
            </a:pPr>
            <a:r>
              <a:rPr lang="en-US" altLang="ja-JP" sz="1600" dirty="0">
                <a:ea typeface="ＭＳ Ｐゴシック" pitchFamily="34" charset="-128"/>
              </a:rPr>
              <a:t>Facilitate timely payment for services</a:t>
            </a:r>
          </a:p>
          <a:p>
            <a:pPr marL="342870" lvl="1" indent="-342870">
              <a:lnSpc>
                <a:spcPct val="80000"/>
              </a:lnSpc>
              <a:buClr>
                <a:srgbClr val="003399"/>
              </a:buClr>
              <a:buSzPct val="70000"/>
              <a:buFont typeface="Times" charset="0"/>
              <a:buChar char="•"/>
              <a:defRPr/>
            </a:pPr>
            <a:r>
              <a:rPr lang="en-US" altLang="ja-JP" sz="1600" dirty="0">
                <a:ea typeface="ＭＳ Ｐゴシック" pitchFamily="34" charset="-128"/>
              </a:rPr>
              <a:t>Provide cash flow reporting</a:t>
            </a:r>
            <a:endParaRPr lang="en-US" altLang="ko-KR" sz="600" dirty="0">
              <a:ea typeface="Geneva" charset="-128"/>
              <a:cs typeface="Gulim" pitchFamily="34" charset="-127"/>
            </a:endParaRPr>
          </a:p>
          <a:p>
            <a:pPr marL="342870" lvl="1" indent="-342870">
              <a:lnSpc>
                <a:spcPct val="70000"/>
              </a:lnSpc>
              <a:defRPr/>
            </a:pPr>
            <a:endParaRPr lang="en-US" altLang="ko-KR" sz="600" dirty="0">
              <a:solidFill>
                <a:srgbClr val="17375E"/>
              </a:solidFill>
              <a:ea typeface="Geneva" charset="-128"/>
              <a:cs typeface="Gulim" pitchFamily="34" charset="-127"/>
            </a:endParaRPr>
          </a:p>
          <a:p>
            <a:pPr eaLnBrk="1" hangingPunct="1">
              <a:lnSpc>
                <a:spcPct val="70000"/>
              </a:lnSpc>
              <a:buFont typeface="Times" charset="0"/>
              <a:buNone/>
              <a:defRPr/>
            </a:pPr>
            <a:r>
              <a:rPr lang="en-US" altLang="ko-KR" sz="1800" b="1" dirty="0">
                <a:solidFill>
                  <a:srgbClr val="17375E"/>
                </a:solidFill>
                <a:ea typeface="Geneva" charset="-128"/>
                <a:cs typeface="Gulim" pitchFamily="34" charset="-127"/>
              </a:rPr>
              <a:t>Managed hundreds of events worldwide</a:t>
            </a:r>
          </a:p>
          <a:p>
            <a:pPr marL="342870" lvl="1" indent="-342870">
              <a:lnSpc>
                <a:spcPct val="90000"/>
              </a:lnSpc>
              <a:buClr>
                <a:srgbClr val="003399"/>
              </a:buClr>
              <a:buSzPct val="70000"/>
              <a:buFont typeface="Times" charset="0"/>
              <a:buChar char="•"/>
              <a:defRPr/>
            </a:pPr>
            <a:r>
              <a:rPr lang="en-US" altLang="ko-KR" sz="1600" dirty="0">
                <a:ea typeface="Geneva" charset="-128"/>
                <a:cs typeface="Gulim" pitchFamily="34" charset="-127"/>
              </a:rPr>
              <a:t>Events vary from international high tech certification events to local corporate celebrations</a:t>
            </a:r>
          </a:p>
          <a:p>
            <a:pPr eaLnBrk="1" hangingPunct="1">
              <a:spcBef>
                <a:spcPct val="0"/>
              </a:spcBef>
              <a:defRPr/>
            </a:pPr>
            <a:endParaRPr lang="en-US" dirty="0" smtClean="0">
              <a:ea typeface="ＭＳ Ｐゴシック" pitchFamily="34" charset="-128"/>
              <a:cs typeface="Gulim" pitchFamily="34" charset="-127"/>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pPr>
            <a:endParaRPr lang="en-US" altLang="en-US" smtClean="0">
              <a:ea typeface="ＭＳ Ｐゴシック" pitchFamily="34" charset="-128"/>
            </a:endParaRP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ＭＳ Ｐゴシック" pitchFamily="34" charset="-128"/>
              </a:defRPr>
            </a:lvl1pPr>
            <a:lvl2pPr marL="702756" indent="-270291">
              <a:spcBef>
                <a:spcPct val="30000"/>
              </a:spcBef>
              <a:defRPr sz="1100">
                <a:solidFill>
                  <a:schemeClr val="tx1"/>
                </a:solidFill>
                <a:latin typeface="Calibri" pitchFamily="34" charset="0"/>
                <a:ea typeface="ＭＳ Ｐゴシック" pitchFamily="34" charset="-128"/>
              </a:defRPr>
            </a:lvl2pPr>
            <a:lvl3pPr marL="1081164" indent="-216233">
              <a:spcBef>
                <a:spcPct val="30000"/>
              </a:spcBef>
              <a:defRPr sz="1100">
                <a:solidFill>
                  <a:schemeClr val="tx1"/>
                </a:solidFill>
                <a:latin typeface="Calibri" pitchFamily="34" charset="0"/>
                <a:ea typeface="ＭＳ Ｐゴシック" pitchFamily="34" charset="-128"/>
              </a:defRPr>
            </a:lvl3pPr>
            <a:lvl4pPr marL="1513629" indent="-216233">
              <a:spcBef>
                <a:spcPct val="30000"/>
              </a:spcBef>
              <a:defRPr sz="1100">
                <a:solidFill>
                  <a:schemeClr val="tx1"/>
                </a:solidFill>
                <a:latin typeface="Calibri" pitchFamily="34" charset="0"/>
                <a:ea typeface="ＭＳ Ｐゴシック" pitchFamily="34" charset="-128"/>
              </a:defRPr>
            </a:lvl4pPr>
            <a:lvl5pPr marL="1946095" indent="-216233">
              <a:spcBef>
                <a:spcPct val="30000"/>
              </a:spcBef>
              <a:defRPr sz="1100">
                <a:solidFill>
                  <a:schemeClr val="tx1"/>
                </a:solidFill>
                <a:latin typeface="Calibri" pitchFamily="34" charset="0"/>
                <a:ea typeface="ＭＳ Ｐゴシック" pitchFamily="34" charset="-128"/>
              </a:defRPr>
            </a:lvl5pPr>
            <a:lvl6pPr marL="2378560"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6pPr>
            <a:lvl7pPr marL="2811026"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7pPr>
            <a:lvl8pPr marL="3243491"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8pPr>
            <a:lvl9pPr marL="3675957"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9pPr>
          </a:lstStyle>
          <a:p>
            <a:pPr>
              <a:spcBef>
                <a:spcPct val="0"/>
              </a:spcBef>
            </a:pPr>
            <a:fld id="{7C4DFFA9-1E70-412A-A96D-FCC9B87BD2BD}" type="slidenum">
              <a:rPr lang="en-US" altLang="en-US" sz="1200">
                <a:solidFill>
                  <a:prstClr val="black"/>
                </a:solidFill>
              </a:rPr>
              <a:pPr>
                <a:spcBef>
                  <a:spcPct val="0"/>
                </a:spcBef>
              </a:pPr>
              <a:t>47</a:t>
            </a:fld>
            <a:endParaRPr lang="en-US" altLang="en-US" sz="120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ＭＳ Ｐゴシック" pitchFamily="34" charset="-128"/>
              </a:defRPr>
            </a:lvl1pPr>
            <a:lvl2pPr marL="702756" indent="-270291">
              <a:spcBef>
                <a:spcPct val="30000"/>
              </a:spcBef>
              <a:defRPr sz="1100">
                <a:solidFill>
                  <a:schemeClr val="tx1"/>
                </a:solidFill>
                <a:latin typeface="Calibri" pitchFamily="34" charset="0"/>
                <a:ea typeface="ＭＳ Ｐゴシック" pitchFamily="34" charset="-128"/>
              </a:defRPr>
            </a:lvl2pPr>
            <a:lvl3pPr marL="1081164" indent="-216233">
              <a:spcBef>
                <a:spcPct val="30000"/>
              </a:spcBef>
              <a:defRPr sz="1100">
                <a:solidFill>
                  <a:schemeClr val="tx1"/>
                </a:solidFill>
                <a:latin typeface="Calibri" pitchFamily="34" charset="0"/>
                <a:ea typeface="ＭＳ Ｐゴシック" pitchFamily="34" charset="-128"/>
              </a:defRPr>
            </a:lvl3pPr>
            <a:lvl4pPr marL="1513629" indent="-216233">
              <a:spcBef>
                <a:spcPct val="30000"/>
              </a:spcBef>
              <a:defRPr sz="1100">
                <a:solidFill>
                  <a:schemeClr val="tx1"/>
                </a:solidFill>
                <a:latin typeface="Calibri" pitchFamily="34" charset="0"/>
                <a:ea typeface="ＭＳ Ｐゴシック" pitchFamily="34" charset="-128"/>
              </a:defRPr>
            </a:lvl4pPr>
            <a:lvl5pPr marL="1946095" indent="-216233">
              <a:spcBef>
                <a:spcPct val="30000"/>
              </a:spcBef>
              <a:defRPr sz="1100">
                <a:solidFill>
                  <a:schemeClr val="tx1"/>
                </a:solidFill>
                <a:latin typeface="Calibri" pitchFamily="34" charset="0"/>
                <a:ea typeface="ＭＳ Ｐゴシック" pitchFamily="34" charset="-128"/>
              </a:defRPr>
            </a:lvl5pPr>
            <a:lvl6pPr marL="2378560"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6pPr>
            <a:lvl7pPr marL="2811026"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7pPr>
            <a:lvl8pPr marL="3243491"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8pPr>
            <a:lvl9pPr marL="3675957"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9pPr>
          </a:lstStyle>
          <a:p>
            <a:pPr>
              <a:spcBef>
                <a:spcPct val="0"/>
              </a:spcBef>
            </a:pPr>
            <a:fld id="{29A7E2A8-B8F3-400E-9892-F63589F40704}" type="slidenum">
              <a:rPr lang="en-US" altLang="en-US" sz="1200">
                <a:solidFill>
                  <a:srgbClr val="000000"/>
                </a:solidFill>
              </a:rPr>
              <a:pPr>
                <a:spcBef>
                  <a:spcPct val="0"/>
                </a:spcBef>
              </a:pPr>
              <a:t>48</a:t>
            </a:fld>
            <a:endParaRPr lang="en-US" altLang="en-US" sz="1200">
              <a:solidFill>
                <a:srgbClr val="000000"/>
              </a:solidFill>
            </a:endParaRPr>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buClr>
                <a:srgbClr val="003399"/>
              </a:buClr>
              <a:buSzPct val="70000"/>
            </a:pPr>
            <a:r>
              <a:rPr lang="en-US" altLang="ko-KR" sz="1800" b="1">
                <a:solidFill>
                  <a:srgbClr val="17375E"/>
                </a:solidFill>
                <a:ea typeface="ＭＳ Ｐゴシック" pitchFamily="34" charset="-128"/>
              </a:rPr>
              <a:t>“Seemingly” flawless execution of projects</a:t>
            </a:r>
          </a:p>
          <a:p>
            <a:pPr marL="342369" lvl="1" indent="-342369">
              <a:lnSpc>
                <a:spcPct val="90000"/>
              </a:lnSpc>
              <a:buClr>
                <a:srgbClr val="003399"/>
              </a:buClr>
              <a:buSzPct val="70000"/>
              <a:buFont typeface="Times" charset="0"/>
              <a:buChar char="•"/>
            </a:pPr>
            <a:r>
              <a:rPr lang="en-US" altLang="ko-KR" sz="1600">
                <a:ea typeface="ＭＳ Ｐゴシック" pitchFamily="34" charset="-128"/>
              </a:rPr>
              <a:t>Projects delivered on budget and on time</a:t>
            </a:r>
          </a:p>
          <a:p>
            <a:pPr marL="342369" lvl="1" indent="-342369">
              <a:lnSpc>
                <a:spcPct val="90000"/>
              </a:lnSpc>
              <a:buFontTx/>
              <a:buChar char="•"/>
            </a:pPr>
            <a:endParaRPr lang="en-US" altLang="ko-KR" sz="1000">
              <a:ea typeface="Geneva" charset="-128"/>
              <a:cs typeface="Gulim" pitchFamily="34" charset="-127"/>
            </a:endParaRPr>
          </a:p>
          <a:p>
            <a:pPr eaLnBrk="1" hangingPunct="1">
              <a:lnSpc>
                <a:spcPct val="80000"/>
              </a:lnSpc>
              <a:buClr>
                <a:srgbClr val="003399"/>
              </a:buClr>
              <a:buSzPct val="70000"/>
            </a:pPr>
            <a:r>
              <a:rPr lang="en-US" altLang="ko-KR" sz="1800" b="1">
                <a:solidFill>
                  <a:srgbClr val="17375E"/>
                </a:solidFill>
                <a:ea typeface="ＭＳ Ｐゴシック" pitchFamily="34" charset="-128"/>
              </a:rPr>
              <a:t>Extreme commitment to client success</a:t>
            </a:r>
          </a:p>
          <a:p>
            <a:pPr marL="342369" lvl="1" indent="-342369">
              <a:lnSpc>
                <a:spcPct val="90000"/>
              </a:lnSpc>
              <a:buClr>
                <a:srgbClr val="003399"/>
              </a:buClr>
              <a:buSzPct val="70000"/>
              <a:buFont typeface="Times" charset="0"/>
              <a:buChar char="•"/>
            </a:pPr>
            <a:r>
              <a:rPr lang="en-US" altLang="ko-KR" sz="1600">
                <a:ea typeface="ＭＳ Ｐゴシック" pitchFamily="34" charset="-128"/>
              </a:rPr>
              <a:t>CES 2004 Road Trip -- Snow and ice that shut down the Portland airport didn’t stop VTM from making it to Las Vegas on time and prepared</a:t>
            </a:r>
          </a:p>
          <a:p>
            <a:pPr marL="342369" lvl="1" indent="-342369">
              <a:lnSpc>
                <a:spcPct val="90000"/>
              </a:lnSpc>
              <a:buClr>
                <a:srgbClr val="003399"/>
              </a:buClr>
              <a:buSzPct val="70000"/>
              <a:buFont typeface="Times" charset="0"/>
              <a:buChar char="•"/>
            </a:pPr>
            <a:r>
              <a:rPr lang="en-US" altLang="ko-KR" sz="1600">
                <a:ea typeface="ＭＳ Ｐゴシック" pitchFamily="34" charset="-128"/>
              </a:rPr>
              <a:t>Reference list happily provided upon request</a:t>
            </a:r>
          </a:p>
          <a:p>
            <a:pPr marL="342369" lvl="1" indent="-342369">
              <a:lnSpc>
                <a:spcPct val="90000"/>
              </a:lnSpc>
            </a:pPr>
            <a:endParaRPr lang="en-US" altLang="ko-KR" sz="1000">
              <a:ea typeface="Gulim" pitchFamily="34" charset="-127"/>
            </a:endParaRPr>
          </a:p>
          <a:p>
            <a:pPr eaLnBrk="1" hangingPunct="1">
              <a:lnSpc>
                <a:spcPct val="80000"/>
              </a:lnSpc>
              <a:buClr>
                <a:srgbClr val="003399"/>
              </a:buClr>
              <a:buSzPct val="70000"/>
            </a:pPr>
            <a:r>
              <a:rPr lang="en-US" altLang="ko-KR" sz="1800" b="1">
                <a:solidFill>
                  <a:srgbClr val="17375E"/>
                </a:solidFill>
                <a:ea typeface="ＭＳ Ｐゴシック" pitchFamily="34" charset="-128"/>
              </a:rPr>
              <a:t>Leading provider of scalable &amp; flexible professional service solutions</a:t>
            </a:r>
          </a:p>
          <a:p>
            <a:pPr marL="342369" lvl="1" indent="-342369">
              <a:lnSpc>
                <a:spcPct val="90000"/>
              </a:lnSpc>
              <a:buClr>
                <a:srgbClr val="003399"/>
              </a:buClr>
              <a:buSzPct val="70000"/>
              <a:buFont typeface="Times" charset="0"/>
              <a:buChar char="•"/>
            </a:pPr>
            <a:r>
              <a:rPr lang="en-US" altLang="ko-KR" sz="1600">
                <a:ea typeface="ＭＳ Ｐゴシック" pitchFamily="34" charset="-128"/>
              </a:rPr>
              <a:t>90+ professionals on staff providing customers with turnkey program and project management services</a:t>
            </a:r>
          </a:p>
          <a:p>
            <a:pPr eaLnBrk="1" hangingPunct="1">
              <a:lnSpc>
                <a:spcPct val="80000"/>
              </a:lnSpc>
              <a:spcBef>
                <a:spcPct val="0"/>
              </a:spcBef>
            </a:pPr>
            <a:endParaRPr lang="en-US" altLang="en-US" sz="100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79E4D5-667A-40D6-82AA-DC9CCCB52CDC}" type="slidenum">
              <a:rPr lang="en-US" smtClean="0"/>
              <a:pPr/>
              <a:t>4</a:t>
            </a:fld>
            <a:endParaRPr lang="en-US"/>
          </a:p>
        </p:txBody>
      </p:sp>
    </p:spTree>
    <p:extLst>
      <p:ext uri="{BB962C8B-B14F-4D97-AF65-F5344CB8AC3E}">
        <p14:creationId xmlns:p14="http://schemas.microsoft.com/office/powerpoint/2010/main" val="366027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p:txBody>
          <a:bodyPr/>
          <a:lstStyle/>
          <a:p>
            <a:pPr>
              <a:defRPr/>
            </a:pPr>
            <a:fld id="{BD8FD89E-461F-4613-B370-90D72E383BE1}" type="slidenum">
              <a:rPr lang="en-US">
                <a:solidFill>
                  <a:prstClr val="black"/>
                </a:solidFill>
              </a:rPr>
              <a:pPr>
                <a:defRPr/>
              </a:pPr>
              <a:t>21</a:t>
            </a:fld>
            <a:endParaRPr lang="en-US">
              <a:solidFill>
                <a:prstClr val="black"/>
              </a:solidFill>
            </a:endParaRPr>
          </a:p>
        </p:txBody>
      </p:sp>
      <p:sp>
        <p:nvSpPr>
          <p:cNvPr id="18435" name="Rectangle 2"/>
          <p:cNvSpPr>
            <a:spLocks noGrp="1" noRot="1" noChangeAspect="1" noChangeArrowheads="1" noTextEdit="1"/>
          </p:cNvSpPr>
          <p:nvPr>
            <p:ph type="sldImg"/>
          </p:nvPr>
        </p:nvSpPr>
        <p:spPr bwMode="auto">
          <a:xfrm>
            <a:off x="1150938" y="690563"/>
            <a:ext cx="4557712" cy="34178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6" name="Rectangle 3"/>
          <p:cNvSpPr>
            <a:spLocks noGrp="1" noChangeArrowheads="1"/>
          </p:cNvSpPr>
          <p:nvPr>
            <p:ph type="body" idx="1"/>
          </p:nvPr>
        </p:nvSpPr>
        <p:spPr bwMode="auto">
          <a:xfrm>
            <a:off x="914400" y="4344025"/>
            <a:ext cx="5029200" cy="411604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5289" rIns="90581" bIns="45289" numCol="1" anchor="t" anchorCtr="0" compatLnSpc="1">
            <a:prstTxWarp prst="textNoShape">
              <a:avLst/>
            </a:prstTxWarp>
          </a:bodyPr>
          <a:lstStyle/>
          <a:p>
            <a:pPr eaLnBrk="1" hangingPunct="1"/>
            <a:endParaRPr lang="en-US" altLang="en-US" smtClean="0"/>
          </a:p>
          <a:p>
            <a:pPr eaLnBrk="1" hangingPunct="1"/>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p:txBody>
          <a:bodyPr/>
          <a:lstStyle/>
          <a:p>
            <a:pPr>
              <a:defRPr/>
            </a:pPr>
            <a:fld id="{6BF1B34B-3855-4DFD-9860-621D558AB980}" type="slidenum">
              <a:rPr lang="en-US">
                <a:solidFill>
                  <a:prstClr val="black"/>
                </a:solidFill>
              </a:rPr>
              <a:pPr>
                <a:defRPr/>
              </a:pPr>
              <a:t>23</a:t>
            </a:fld>
            <a:endParaRPr lang="en-US">
              <a:solidFill>
                <a:prstClr val="black"/>
              </a:solidFill>
            </a:endParaRPr>
          </a:p>
        </p:txBody>
      </p:sp>
      <p:sp>
        <p:nvSpPr>
          <p:cNvPr id="19459"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bwMode="auto">
          <a:xfrm>
            <a:off x="914400" y="4344025"/>
            <a:ext cx="5029200" cy="411292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386" tIns="45193" rIns="90386" bIns="45193" numCol="1" anchor="t" anchorCtr="0" compatLnSpc="1">
            <a:prstTxWarp prst="textNoShape">
              <a:avLst/>
            </a:prstTxWarp>
          </a:bodyPr>
          <a:lstStyle/>
          <a:p>
            <a:pPr eaLnBrk="1" hangingPunct="1"/>
            <a:endParaRPr lang="en-US" altLang="en-US" smtClean="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p:txBody>
          <a:bodyPr/>
          <a:lstStyle/>
          <a:p>
            <a:pPr>
              <a:defRPr/>
            </a:pPr>
            <a:fld id="{1A8D988D-8400-4101-985F-1AC69DDD08BF}" type="slidenum">
              <a:rPr lang="en-US">
                <a:solidFill>
                  <a:prstClr val="black"/>
                </a:solidFill>
              </a:rPr>
              <a:pPr>
                <a:defRPr/>
              </a:pPr>
              <a:t>25</a:t>
            </a:fld>
            <a:endParaRPr lang="en-US">
              <a:solidFill>
                <a:prstClr val="black"/>
              </a:solidFill>
            </a:endParaRPr>
          </a:p>
        </p:txBody>
      </p:sp>
      <p:sp>
        <p:nvSpPr>
          <p:cNvPr id="20483" name="Rectangle 2"/>
          <p:cNvSpPr>
            <a:spLocks noGrp="1" noRot="1" noChangeAspect="1" noChangeArrowheads="1" noTextEdit="1"/>
          </p:cNvSpPr>
          <p:nvPr>
            <p:ph type="sldImg"/>
          </p:nvPr>
        </p:nvSpPr>
        <p:spPr bwMode="auto">
          <a:xfrm>
            <a:off x="1150938" y="690563"/>
            <a:ext cx="4557712" cy="34178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4" name="Rectangle 3"/>
          <p:cNvSpPr>
            <a:spLocks noGrp="1" noChangeArrowheads="1"/>
          </p:cNvSpPr>
          <p:nvPr>
            <p:ph type="body" idx="1"/>
          </p:nvPr>
        </p:nvSpPr>
        <p:spPr bwMode="auto">
          <a:xfrm>
            <a:off x="914400" y="4344025"/>
            <a:ext cx="5029200" cy="411604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5289" rIns="90581" bIns="45289" numCol="1" anchor="t" anchorCtr="0" compatLnSpc="1">
            <a:prstTxWarp prst="textNoShape">
              <a:avLst/>
            </a:prstTxWarp>
          </a:bodyPr>
          <a:lstStyle/>
          <a:p>
            <a:pPr eaLnBrk="1" hangingPunct="1"/>
            <a:endParaRPr lang="en-US" altLang="en-US" smtClean="0"/>
          </a:p>
          <a:p>
            <a:pPr eaLnBrk="1" hangingPunct="1"/>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p:txBody>
          <a:bodyPr/>
          <a:lstStyle/>
          <a:p>
            <a:pPr>
              <a:defRPr/>
            </a:pPr>
            <a:fld id="{2489A36D-9472-4476-9F49-47D3CBEBCF9C}" type="slidenum">
              <a:rPr lang="en-US">
                <a:solidFill>
                  <a:prstClr val="black"/>
                </a:solidFill>
              </a:rPr>
              <a:pPr>
                <a:defRPr/>
              </a:pPr>
              <a:t>26</a:t>
            </a:fld>
            <a:endParaRPr lang="en-US">
              <a:solidFill>
                <a:prstClr val="black"/>
              </a:solidFill>
            </a:endParaRPr>
          </a:p>
        </p:txBody>
      </p:sp>
      <p:sp>
        <p:nvSpPr>
          <p:cNvPr id="21507" name="Rectangle 2"/>
          <p:cNvSpPr>
            <a:spLocks noGrp="1" noRot="1" noChangeAspect="1" noChangeArrowheads="1" noTextEdit="1"/>
          </p:cNvSpPr>
          <p:nvPr>
            <p:ph type="sldImg"/>
          </p:nvPr>
        </p:nvSpPr>
        <p:spPr bwMode="auto">
          <a:xfrm>
            <a:off x="1150938" y="690563"/>
            <a:ext cx="4557712" cy="34178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8" name="Rectangle 3"/>
          <p:cNvSpPr>
            <a:spLocks noGrp="1" noChangeArrowheads="1"/>
          </p:cNvSpPr>
          <p:nvPr>
            <p:ph type="body" idx="1"/>
          </p:nvPr>
        </p:nvSpPr>
        <p:spPr bwMode="auto">
          <a:xfrm>
            <a:off x="914400" y="4344025"/>
            <a:ext cx="5029200" cy="411604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5289" rIns="90581" bIns="45289" numCol="1" anchor="t" anchorCtr="0" compatLnSpc="1">
            <a:prstTxWarp prst="textNoShape">
              <a:avLst/>
            </a:prstTxWarp>
          </a:bodyPr>
          <a:lstStyle/>
          <a:p>
            <a:pPr eaLnBrk="1" hangingPunct="1"/>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p:txBody>
          <a:bodyPr/>
          <a:lstStyle/>
          <a:p>
            <a:pPr>
              <a:defRPr/>
            </a:pPr>
            <a:fld id="{A549C3C1-F745-427C-8FAF-3DCE6BF363D1}" type="slidenum">
              <a:rPr lang="en-US">
                <a:solidFill>
                  <a:prstClr val="black"/>
                </a:solidFill>
              </a:rPr>
              <a:pPr>
                <a:defRPr/>
              </a:pPr>
              <a:t>27</a:t>
            </a:fld>
            <a:endParaRPr lang="en-US">
              <a:solidFill>
                <a:prstClr val="black"/>
              </a:solidFill>
            </a:endParaRPr>
          </a:p>
        </p:txBody>
      </p:sp>
      <p:sp>
        <p:nvSpPr>
          <p:cNvPr id="22531" name="Rectangle 2"/>
          <p:cNvSpPr>
            <a:spLocks noGrp="1" noRot="1" noChangeAspect="1" noChangeArrowheads="1" noTextEdit="1"/>
          </p:cNvSpPr>
          <p:nvPr>
            <p:ph type="sldImg"/>
          </p:nvPr>
        </p:nvSpPr>
        <p:spPr bwMode="auto">
          <a:xfrm>
            <a:off x="1150938" y="690563"/>
            <a:ext cx="4557712" cy="34178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2" name="Rectangle 3"/>
          <p:cNvSpPr>
            <a:spLocks noGrp="1" noChangeArrowheads="1"/>
          </p:cNvSpPr>
          <p:nvPr>
            <p:ph type="body" idx="1"/>
          </p:nvPr>
        </p:nvSpPr>
        <p:spPr bwMode="auto">
          <a:xfrm>
            <a:off x="914400" y="4344025"/>
            <a:ext cx="5029200" cy="411604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5289" rIns="90581" bIns="45289" numCol="1" anchor="t" anchorCtr="0" compatLnSpc="1">
            <a:prstTxWarp prst="textNoShape">
              <a:avLst/>
            </a:prstTxWarp>
          </a:bodyPr>
          <a:lstStyle/>
          <a:p>
            <a:pPr eaLnBrk="1" hangingPunct="1"/>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p:txBody>
          <a:bodyPr/>
          <a:lstStyle/>
          <a:p>
            <a:pPr>
              <a:defRPr/>
            </a:pPr>
            <a:fld id="{D1E0025C-0E37-446C-AD43-D833365BA398}" type="slidenum">
              <a:rPr lang="en-US">
                <a:solidFill>
                  <a:prstClr val="black"/>
                </a:solidFill>
              </a:rPr>
              <a:pPr>
                <a:defRPr/>
              </a:pPr>
              <a:t>29</a:t>
            </a:fld>
            <a:endParaRPr lang="en-US">
              <a:solidFill>
                <a:prstClr val="black"/>
              </a:solidFill>
            </a:endParaRPr>
          </a:p>
        </p:txBody>
      </p:sp>
      <p:sp>
        <p:nvSpPr>
          <p:cNvPr id="23555" name="Rectangle 2"/>
          <p:cNvSpPr>
            <a:spLocks noGrp="1" noRot="1" noChangeAspect="1" noChangeArrowheads="1" noTextEdit="1"/>
          </p:cNvSpPr>
          <p:nvPr>
            <p:ph type="sldImg"/>
          </p:nvPr>
        </p:nvSpPr>
        <p:spPr bwMode="auto">
          <a:xfrm>
            <a:off x="1150938" y="690563"/>
            <a:ext cx="4557712" cy="34178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379" tIns="45190" rIns="90379" bIns="45190" numCol="1" anchor="t" anchorCtr="0" compatLnSpc="1">
            <a:prstTxWarp prst="textNoShape">
              <a:avLst/>
            </a:prstTxWarp>
          </a:bodyPr>
          <a:lstStyle/>
          <a:p>
            <a:pPr eaLnBrk="1" hangingPunct="1"/>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itchFamily="34" charset="0"/>
                <a:ea typeface="ＭＳ Ｐゴシック" pitchFamily="34" charset="-128"/>
              </a:defRPr>
            </a:lvl1pPr>
            <a:lvl2pPr marL="702756" indent="-270291">
              <a:spcBef>
                <a:spcPct val="30000"/>
              </a:spcBef>
              <a:defRPr sz="1100">
                <a:solidFill>
                  <a:schemeClr val="tx1"/>
                </a:solidFill>
                <a:latin typeface="Calibri" pitchFamily="34" charset="0"/>
                <a:ea typeface="ＭＳ Ｐゴシック" pitchFamily="34" charset="-128"/>
              </a:defRPr>
            </a:lvl2pPr>
            <a:lvl3pPr marL="1081164" indent="-216233">
              <a:spcBef>
                <a:spcPct val="30000"/>
              </a:spcBef>
              <a:defRPr sz="1100">
                <a:solidFill>
                  <a:schemeClr val="tx1"/>
                </a:solidFill>
                <a:latin typeface="Calibri" pitchFamily="34" charset="0"/>
                <a:ea typeface="ＭＳ Ｐゴシック" pitchFamily="34" charset="-128"/>
              </a:defRPr>
            </a:lvl3pPr>
            <a:lvl4pPr marL="1513629" indent="-216233">
              <a:spcBef>
                <a:spcPct val="30000"/>
              </a:spcBef>
              <a:defRPr sz="1100">
                <a:solidFill>
                  <a:schemeClr val="tx1"/>
                </a:solidFill>
                <a:latin typeface="Calibri" pitchFamily="34" charset="0"/>
                <a:ea typeface="ＭＳ Ｐゴシック" pitchFamily="34" charset="-128"/>
              </a:defRPr>
            </a:lvl4pPr>
            <a:lvl5pPr marL="1946095" indent="-216233">
              <a:spcBef>
                <a:spcPct val="30000"/>
              </a:spcBef>
              <a:defRPr sz="1100">
                <a:solidFill>
                  <a:schemeClr val="tx1"/>
                </a:solidFill>
                <a:latin typeface="Calibri" pitchFamily="34" charset="0"/>
                <a:ea typeface="ＭＳ Ｐゴシック" pitchFamily="34" charset="-128"/>
              </a:defRPr>
            </a:lvl5pPr>
            <a:lvl6pPr marL="2378560"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6pPr>
            <a:lvl7pPr marL="2811026"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7pPr>
            <a:lvl8pPr marL="3243491"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8pPr>
            <a:lvl9pPr marL="3675957" indent="-216233" defTabSz="432465" eaLnBrk="0" fontAlgn="base" hangingPunct="0">
              <a:spcBef>
                <a:spcPct val="30000"/>
              </a:spcBef>
              <a:spcAft>
                <a:spcPct val="0"/>
              </a:spcAft>
              <a:defRPr sz="1100">
                <a:solidFill>
                  <a:schemeClr val="tx1"/>
                </a:solidFill>
                <a:latin typeface="Calibri" pitchFamily="34" charset="0"/>
                <a:ea typeface="ＭＳ Ｐゴシック" pitchFamily="34" charset="-128"/>
              </a:defRPr>
            </a:lvl9pPr>
          </a:lstStyle>
          <a:p>
            <a:pPr>
              <a:spcBef>
                <a:spcPct val="0"/>
              </a:spcBef>
            </a:pPr>
            <a:fld id="{2751F618-35F0-4B62-9D72-6CEE0C28D2BA}" type="slidenum">
              <a:rPr lang="en-US" altLang="en-US" sz="1200">
                <a:solidFill>
                  <a:prstClr val="black"/>
                </a:solidFill>
              </a:rPr>
              <a:pPr>
                <a:spcBef>
                  <a:spcPct val="0"/>
                </a:spcBef>
              </a:pPr>
              <a:t>35</a:t>
            </a:fld>
            <a:endParaRPr lang="en-US" altLang="en-US" sz="1200">
              <a:solidFill>
                <a:prstClr val="black"/>
              </a:solidFill>
            </a:endParaRPr>
          </a:p>
        </p:txBody>
      </p:sp>
      <p:sp>
        <p:nvSpPr>
          <p:cNvPr id="32771" name="Rectangle 2"/>
          <p:cNvSpPr>
            <a:spLocks noGrp="1" noRot="1" noChangeAspect="1" noChangeArrowheads="1" noTextEdit="1"/>
          </p:cNvSpPr>
          <p:nvPr>
            <p:ph type="sldImg"/>
          </p:nvPr>
        </p:nvSpPr>
        <p:spPr bwMode="auto">
          <a:xfrm>
            <a:off x="1144588" y="685800"/>
            <a:ext cx="4570412"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8" name="Rectangle 3"/>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wrap="square" numCol="1" anchor="t" anchorCtr="0" compatLnSpc="1">
            <a:prstTxWarp prst="textNoShape">
              <a:avLst/>
            </a:prstTxWarp>
            <a:normAutofit fontScale="92500" lnSpcReduction="10000"/>
          </a:bodyPr>
          <a:lstStyle/>
          <a:p>
            <a:pPr marL="742883" lvl="1" indent="-285724">
              <a:lnSpc>
                <a:spcPct val="80000"/>
              </a:lnSpc>
              <a:spcAft>
                <a:spcPts val="600"/>
              </a:spcAft>
              <a:buFont typeface="Arial"/>
              <a:buChar char="•"/>
              <a:defRPr/>
            </a:pPr>
            <a:r>
              <a:rPr lang="en-US" altLang="ko-KR" sz="1800" dirty="0">
                <a:ea typeface="굴림" pitchFamily="34" charset="-127"/>
              </a:rPr>
              <a:t>Founded in 1995</a:t>
            </a:r>
          </a:p>
          <a:p>
            <a:pPr marL="742883" lvl="1" indent="-285724">
              <a:lnSpc>
                <a:spcPct val="80000"/>
              </a:lnSpc>
              <a:spcAft>
                <a:spcPts val="600"/>
              </a:spcAft>
              <a:buFont typeface="Arial"/>
              <a:buChar char="•"/>
              <a:defRPr/>
            </a:pPr>
            <a:r>
              <a:rPr lang="en-US" altLang="ko-KR" sz="1800" dirty="0">
                <a:ea typeface="굴림" pitchFamily="34" charset="-127"/>
              </a:rPr>
              <a:t>Local, national and international</a:t>
            </a:r>
          </a:p>
          <a:p>
            <a:pPr marL="742883" lvl="1" indent="-285724">
              <a:lnSpc>
                <a:spcPct val="80000"/>
              </a:lnSpc>
              <a:spcAft>
                <a:spcPts val="600"/>
              </a:spcAft>
              <a:buFont typeface="Arial"/>
              <a:buChar char="•"/>
              <a:defRPr/>
            </a:pPr>
            <a:endParaRPr lang="en-US" altLang="ko-KR" sz="1800" dirty="0">
              <a:ea typeface="굴림" pitchFamily="34" charset="-127"/>
            </a:endParaRPr>
          </a:p>
          <a:p>
            <a:pPr>
              <a:lnSpc>
                <a:spcPct val="80000"/>
              </a:lnSpc>
              <a:defRPr/>
            </a:pPr>
            <a:r>
              <a:rPr lang="en-US" altLang="ko-KR" sz="2000" b="1" dirty="0">
                <a:solidFill>
                  <a:schemeClr val="tx2">
                    <a:lumMod val="75000"/>
                  </a:schemeClr>
                </a:solidFill>
                <a:ea typeface="굴림" pitchFamily="34" charset="-127"/>
              </a:rPr>
              <a:t>VTM Edge:</a:t>
            </a:r>
          </a:p>
          <a:p>
            <a:pPr lvl="1">
              <a:lnSpc>
                <a:spcPct val="80000"/>
              </a:lnSpc>
              <a:spcAft>
                <a:spcPts val="600"/>
              </a:spcAft>
              <a:defRPr/>
            </a:pPr>
            <a:r>
              <a:rPr lang="en-US" altLang="ko-KR" sz="1800" dirty="0">
                <a:ea typeface="굴림" pitchFamily="34" charset="-127"/>
              </a:rPr>
              <a:t>Flexible staffing support based on the goals and objectives of each client</a:t>
            </a:r>
          </a:p>
          <a:p>
            <a:pPr lvl="1">
              <a:lnSpc>
                <a:spcPct val="80000"/>
              </a:lnSpc>
              <a:spcAft>
                <a:spcPts val="600"/>
              </a:spcAft>
              <a:defRPr/>
            </a:pPr>
            <a:r>
              <a:rPr lang="en-US" altLang="ko-KR" sz="1800" dirty="0">
                <a:ea typeface="굴림" pitchFamily="34" charset="-127"/>
              </a:rPr>
              <a:t>Broad array of scalable services developed specifically for the initiatives and alliances industry</a:t>
            </a:r>
          </a:p>
          <a:p>
            <a:pPr lvl="1">
              <a:lnSpc>
                <a:spcPct val="80000"/>
              </a:lnSpc>
              <a:spcAft>
                <a:spcPts val="600"/>
              </a:spcAft>
              <a:defRPr/>
            </a:pPr>
            <a:r>
              <a:rPr lang="en-US" altLang="ko-KR" sz="1800" dirty="0">
                <a:ea typeface="굴림" pitchFamily="34" charset="-127"/>
              </a:rPr>
              <a:t>Industry leading quality of service through continual process improvements</a:t>
            </a:r>
          </a:p>
          <a:p>
            <a:pPr lvl="1">
              <a:lnSpc>
                <a:spcPct val="80000"/>
              </a:lnSpc>
              <a:spcAft>
                <a:spcPts val="600"/>
              </a:spcAft>
              <a:defRPr/>
            </a:pPr>
            <a:r>
              <a:rPr lang="en-US" altLang="ko-KR" sz="1800" dirty="0">
                <a:ea typeface="굴림" pitchFamily="34" charset="-127"/>
              </a:rPr>
              <a:t>Ability to remain strictly neutral while running or providing support for organizations.  WHY IS THISVALUABLE?</a:t>
            </a:r>
          </a:p>
          <a:p>
            <a:pPr lvl="1">
              <a:lnSpc>
                <a:spcPct val="80000"/>
              </a:lnSpc>
              <a:spcAft>
                <a:spcPts val="600"/>
              </a:spcAft>
              <a:defRPr/>
            </a:pPr>
            <a:r>
              <a:rPr lang="en-US" altLang="ko-KR" sz="1800" dirty="0">
                <a:ea typeface="굴림" pitchFamily="34" charset="-127"/>
              </a:rPr>
              <a:t>Unmatched customer service delivered by dedicated account teams</a:t>
            </a:r>
          </a:p>
          <a:p>
            <a:pPr marL="742883" lvl="1" indent="-285724">
              <a:lnSpc>
                <a:spcPct val="80000"/>
              </a:lnSpc>
              <a:spcAft>
                <a:spcPts val="600"/>
              </a:spcAft>
              <a:buFont typeface="Arial"/>
              <a:buChar char="•"/>
              <a:defRPr/>
            </a:pPr>
            <a:endParaRPr lang="en-US" altLang="ko-KR" sz="1800" dirty="0">
              <a:ea typeface="굴림" pitchFamily="34" charset="-127"/>
            </a:endParaRPr>
          </a:p>
          <a:p>
            <a:pPr eaLnBrk="1" hangingPunct="1">
              <a:spcBef>
                <a:spcPct val="0"/>
              </a:spcBef>
              <a:defRPr/>
            </a:pPr>
            <a:endParaRPr lang="en-US" dirty="0">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14.png"/><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emf"/><Relationship Id="rId1" Type="http://schemas.openxmlformats.org/officeDocument/2006/relationships/slideMaster" Target="../slideMasters/slideMaster3.xml"/><Relationship Id="rId5" Type="http://schemas.openxmlformats.org/officeDocument/2006/relationships/image" Target="../media/image29.png"/><Relationship Id="rId4" Type="http://schemas.openxmlformats.org/officeDocument/2006/relationships/image" Target="../media/image33.jpe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e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e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e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e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e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r>
              <a:rPr lang="en-US" smtClean="0"/>
              <a:t>4 September 2014</a:t>
            </a:r>
            <a:endParaRPr lang="en-US"/>
          </a:p>
        </p:txBody>
      </p:sp>
      <p:sp>
        <p:nvSpPr>
          <p:cNvPr id="17" name="Footer Placeholder 16"/>
          <p:cNvSpPr>
            <a:spLocks noGrp="1"/>
          </p:cNvSpPr>
          <p:nvPr>
            <p:ph type="ftr" sz="quarter" idx="11"/>
          </p:nvPr>
        </p:nvSpPr>
        <p:spPr/>
        <p:txBody>
          <a:bodyPr/>
          <a:lstStyle>
            <a:extLst/>
          </a:lstStyle>
          <a:p>
            <a:r>
              <a:rPr lang="en-US" smtClean="0"/>
              <a:t>CCUF Incorporation - B. Smithson</a:t>
            </a:r>
            <a:endParaRPr lang="en-US"/>
          </a:p>
        </p:txBody>
      </p:sp>
      <p:sp>
        <p:nvSpPr>
          <p:cNvPr id="29" name="Slide Number Placeholder 28"/>
          <p:cNvSpPr>
            <a:spLocks noGrp="1"/>
          </p:cNvSpPr>
          <p:nvPr>
            <p:ph type="sldNum" sz="quarter" idx="12"/>
          </p:nvPr>
        </p:nvSpPr>
        <p:spPr/>
        <p:txBody>
          <a:bodyPr/>
          <a:lstStyle>
            <a:extLst/>
          </a:lstStyle>
          <a:p>
            <a:fld id="{AF839A5B-9E40-41B8-B996-A151934C2C87}"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pic>
        <p:nvPicPr>
          <p:cNvPr id="16" name="Picture 2"/>
          <p:cNvPicPr>
            <a:picLocks noChangeAspect="1" noChangeArrowheads="1"/>
          </p:cNvPicPr>
          <p:nvPr userDrawn="1"/>
        </p:nvPicPr>
        <p:blipFill>
          <a:blip r:embed="rId2" cstate="print"/>
          <a:srcRect/>
          <a:stretch>
            <a:fillRect/>
          </a:stretch>
        </p:blipFill>
        <p:spPr bwMode="auto">
          <a:xfrm>
            <a:off x="5181600" y="457200"/>
            <a:ext cx="3273453" cy="327711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r>
              <a:rPr lang="en-US" smtClean="0"/>
              <a:t>4 September 2014</a:t>
            </a:r>
            <a:endParaRPr lang="en-US"/>
          </a:p>
        </p:txBody>
      </p:sp>
      <p:sp>
        <p:nvSpPr>
          <p:cNvPr id="5" name="Footer Placeholder 4"/>
          <p:cNvSpPr>
            <a:spLocks noGrp="1"/>
          </p:cNvSpPr>
          <p:nvPr>
            <p:ph type="ftr" sz="quarter" idx="11"/>
          </p:nvPr>
        </p:nvSpPr>
        <p:spPr/>
        <p:txBody>
          <a:bodyPr/>
          <a:lstStyle>
            <a:extLst/>
          </a:lstStyle>
          <a:p>
            <a:r>
              <a:rPr lang="en-US" smtClean="0"/>
              <a:t>CCUF Incorporation - B. Smithson</a:t>
            </a:r>
            <a:endParaRPr lang="en-US"/>
          </a:p>
        </p:txBody>
      </p:sp>
      <p:sp>
        <p:nvSpPr>
          <p:cNvPr id="6" name="Slide Number Placeholder 5"/>
          <p:cNvSpPr>
            <a:spLocks noGrp="1"/>
          </p:cNvSpPr>
          <p:nvPr>
            <p:ph type="sldNum" sz="quarter" idx="12"/>
          </p:nvPr>
        </p:nvSpPr>
        <p:spPr/>
        <p:txBody>
          <a:bodyPr/>
          <a:lstStyle>
            <a:extLst/>
          </a:lstStyle>
          <a:p>
            <a:fld id="{AF839A5B-9E40-41B8-B996-A151934C2C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r>
              <a:rPr lang="en-US" smtClean="0"/>
              <a:t>4 September 2014</a:t>
            </a:r>
            <a:endParaRPr lang="en-US"/>
          </a:p>
        </p:txBody>
      </p:sp>
      <p:sp>
        <p:nvSpPr>
          <p:cNvPr id="5" name="Footer Placeholder 4"/>
          <p:cNvSpPr>
            <a:spLocks noGrp="1"/>
          </p:cNvSpPr>
          <p:nvPr>
            <p:ph type="ftr" sz="quarter" idx="11"/>
          </p:nvPr>
        </p:nvSpPr>
        <p:spPr/>
        <p:txBody>
          <a:bodyPr/>
          <a:lstStyle>
            <a:extLst/>
          </a:lstStyle>
          <a:p>
            <a:r>
              <a:rPr lang="en-US" smtClean="0"/>
              <a:t>CCUF Incorporation - B. Smithson</a:t>
            </a:r>
            <a:endParaRPr lang="en-US"/>
          </a:p>
        </p:txBody>
      </p:sp>
      <p:sp>
        <p:nvSpPr>
          <p:cNvPr id="6" name="Slide Number Placeholder 5"/>
          <p:cNvSpPr>
            <a:spLocks noGrp="1"/>
          </p:cNvSpPr>
          <p:nvPr>
            <p:ph type="sldNum" sz="quarter" idx="12"/>
          </p:nvPr>
        </p:nvSpPr>
        <p:spPr/>
        <p:txBody>
          <a:bodyPr/>
          <a:lstStyle>
            <a:extLst/>
          </a:lstStyle>
          <a:p>
            <a:fld id="{AF839A5B-9E40-41B8-B996-A151934C2C8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6" descr="VTM_PPT_plain box_v7.psd"/>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4681538"/>
            <a:ext cx="34925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VTM_PPT image box_v5.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7938"/>
            <a:ext cx="9156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VTM_PPT_trans logo.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50100" y="6227763"/>
            <a:ext cx="19939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9" descr="VTM 8 Groups_v3.pn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2700" y="4368800"/>
            <a:ext cx="9169400"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68901" y="2772918"/>
            <a:ext cx="7941548" cy="893412"/>
          </a:xfrm>
        </p:spPr>
        <p:txBody>
          <a:bodyPr/>
          <a:lstStyle>
            <a:lvl1pPr algn="r">
              <a:defRPr sz="4400" b="1" i="0">
                <a:ln>
                  <a:noFill/>
                </a:ln>
                <a:solidFill>
                  <a:schemeClr val="bg1"/>
                </a:solidFill>
                <a:latin typeface="Arial"/>
                <a:cs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38049" y="3587766"/>
            <a:ext cx="7772400" cy="497637"/>
          </a:xfrm>
        </p:spPr>
        <p:txBody>
          <a:bodyPr>
            <a:normAutofit/>
          </a:bodyPr>
          <a:lstStyle>
            <a:lvl1pPr marL="0" indent="0" algn="r">
              <a:buNone/>
              <a:defRPr sz="2100" b="0" i="0">
                <a:solidFill>
                  <a:srgbClr val="FF6600"/>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p:nvPr>
        </p:nvSpPr>
        <p:spPr>
          <a:xfrm>
            <a:off x="1338266" y="5948633"/>
            <a:ext cx="2082267" cy="782367"/>
          </a:xfrm>
        </p:spPr>
        <p:txBody>
          <a:bodyPr/>
          <a:lstStyle>
            <a:lvl1pPr>
              <a:lnSpc>
                <a:spcPct val="90000"/>
              </a:lnSpc>
              <a:defRPr sz="1700" baseline="0">
                <a:solidFill>
                  <a:schemeClr val="bg1"/>
                </a:solidFill>
                <a:latin typeface="Arial"/>
                <a:cs typeface="Arial"/>
              </a:defRPr>
            </a:lvl1pPr>
          </a:lstStyle>
          <a:p>
            <a:pPr lvl="0"/>
            <a:r>
              <a:rPr lang="en-US" dirty="0" smtClean="0"/>
              <a:t>Click to edit Master text styles</a:t>
            </a:r>
          </a:p>
        </p:txBody>
      </p:sp>
    </p:spTree>
    <p:extLst>
      <p:ext uri="{BB962C8B-B14F-4D97-AF65-F5344CB8AC3E}">
        <p14:creationId xmlns:p14="http://schemas.microsoft.com/office/powerpoint/2010/main" val="40077854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Group Title and Content">
    <p:spTree>
      <p:nvGrpSpPr>
        <p:cNvPr id="1" name=""/>
        <p:cNvGrpSpPr/>
        <p:nvPr/>
      </p:nvGrpSpPr>
      <p:grpSpPr>
        <a:xfrm>
          <a:off x="0" y="0"/>
          <a:ext cx="0" cy="0"/>
          <a:chOff x="0" y="0"/>
          <a:chExt cx="0" cy="0"/>
        </a:xfrm>
      </p:grpSpPr>
      <p:pic>
        <p:nvPicPr>
          <p:cNvPr id="4"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VTM_PPT_group image_v5.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80375" y="550863"/>
            <a:ext cx="79533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content bar.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VTM_logo PPT_content.pn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7891"/>
            <a:ext cx="8229600" cy="799073"/>
          </a:xfrm>
        </p:spPr>
        <p:txBody>
          <a:bodyPr anchor="b"/>
          <a:lstStyle>
            <a:lvl1pPr>
              <a:defRPr sz="2800" b="1" i="0">
                <a:solidFill>
                  <a:schemeClr val="bg1"/>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03790"/>
            <a:ext cx="8229600" cy="4525963"/>
          </a:xfrm>
        </p:spPr>
        <p:txBody>
          <a:bodyPr/>
          <a:lstStyle>
            <a:lvl1pPr>
              <a:defRPr sz="2400" b="0" i="0">
                <a:solidFill>
                  <a:schemeClr val="tx2">
                    <a:lumMod val="50000"/>
                  </a:schemeClr>
                </a:solidFill>
                <a:latin typeface="Arial"/>
                <a:cs typeface="Arial"/>
              </a:defRPr>
            </a:lvl1pPr>
            <a:lvl2pPr>
              <a:defRPr b="0" i="0">
                <a:solidFill>
                  <a:schemeClr val="tx1">
                    <a:lumMod val="75000"/>
                  </a:schemeClr>
                </a:solidFill>
                <a:latin typeface="Arial"/>
                <a:cs typeface="Arial"/>
              </a:defRPr>
            </a:lvl2pPr>
            <a:lvl3pPr>
              <a:defRPr b="0" i="0">
                <a:solidFill>
                  <a:schemeClr val="tx1">
                    <a:lumMod val="75000"/>
                  </a:schemeClr>
                </a:solidFill>
                <a:latin typeface="Arial"/>
                <a:cs typeface="Arial"/>
              </a:defRPr>
            </a:lvl3pPr>
            <a:lvl4pPr>
              <a:defRPr b="0" i="0">
                <a:solidFill>
                  <a:schemeClr val="tx1">
                    <a:lumMod val="75000"/>
                  </a:schemeClr>
                </a:solidFill>
                <a:latin typeface="Arial"/>
                <a:cs typeface="Arial"/>
              </a:defRPr>
            </a:lvl4pPr>
            <a:lvl5pPr>
              <a:defRPr b="0" i="0">
                <a:solidFill>
                  <a:schemeClr val="tx1">
                    <a:lumMod val="75000"/>
                  </a:schemeClr>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57603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BF Title and Content">
    <p:spTree>
      <p:nvGrpSpPr>
        <p:cNvPr id="1" name=""/>
        <p:cNvGrpSpPr/>
        <p:nvPr/>
      </p:nvGrpSpPr>
      <p:grpSpPr>
        <a:xfrm>
          <a:off x="0" y="0"/>
          <a:ext cx="0" cy="0"/>
          <a:chOff x="0" y="0"/>
          <a:chExt cx="0" cy="0"/>
        </a:xfrm>
      </p:grpSpPr>
      <p:pic>
        <p:nvPicPr>
          <p:cNvPr id="4"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VTM_PPT_FA image_v5.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93075" y="550863"/>
            <a:ext cx="79533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content bar.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VTM_logo PPT_content.pn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7891"/>
            <a:ext cx="8229600" cy="799073"/>
          </a:xfrm>
        </p:spPr>
        <p:txBody>
          <a:bodyPr anchor="b"/>
          <a:lstStyle>
            <a:lvl1pPr>
              <a:defRPr sz="2800" b="1" i="0">
                <a:solidFill>
                  <a:schemeClr val="bg1"/>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03790"/>
            <a:ext cx="8229600" cy="4525963"/>
          </a:xfrm>
        </p:spPr>
        <p:txBody>
          <a:bodyPr/>
          <a:lstStyle>
            <a:lvl1pPr>
              <a:defRPr sz="2400" b="0" i="0">
                <a:solidFill>
                  <a:schemeClr val="tx2">
                    <a:lumMod val="50000"/>
                  </a:schemeClr>
                </a:solidFill>
                <a:latin typeface="Arial"/>
                <a:cs typeface="Arial"/>
              </a:defRPr>
            </a:lvl1pPr>
            <a:lvl2pPr>
              <a:defRPr b="0" i="0">
                <a:solidFill>
                  <a:schemeClr val="tx1">
                    <a:lumMod val="75000"/>
                  </a:schemeClr>
                </a:solidFill>
                <a:latin typeface="Arial"/>
                <a:cs typeface="Arial"/>
              </a:defRPr>
            </a:lvl2pPr>
            <a:lvl3pPr>
              <a:defRPr b="0" i="0">
                <a:solidFill>
                  <a:schemeClr val="tx1">
                    <a:lumMod val="75000"/>
                  </a:schemeClr>
                </a:solidFill>
                <a:latin typeface="Arial"/>
                <a:cs typeface="Arial"/>
              </a:defRPr>
            </a:lvl3pPr>
            <a:lvl4pPr>
              <a:defRPr b="0" i="0">
                <a:solidFill>
                  <a:schemeClr val="tx1">
                    <a:lumMod val="75000"/>
                  </a:schemeClr>
                </a:solidFill>
                <a:latin typeface="Arial"/>
                <a:cs typeface="Arial"/>
              </a:defRPr>
            </a:lvl4pPr>
            <a:lvl5pPr>
              <a:defRPr b="0" i="0">
                <a:solidFill>
                  <a:schemeClr val="tx1">
                    <a:lumMod val="75000"/>
                  </a:schemeClr>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198244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DS Title and Content">
    <p:spTree>
      <p:nvGrpSpPr>
        <p:cNvPr id="1" name=""/>
        <p:cNvGrpSpPr/>
        <p:nvPr/>
      </p:nvGrpSpPr>
      <p:grpSpPr>
        <a:xfrm>
          <a:off x="0" y="0"/>
          <a:ext cx="0" cy="0"/>
          <a:chOff x="0" y="0"/>
          <a:chExt cx="0" cy="0"/>
        </a:xfrm>
      </p:grpSpPr>
      <p:pic>
        <p:nvPicPr>
          <p:cNvPr id="4"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VTM_PPT_content bar.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VTM_logo PPT_conten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VTM_PPT_DS image_v5.pn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93075" y="547688"/>
            <a:ext cx="79533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7891"/>
            <a:ext cx="8229600" cy="799073"/>
          </a:xfrm>
        </p:spPr>
        <p:txBody>
          <a:bodyPr anchor="b"/>
          <a:lstStyle>
            <a:lvl1pPr>
              <a:defRPr sz="2800" b="1" i="0">
                <a:solidFill>
                  <a:schemeClr val="bg1"/>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03790"/>
            <a:ext cx="8229600" cy="4525963"/>
          </a:xfrm>
        </p:spPr>
        <p:txBody>
          <a:bodyPr/>
          <a:lstStyle>
            <a:lvl1pPr>
              <a:defRPr sz="2400" b="0" i="0">
                <a:solidFill>
                  <a:schemeClr val="tx2">
                    <a:lumMod val="50000"/>
                  </a:schemeClr>
                </a:solidFill>
                <a:latin typeface="Arial"/>
                <a:cs typeface="Arial"/>
              </a:defRPr>
            </a:lvl1pPr>
            <a:lvl2pPr>
              <a:defRPr b="0" i="0">
                <a:solidFill>
                  <a:schemeClr val="tx1">
                    <a:lumMod val="75000"/>
                  </a:schemeClr>
                </a:solidFill>
                <a:latin typeface="Arial"/>
                <a:cs typeface="Arial"/>
              </a:defRPr>
            </a:lvl2pPr>
            <a:lvl3pPr>
              <a:defRPr b="0" i="0">
                <a:solidFill>
                  <a:schemeClr val="tx1">
                    <a:lumMod val="75000"/>
                  </a:schemeClr>
                </a:solidFill>
                <a:latin typeface="Arial"/>
                <a:cs typeface="Arial"/>
              </a:defRPr>
            </a:lvl3pPr>
            <a:lvl4pPr>
              <a:defRPr b="0" i="0">
                <a:solidFill>
                  <a:schemeClr val="tx1">
                    <a:lumMod val="75000"/>
                  </a:schemeClr>
                </a:solidFill>
                <a:latin typeface="Arial"/>
                <a:cs typeface="Arial"/>
              </a:defRPr>
            </a:lvl4pPr>
            <a:lvl5pPr>
              <a:defRPr b="0" i="0">
                <a:solidFill>
                  <a:schemeClr val="tx1">
                    <a:lumMod val="75000"/>
                  </a:schemeClr>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22107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IA Title and Content">
    <p:spTree>
      <p:nvGrpSpPr>
        <p:cNvPr id="1" name=""/>
        <p:cNvGrpSpPr/>
        <p:nvPr/>
      </p:nvGrpSpPr>
      <p:grpSpPr>
        <a:xfrm>
          <a:off x="0" y="0"/>
          <a:ext cx="0" cy="0"/>
          <a:chOff x="0" y="0"/>
          <a:chExt cx="0" cy="0"/>
        </a:xfrm>
      </p:grpSpPr>
      <p:pic>
        <p:nvPicPr>
          <p:cNvPr id="4"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VTM_PPT_IA image_v5.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93075" y="550863"/>
            <a:ext cx="79533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content bar.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VTM_logo PPT_content.pn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7891"/>
            <a:ext cx="8229600" cy="799073"/>
          </a:xfrm>
        </p:spPr>
        <p:txBody>
          <a:bodyPr anchor="b"/>
          <a:lstStyle>
            <a:lvl1pPr>
              <a:defRPr sz="2800" b="1" i="0">
                <a:solidFill>
                  <a:schemeClr val="bg1"/>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03790"/>
            <a:ext cx="8229600" cy="4525963"/>
          </a:xfrm>
        </p:spPr>
        <p:txBody>
          <a:bodyPr/>
          <a:lstStyle>
            <a:lvl1pPr>
              <a:defRPr sz="2400" b="0" i="0">
                <a:solidFill>
                  <a:schemeClr val="tx2">
                    <a:lumMod val="50000"/>
                  </a:schemeClr>
                </a:solidFill>
                <a:latin typeface="Arial"/>
                <a:cs typeface="Arial"/>
              </a:defRPr>
            </a:lvl1pPr>
            <a:lvl2pPr>
              <a:defRPr b="0" i="0">
                <a:solidFill>
                  <a:schemeClr val="tx1">
                    <a:lumMod val="75000"/>
                  </a:schemeClr>
                </a:solidFill>
                <a:latin typeface="Arial"/>
                <a:cs typeface="Arial"/>
              </a:defRPr>
            </a:lvl2pPr>
            <a:lvl3pPr>
              <a:defRPr b="0" i="0">
                <a:solidFill>
                  <a:schemeClr val="tx1">
                    <a:lumMod val="75000"/>
                  </a:schemeClr>
                </a:solidFill>
                <a:latin typeface="Arial"/>
                <a:cs typeface="Arial"/>
              </a:defRPr>
            </a:lvl3pPr>
            <a:lvl4pPr>
              <a:defRPr b="0" i="0">
                <a:solidFill>
                  <a:schemeClr val="tx1">
                    <a:lumMod val="75000"/>
                  </a:schemeClr>
                </a:solidFill>
                <a:latin typeface="Arial"/>
                <a:cs typeface="Arial"/>
              </a:defRPr>
            </a:lvl4pPr>
            <a:lvl5pPr>
              <a:defRPr b="0" i="0">
                <a:solidFill>
                  <a:schemeClr val="tx1">
                    <a:lumMod val="75000"/>
                  </a:schemeClr>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82707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PR Title and Content">
    <p:spTree>
      <p:nvGrpSpPr>
        <p:cNvPr id="1" name=""/>
        <p:cNvGrpSpPr/>
        <p:nvPr/>
      </p:nvGrpSpPr>
      <p:grpSpPr>
        <a:xfrm>
          <a:off x="0" y="0"/>
          <a:ext cx="0" cy="0"/>
          <a:chOff x="0" y="0"/>
          <a:chExt cx="0" cy="0"/>
        </a:xfrm>
      </p:grpSpPr>
      <p:pic>
        <p:nvPicPr>
          <p:cNvPr id="4"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VTM_PPT_content bar.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VTM_logo PPT_conten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VTM_PPT_PR image_v5.pn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93075" y="550863"/>
            <a:ext cx="79533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7891"/>
            <a:ext cx="8229600" cy="799073"/>
          </a:xfrm>
        </p:spPr>
        <p:txBody>
          <a:bodyPr anchor="b"/>
          <a:lstStyle>
            <a:lvl1pPr>
              <a:defRPr sz="2800" b="1" i="0">
                <a:solidFill>
                  <a:schemeClr val="bg1"/>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03790"/>
            <a:ext cx="8229600" cy="4525963"/>
          </a:xfrm>
        </p:spPr>
        <p:txBody>
          <a:bodyPr/>
          <a:lstStyle>
            <a:lvl1pPr>
              <a:defRPr sz="2400" b="0" i="0">
                <a:solidFill>
                  <a:schemeClr val="tx2">
                    <a:lumMod val="50000"/>
                  </a:schemeClr>
                </a:solidFill>
                <a:latin typeface="Arial"/>
                <a:cs typeface="Arial"/>
              </a:defRPr>
            </a:lvl1pPr>
            <a:lvl2pPr>
              <a:defRPr b="0" i="0">
                <a:solidFill>
                  <a:schemeClr val="tx1">
                    <a:lumMod val="75000"/>
                  </a:schemeClr>
                </a:solidFill>
                <a:latin typeface="Arial"/>
                <a:cs typeface="Arial"/>
              </a:defRPr>
            </a:lvl2pPr>
            <a:lvl3pPr>
              <a:defRPr b="0" i="0">
                <a:solidFill>
                  <a:schemeClr val="tx1">
                    <a:lumMod val="75000"/>
                  </a:schemeClr>
                </a:solidFill>
                <a:latin typeface="Arial"/>
                <a:cs typeface="Arial"/>
              </a:defRPr>
            </a:lvl3pPr>
            <a:lvl4pPr>
              <a:defRPr b="0" i="0">
                <a:solidFill>
                  <a:schemeClr val="tx1">
                    <a:lumMod val="75000"/>
                  </a:schemeClr>
                </a:solidFill>
                <a:latin typeface="Arial"/>
                <a:cs typeface="Arial"/>
              </a:defRPr>
            </a:lvl4pPr>
            <a:lvl5pPr>
              <a:defRPr b="0" i="0">
                <a:solidFill>
                  <a:schemeClr val="tx1">
                    <a:lumMod val="75000"/>
                  </a:schemeClr>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98116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EM Title and Content">
    <p:spTree>
      <p:nvGrpSpPr>
        <p:cNvPr id="1" name=""/>
        <p:cNvGrpSpPr/>
        <p:nvPr/>
      </p:nvGrpSpPr>
      <p:grpSpPr>
        <a:xfrm>
          <a:off x="0" y="0"/>
          <a:ext cx="0" cy="0"/>
          <a:chOff x="0" y="0"/>
          <a:chExt cx="0" cy="0"/>
        </a:xfrm>
      </p:grpSpPr>
      <p:pic>
        <p:nvPicPr>
          <p:cNvPr id="4"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VTM_PPT_EM image_v6.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96250" y="550863"/>
            <a:ext cx="79533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content bar.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VTM_logo PPT_content.pn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7891"/>
            <a:ext cx="8229600" cy="799073"/>
          </a:xfrm>
        </p:spPr>
        <p:txBody>
          <a:bodyPr anchor="b"/>
          <a:lstStyle>
            <a:lvl1pPr>
              <a:defRPr sz="2800" b="1" i="0">
                <a:solidFill>
                  <a:schemeClr val="bg1"/>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03790"/>
            <a:ext cx="8229600" cy="4525963"/>
          </a:xfrm>
        </p:spPr>
        <p:txBody>
          <a:bodyPr/>
          <a:lstStyle>
            <a:lvl1pPr>
              <a:defRPr sz="2400" b="0" i="0">
                <a:solidFill>
                  <a:schemeClr val="tx2">
                    <a:lumMod val="50000"/>
                  </a:schemeClr>
                </a:solidFill>
                <a:latin typeface="Arial"/>
                <a:cs typeface="Arial"/>
              </a:defRPr>
            </a:lvl1pPr>
            <a:lvl2pPr>
              <a:defRPr b="0" i="0">
                <a:solidFill>
                  <a:schemeClr val="tx1">
                    <a:lumMod val="75000"/>
                  </a:schemeClr>
                </a:solidFill>
                <a:latin typeface="Arial"/>
                <a:cs typeface="Arial"/>
              </a:defRPr>
            </a:lvl2pPr>
            <a:lvl3pPr>
              <a:defRPr b="0" i="0">
                <a:solidFill>
                  <a:schemeClr val="tx1">
                    <a:lumMod val="75000"/>
                  </a:schemeClr>
                </a:solidFill>
                <a:latin typeface="Arial"/>
                <a:cs typeface="Arial"/>
              </a:defRPr>
            </a:lvl3pPr>
            <a:lvl4pPr>
              <a:defRPr b="0" i="0">
                <a:solidFill>
                  <a:schemeClr val="tx1">
                    <a:lumMod val="75000"/>
                  </a:schemeClr>
                </a:solidFill>
                <a:latin typeface="Arial"/>
                <a:cs typeface="Arial"/>
              </a:defRPr>
            </a:lvl4pPr>
            <a:lvl5pPr>
              <a:defRPr b="0" i="0">
                <a:solidFill>
                  <a:schemeClr val="tx1">
                    <a:lumMod val="75000"/>
                  </a:schemeClr>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502042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ET Title and Content">
    <p:spTree>
      <p:nvGrpSpPr>
        <p:cNvPr id="1" name=""/>
        <p:cNvGrpSpPr/>
        <p:nvPr/>
      </p:nvGrpSpPr>
      <p:grpSpPr>
        <a:xfrm>
          <a:off x="0" y="0"/>
          <a:ext cx="0" cy="0"/>
          <a:chOff x="0" y="0"/>
          <a:chExt cx="0" cy="0"/>
        </a:xfrm>
      </p:grpSpPr>
      <p:pic>
        <p:nvPicPr>
          <p:cNvPr id="4"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VTM_PPT_ET image_v5.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93075" y="542925"/>
            <a:ext cx="79533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content bar.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VTM_logo PPT_content.pn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7891"/>
            <a:ext cx="8229600" cy="799073"/>
          </a:xfrm>
        </p:spPr>
        <p:txBody>
          <a:bodyPr anchor="b"/>
          <a:lstStyle>
            <a:lvl1pPr>
              <a:defRPr sz="2800" b="1" i="0">
                <a:solidFill>
                  <a:schemeClr val="bg1"/>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03790"/>
            <a:ext cx="8229600" cy="4525963"/>
          </a:xfrm>
        </p:spPr>
        <p:txBody>
          <a:bodyPr/>
          <a:lstStyle>
            <a:lvl1pPr>
              <a:defRPr sz="2400" b="0" i="0">
                <a:solidFill>
                  <a:schemeClr val="tx2">
                    <a:lumMod val="50000"/>
                  </a:schemeClr>
                </a:solidFill>
                <a:latin typeface="Arial"/>
                <a:cs typeface="Arial"/>
              </a:defRPr>
            </a:lvl1pPr>
            <a:lvl2pPr>
              <a:defRPr b="0" i="0">
                <a:solidFill>
                  <a:schemeClr val="tx1">
                    <a:lumMod val="75000"/>
                  </a:schemeClr>
                </a:solidFill>
                <a:latin typeface="Arial"/>
                <a:cs typeface="Arial"/>
              </a:defRPr>
            </a:lvl2pPr>
            <a:lvl3pPr>
              <a:defRPr b="0" i="0">
                <a:solidFill>
                  <a:schemeClr val="tx1">
                    <a:lumMod val="75000"/>
                  </a:schemeClr>
                </a:solidFill>
                <a:latin typeface="Arial"/>
                <a:cs typeface="Arial"/>
              </a:defRPr>
            </a:lvl3pPr>
            <a:lvl4pPr>
              <a:defRPr b="0" i="0">
                <a:solidFill>
                  <a:schemeClr val="tx1">
                    <a:lumMod val="75000"/>
                  </a:schemeClr>
                </a:solidFill>
                <a:latin typeface="Arial"/>
                <a:cs typeface="Arial"/>
              </a:defRPr>
            </a:lvl4pPr>
            <a:lvl5pPr>
              <a:defRPr b="0" i="0">
                <a:solidFill>
                  <a:schemeClr val="tx1">
                    <a:lumMod val="75000"/>
                  </a:schemeClr>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39866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dirty="0"/>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918358" y="6416675"/>
            <a:ext cx="1488938" cy="365125"/>
          </a:xfrm>
        </p:spPr>
        <p:txBody>
          <a:bodyPr/>
          <a:lstStyle>
            <a:extLst/>
          </a:lstStyle>
          <a:p>
            <a:r>
              <a:rPr lang="en-US" smtClean="0"/>
              <a:t>4 September 2014</a:t>
            </a:r>
            <a:endParaRPr lang="en-US"/>
          </a:p>
        </p:txBody>
      </p:sp>
      <p:sp>
        <p:nvSpPr>
          <p:cNvPr id="5" name="Footer Placeholder 4"/>
          <p:cNvSpPr>
            <a:spLocks noGrp="1"/>
          </p:cNvSpPr>
          <p:nvPr>
            <p:ph type="ftr" sz="quarter" idx="11"/>
          </p:nvPr>
        </p:nvSpPr>
        <p:spPr>
          <a:xfrm>
            <a:off x="2514600" y="6416675"/>
            <a:ext cx="5029200" cy="365125"/>
          </a:xfrm>
        </p:spPr>
        <p:txBody>
          <a:bodyPr/>
          <a:lstStyle>
            <a:lvl1pPr algn="ctr">
              <a:defRPr/>
            </a:lvl1pPr>
            <a:extLst/>
          </a:lstStyle>
          <a:p>
            <a:r>
              <a:rPr lang="en-US" smtClean="0"/>
              <a:t>CCUF Incorporation - B. Smithson</a:t>
            </a:r>
            <a:endParaRPr lang="en-US"/>
          </a:p>
        </p:txBody>
      </p:sp>
      <p:sp>
        <p:nvSpPr>
          <p:cNvPr id="6" name="Slide Number Placeholder 5"/>
          <p:cNvSpPr>
            <a:spLocks noGrp="1"/>
          </p:cNvSpPr>
          <p:nvPr>
            <p:ph type="sldNum" sz="quarter" idx="12"/>
          </p:nvPr>
        </p:nvSpPr>
        <p:spPr/>
        <p:txBody>
          <a:bodyPr/>
          <a:lstStyle>
            <a:extLst/>
          </a:lstStyle>
          <a:p>
            <a:fld id="{AF839A5B-9E40-41B8-B996-A151934C2C87}" type="slidenum">
              <a:rPr lang="en-US" smtClean="0"/>
              <a:pPr/>
              <a:t>‹#›</a:t>
            </a:fld>
            <a:endParaRPr lang="en-US"/>
          </a:p>
        </p:txBody>
      </p:sp>
      <p:pic>
        <p:nvPicPr>
          <p:cNvPr id="8" name="Picture 2"/>
          <p:cNvPicPr>
            <a:picLocks noChangeAspect="1" noChangeArrowheads="1"/>
          </p:cNvPicPr>
          <p:nvPr userDrawn="1"/>
        </p:nvPicPr>
        <p:blipFill>
          <a:blip r:embed="rId2" cstate="print"/>
          <a:srcRect/>
          <a:stretch>
            <a:fillRect/>
          </a:stretch>
        </p:blipFill>
        <p:spPr bwMode="auto">
          <a:xfrm>
            <a:off x="7467600" y="304800"/>
            <a:ext cx="1294464" cy="1295910"/>
          </a:xfrm>
          <a:prstGeom prst="rect">
            <a:avLst/>
          </a:prstGeom>
          <a:noFill/>
          <a:ln w="9525">
            <a:noFill/>
            <a:miter lim="800000"/>
            <a:headEnd/>
            <a:tailEnd/>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LS Title and Content">
    <p:spTree>
      <p:nvGrpSpPr>
        <p:cNvPr id="1" name=""/>
        <p:cNvGrpSpPr/>
        <p:nvPr/>
      </p:nvGrpSpPr>
      <p:grpSpPr>
        <a:xfrm>
          <a:off x="0" y="0"/>
          <a:ext cx="0" cy="0"/>
          <a:chOff x="0" y="0"/>
          <a:chExt cx="0" cy="0"/>
        </a:xfrm>
      </p:grpSpPr>
      <p:pic>
        <p:nvPicPr>
          <p:cNvPr id="4"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VTM_PPT_content bar.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VTM_logo PPT_conten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VTM_PPT_LS image_v5.pn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093075" y="547688"/>
            <a:ext cx="79533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7891"/>
            <a:ext cx="8229600" cy="799073"/>
          </a:xfrm>
        </p:spPr>
        <p:txBody>
          <a:bodyPr anchor="b"/>
          <a:lstStyle>
            <a:lvl1pPr>
              <a:defRPr sz="2800" b="1" i="0">
                <a:solidFill>
                  <a:schemeClr val="bg1"/>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03790"/>
            <a:ext cx="8229600" cy="4525963"/>
          </a:xfrm>
        </p:spPr>
        <p:txBody>
          <a:bodyPr/>
          <a:lstStyle>
            <a:lvl1pPr>
              <a:defRPr sz="2400" b="0" i="0">
                <a:solidFill>
                  <a:schemeClr val="tx2">
                    <a:lumMod val="50000"/>
                  </a:schemeClr>
                </a:solidFill>
                <a:latin typeface="Arial"/>
                <a:cs typeface="Arial"/>
              </a:defRPr>
            </a:lvl1pPr>
            <a:lvl2pPr>
              <a:defRPr b="0" i="0">
                <a:solidFill>
                  <a:schemeClr val="tx1">
                    <a:lumMod val="75000"/>
                  </a:schemeClr>
                </a:solidFill>
                <a:latin typeface="Arial"/>
                <a:cs typeface="Arial"/>
              </a:defRPr>
            </a:lvl2pPr>
            <a:lvl3pPr>
              <a:defRPr b="0" i="0">
                <a:solidFill>
                  <a:schemeClr val="tx1">
                    <a:lumMod val="75000"/>
                  </a:schemeClr>
                </a:solidFill>
                <a:latin typeface="Arial"/>
                <a:cs typeface="Arial"/>
              </a:defRPr>
            </a:lvl3pPr>
            <a:lvl4pPr>
              <a:defRPr b="0" i="0">
                <a:solidFill>
                  <a:schemeClr val="tx1">
                    <a:lumMod val="75000"/>
                  </a:schemeClr>
                </a:solidFill>
                <a:latin typeface="Arial"/>
                <a:cs typeface="Arial"/>
              </a:defRPr>
            </a:lvl4pPr>
            <a:lvl5pPr>
              <a:defRPr b="0" i="0">
                <a:solidFill>
                  <a:schemeClr val="tx1">
                    <a:lumMod val="75000"/>
                  </a:schemeClr>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0786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WS Title and Content">
    <p:spTree>
      <p:nvGrpSpPr>
        <p:cNvPr id="1" name=""/>
        <p:cNvGrpSpPr/>
        <p:nvPr/>
      </p:nvGrpSpPr>
      <p:grpSpPr>
        <a:xfrm>
          <a:off x="0" y="0"/>
          <a:ext cx="0" cy="0"/>
          <a:chOff x="0" y="0"/>
          <a:chExt cx="0" cy="0"/>
        </a:xfrm>
      </p:grpSpPr>
      <p:pic>
        <p:nvPicPr>
          <p:cNvPr id="4"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VTM_PPT_content bar.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VTM_logo PPT_conten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VTM_PPT_WS image_v5.pn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096250" y="550863"/>
            <a:ext cx="79533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7891"/>
            <a:ext cx="8229600" cy="799073"/>
          </a:xfrm>
        </p:spPr>
        <p:txBody>
          <a:bodyPr anchor="b"/>
          <a:lstStyle>
            <a:lvl1pPr>
              <a:defRPr sz="2800" b="1" i="0">
                <a:solidFill>
                  <a:schemeClr val="bg1"/>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03790"/>
            <a:ext cx="8229600" cy="4525963"/>
          </a:xfrm>
        </p:spPr>
        <p:txBody>
          <a:bodyPr/>
          <a:lstStyle>
            <a:lvl1pPr>
              <a:defRPr sz="2400" b="0" i="0">
                <a:solidFill>
                  <a:schemeClr val="tx2">
                    <a:lumMod val="50000"/>
                  </a:schemeClr>
                </a:solidFill>
                <a:latin typeface="Arial"/>
                <a:cs typeface="Arial"/>
              </a:defRPr>
            </a:lvl1pPr>
            <a:lvl2pPr>
              <a:defRPr b="0" i="0">
                <a:solidFill>
                  <a:schemeClr val="tx1">
                    <a:lumMod val="75000"/>
                  </a:schemeClr>
                </a:solidFill>
                <a:latin typeface="Arial"/>
                <a:cs typeface="Arial"/>
              </a:defRPr>
            </a:lvl2pPr>
            <a:lvl3pPr>
              <a:defRPr b="0" i="0">
                <a:solidFill>
                  <a:schemeClr val="tx1">
                    <a:lumMod val="75000"/>
                  </a:schemeClr>
                </a:solidFill>
                <a:latin typeface="Arial"/>
                <a:cs typeface="Arial"/>
              </a:defRPr>
            </a:lvl3pPr>
            <a:lvl4pPr>
              <a:defRPr b="0" i="0">
                <a:solidFill>
                  <a:schemeClr val="tx1">
                    <a:lumMod val="75000"/>
                  </a:schemeClr>
                </a:solidFill>
                <a:latin typeface="Arial"/>
                <a:cs typeface="Arial"/>
              </a:defRPr>
            </a:lvl4pPr>
            <a:lvl5pPr>
              <a:defRPr b="0" i="0">
                <a:solidFill>
                  <a:schemeClr val="tx1">
                    <a:lumMod val="75000"/>
                  </a:schemeClr>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82667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6" descr="VTM_PPT overview&amp;summary_v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963613"/>
            <a:ext cx="9156700" cy="5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VTM_PPT_trans logo.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54000" y="271463"/>
            <a:ext cx="18796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404245" y="3181850"/>
            <a:ext cx="5518233" cy="798736"/>
          </a:xfrm>
        </p:spPr>
        <p:txBody>
          <a:bodyPr/>
          <a:lstStyle>
            <a:lvl1pPr algn="r">
              <a:defRPr sz="4000" b="1" i="0">
                <a:solidFill>
                  <a:schemeClr val="bg1"/>
                </a:solidFill>
                <a:latin typeface="Arial"/>
                <a:cs typeface="Arial"/>
              </a:defRPr>
            </a:lvl1pPr>
          </a:lstStyle>
          <a:p>
            <a:r>
              <a:rPr lang="en-US" smtClean="0"/>
              <a:t>Click to edit Master title style</a:t>
            </a:r>
            <a:endParaRPr lang="en-US" dirty="0"/>
          </a:p>
        </p:txBody>
      </p:sp>
      <p:sp>
        <p:nvSpPr>
          <p:cNvPr id="3" name="Content Placeholder 2"/>
          <p:cNvSpPr>
            <a:spLocks noGrp="1"/>
          </p:cNvSpPr>
          <p:nvPr>
            <p:ph idx="1"/>
          </p:nvPr>
        </p:nvSpPr>
        <p:spPr>
          <a:xfrm>
            <a:off x="588664" y="1181191"/>
            <a:ext cx="5447325" cy="4525963"/>
          </a:xfrm>
        </p:spPr>
        <p:txBody>
          <a:bodyPr/>
          <a:lstStyle>
            <a:lvl1pPr>
              <a:defRPr sz="2400" b="0" i="0">
                <a:solidFill>
                  <a:schemeClr val="bg1"/>
                </a:solidFill>
                <a:latin typeface="Arial"/>
                <a:cs typeface="Arial"/>
              </a:defRPr>
            </a:lvl1pPr>
            <a:lvl2pPr>
              <a:defRPr b="0" i="0">
                <a:solidFill>
                  <a:schemeClr val="bg1"/>
                </a:solidFill>
                <a:latin typeface="Arial"/>
                <a:cs typeface="Arial"/>
              </a:defRPr>
            </a:lvl2pPr>
            <a:lvl3pPr>
              <a:defRPr b="0" i="0">
                <a:solidFill>
                  <a:schemeClr val="bg1"/>
                </a:solidFill>
                <a:latin typeface="Arial"/>
                <a:cs typeface="Arial"/>
              </a:defRPr>
            </a:lvl3pPr>
            <a:lvl4pPr>
              <a:defRPr b="0" i="0">
                <a:solidFill>
                  <a:schemeClr val="bg1"/>
                </a:solidFill>
                <a:latin typeface="Arial"/>
                <a:cs typeface="Arial"/>
              </a:defRPr>
            </a:lvl4pPr>
            <a:lvl5pPr>
              <a:defRPr b="0" i="0">
                <a:solidFill>
                  <a:schemeClr val="bg1"/>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499075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oup Section Header">
    <p:spTree>
      <p:nvGrpSpPr>
        <p:cNvPr id="1" name=""/>
        <p:cNvGrpSpPr/>
        <p:nvPr/>
      </p:nvGrpSpPr>
      <p:grpSpPr>
        <a:xfrm>
          <a:off x="0" y="0"/>
          <a:ext cx="0" cy="0"/>
          <a:chOff x="0" y="0"/>
          <a:chExt cx="0" cy="0"/>
        </a:xfrm>
      </p:grpSpPr>
      <p:pic>
        <p:nvPicPr>
          <p:cNvPr id="5" name="Picture 6" descr="VTM_PPT image box_v5.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56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group box_v7.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3203575"/>
            <a:ext cx="3489325"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VTM_PPT_trans logo.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50100" y="6227763"/>
            <a:ext cx="19939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36548" y="2215318"/>
            <a:ext cx="7772400" cy="1362075"/>
          </a:xfrm>
        </p:spPr>
        <p:txBody>
          <a:bodyPr anchor="b">
            <a:normAutofit/>
          </a:bodyPr>
          <a:lstStyle>
            <a:lvl1pPr algn="r">
              <a:defRPr sz="3800" b="1" i="0" cap="none">
                <a:solidFill>
                  <a:schemeClr val="bg1"/>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036548" y="3603877"/>
            <a:ext cx="7772400" cy="369355"/>
          </a:xfrm>
        </p:spPr>
        <p:txBody>
          <a:bodyPr anchor="b"/>
          <a:lstStyle>
            <a:lvl1pPr marL="0" indent="0" algn="r">
              <a:buNone/>
              <a:defRPr sz="2100">
                <a:solidFill>
                  <a:srgbClr val="FF6600"/>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0" name="Text Placeholder 9"/>
          <p:cNvSpPr>
            <a:spLocks noGrp="1"/>
          </p:cNvSpPr>
          <p:nvPr>
            <p:ph type="body" sz="quarter" idx="11"/>
          </p:nvPr>
        </p:nvSpPr>
        <p:spPr>
          <a:xfrm>
            <a:off x="1338266" y="5948632"/>
            <a:ext cx="2150344" cy="756967"/>
          </a:xfrm>
        </p:spPr>
        <p:txBody>
          <a:bodyPr/>
          <a:lstStyle>
            <a:lvl1pPr>
              <a:lnSpc>
                <a:spcPct val="90000"/>
              </a:lnSpc>
              <a:defRPr sz="1700" b="0" i="0">
                <a:solidFill>
                  <a:schemeClr val="bg1"/>
                </a:solidFill>
                <a:latin typeface="Arial"/>
                <a:cs typeface="Arial"/>
              </a:defRPr>
            </a:lvl1pPr>
          </a:lstStyle>
          <a:p>
            <a:pPr lvl="0"/>
            <a:r>
              <a:rPr lang="en-US" dirty="0" smtClean="0"/>
              <a:t>Click to edit Master text styles</a:t>
            </a:r>
          </a:p>
        </p:txBody>
      </p:sp>
    </p:spTree>
    <p:extLst>
      <p:ext uri="{BB962C8B-B14F-4D97-AF65-F5344CB8AC3E}">
        <p14:creationId xmlns:p14="http://schemas.microsoft.com/office/powerpoint/2010/main" val="3930399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F Section Header">
    <p:spTree>
      <p:nvGrpSpPr>
        <p:cNvPr id="1" name=""/>
        <p:cNvGrpSpPr/>
        <p:nvPr/>
      </p:nvGrpSpPr>
      <p:grpSpPr>
        <a:xfrm>
          <a:off x="0" y="0"/>
          <a:ext cx="0" cy="0"/>
          <a:chOff x="0" y="0"/>
          <a:chExt cx="0" cy="0"/>
        </a:xfrm>
      </p:grpSpPr>
      <p:pic>
        <p:nvPicPr>
          <p:cNvPr id="5" name="Picture 6" descr="VTM_PPT image box_v5.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56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FA box_v7.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8" y="3203575"/>
            <a:ext cx="3489326"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VTM_PPT_trans logo.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50100" y="6227763"/>
            <a:ext cx="19939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36548" y="2215318"/>
            <a:ext cx="7772400" cy="1362075"/>
          </a:xfrm>
        </p:spPr>
        <p:txBody>
          <a:bodyPr anchor="b">
            <a:normAutofit/>
          </a:bodyPr>
          <a:lstStyle>
            <a:lvl1pPr algn="r">
              <a:defRPr sz="3800" b="1" i="0" cap="none">
                <a:solidFill>
                  <a:schemeClr val="bg1"/>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036548" y="3603877"/>
            <a:ext cx="7772400" cy="369355"/>
          </a:xfrm>
        </p:spPr>
        <p:txBody>
          <a:bodyPr anchor="b"/>
          <a:lstStyle>
            <a:lvl1pPr marL="0" indent="0" algn="r">
              <a:buNone/>
              <a:defRPr sz="2100">
                <a:solidFill>
                  <a:srgbClr val="FF6600"/>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0" name="Text Placeholder 9"/>
          <p:cNvSpPr>
            <a:spLocks noGrp="1"/>
          </p:cNvSpPr>
          <p:nvPr>
            <p:ph type="body" sz="quarter" idx="11"/>
          </p:nvPr>
        </p:nvSpPr>
        <p:spPr>
          <a:xfrm>
            <a:off x="1338266" y="5948633"/>
            <a:ext cx="2148756" cy="799300"/>
          </a:xfrm>
        </p:spPr>
        <p:txBody>
          <a:bodyPr/>
          <a:lstStyle>
            <a:lvl1pPr>
              <a:lnSpc>
                <a:spcPct val="90000"/>
              </a:lnSpc>
              <a:defRPr sz="1700">
                <a:solidFill>
                  <a:srgbClr val="FFFFFF"/>
                </a:solidFill>
                <a:latin typeface="Arial"/>
                <a:cs typeface="Arial"/>
              </a:defRPr>
            </a:lvl1pPr>
            <a:lvl2pPr>
              <a:lnSpc>
                <a:spcPct val="90000"/>
              </a:lnSpc>
              <a:defRPr sz="1700">
                <a:solidFill>
                  <a:srgbClr val="FFFFFF"/>
                </a:solidFill>
                <a:latin typeface="Arial"/>
                <a:cs typeface="Arial"/>
              </a:defRPr>
            </a:lvl2pPr>
            <a:lvl3pPr>
              <a:lnSpc>
                <a:spcPct val="90000"/>
              </a:lnSpc>
              <a:defRPr sz="1700">
                <a:solidFill>
                  <a:srgbClr val="FFFFFF"/>
                </a:solidFill>
                <a:latin typeface="Arial"/>
                <a:cs typeface="Arial"/>
              </a:defRPr>
            </a:lvl3pPr>
            <a:lvl4pPr>
              <a:lnSpc>
                <a:spcPct val="90000"/>
              </a:lnSpc>
              <a:defRPr sz="1700">
                <a:solidFill>
                  <a:srgbClr val="FFFFFF"/>
                </a:solidFill>
                <a:latin typeface="Arial"/>
                <a:cs typeface="Arial"/>
              </a:defRPr>
            </a:lvl4pPr>
            <a:lvl5pPr>
              <a:lnSpc>
                <a:spcPct val="90000"/>
              </a:lnSpc>
              <a:defRPr sz="1700">
                <a:solidFill>
                  <a:srgbClr val="FFFFFF"/>
                </a:solidFill>
                <a:latin typeface="Arial"/>
                <a:cs typeface="Arial"/>
              </a:defRPr>
            </a:lvl5pPr>
          </a:lstStyle>
          <a:p>
            <a:pPr lvl="0"/>
            <a:r>
              <a:rPr lang="en-US" dirty="0" smtClean="0"/>
              <a:t>Click to edit Master text styles</a:t>
            </a:r>
          </a:p>
        </p:txBody>
      </p:sp>
    </p:spTree>
    <p:extLst>
      <p:ext uri="{BB962C8B-B14F-4D97-AF65-F5344CB8AC3E}">
        <p14:creationId xmlns:p14="http://schemas.microsoft.com/office/powerpoint/2010/main" val="42518280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S Section Header">
    <p:spTree>
      <p:nvGrpSpPr>
        <p:cNvPr id="1" name=""/>
        <p:cNvGrpSpPr/>
        <p:nvPr/>
      </p:nvGrpSpPr>
      <p:grpSpPr>
        <a:xfrm>
          <a:off x="0" y="0"/>
          <a:ext cx="0" cy="0"/>
          <a:chOff x="0" y="0"/>
          <a:chExt cx="0" cy="0"/>
        </a:xfrm>
      </p:grpSpPr>
      <p:pic>
        <p:nvPicPr>
          <p:cNvPr id="5" name="Picture 6" descr="VTM_PPT image box_v5.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56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DS box_v7.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3203575"/>
            <a:ext cx="3489325"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VTM_PPT_trans logo.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50100" y="6227763"/>
            <a:ext cx="19939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36548" y="2215318"/>
            <a:ext cx="7772400" cy="1362075"/>
          </a:xfrm>
        </p:spPr>
        <p:txBody>
          <a:bodyPr anchor="b">
            <a:normAutofit/>
          </a:bodyPr>
          <a:lstStyle>
            <a:lvl1pPr algn="r">
              <a:defRPr sz="3800" b="1" i="0" cap="none">
                <a:solidFill>
                  <a:schemeClr val="bg1"/>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036548" y="3603877"/>
            <a:ext cx="7772400" cy="369355"/>
          </a:xfrm>
        </p:spPr>
        <p:txBody>
          <a:bodyPr anchor="b"/>
          <a:lstStyle>
            <a:lvl1pPr marL="0" indent="0" algn="r">
              <a:buNone/>
              <a:defRPr sz="2100">
                <a:solidFill>
                  <a:srgbClr val="FF6600"/>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0" name="Text Placeholder 9"/>
          <p:cNvSpPr>
            <a:spLocks noGrp="1"/>
          </p:cNvSpPr>
          <p:nvPr>
            <p:ph type="body" sz="quarter" idx="11"/>
          </p:nvPr>
        </p:nvSpPr>
        <p:spPr>
          <a:xfrm>
            <a:off x="1338267" y="5949163"/>
            <a:ext cx="2150343" cy="722570"/>
          </a:xfrm>
        </p:spPr>
        <p:txBody>
          <a:bodyPr/>
          <a:lstStyle>
            <a:lvl1pPr>
              <a:lnSpc>
                <a:spcPct val="90000"/>
              </a:lnSpc>
              <a:defRPr sz="1700" b="0" i="0">
                <a:solidFill>
                  <a:srgbClr val="FFFFFF"/>
                </a:solidFill>
                <a:latin typeface="Arial"/>
                <a:cs typeface="Arial"/>
              </a:defRPr>
            </a:lvl1pPr>
            <a:lvl2pPr>
              <a:lnSpc>
                <a:spcPct val="90000"/>
              </a:lnSpc>
              <a:defRPr sz="1700" b="0" i="0">
                <a:solidFill>
                  <a:srgbClr val="FFFFFF"/>
                </a:solidFill>
                <a:latin typeface="Arial"/>
                <a:cs typeface="Arial"/>
              </a:defRPr>
            </a:lvl2pPr>
            <a:lvl3pPr>
              <a:lnSpc>
                <a:spcPct val="90000"/>
              </a:lnSpc>
              <a:defRPr sz="1700" b="0" i="0">
                <a:solidFill>
                  <a:srgbClr val="FFFFFF"/>
                </a:solidFill>
                <a:latin typeface="Arial"/>
                <a:cs typeface="Arial"/>
              </a:defRPr>
            </a:lvl3pPr>
            <a:lvl4pPr>
              <a:lnSpc>
                <a:spcPct val="90000"/>
              </a:lnSpc>
              <a:defRPr sz="1700" b="0" i="0">
                <a:solidFill>
                  <a:srgbClr val="FFFFFF"/>
                </a:solidFill>
                <a:latin typeface="Arial"/>
                <a:cs typeface="Arial"/>
              </a:defRPr>
            </a:lvl4pPr>
            <a:lvl5pPr>
              <a:lnSpc>
                <a:spcPct val="90000"/>
              </a:lnSpc>
              <a:defRPr sz="1700" b="0" i="0">
                <a:solidFill>
                  <a:srgbClr val="FFFFFF"/>
                </a:solidFill>
                <a:latin typeface="Arial"/>
                <a:cs typeface="Arial"/>
              </a:defRPr>
            </a:lvl5pPr>
          </a:lstStyle>
          <a:p>
            <a:pPr lvl="0"/>
            <a:r>
              <a:rPr lang="en-US" dirty="0" smtClean="0"/>
              <a:t>Click to edit Master text styles</a:t>
            </a:r>
          </a:p>
        </p:txBody>
      </p:sp>
    </p:spTree>
    <p:extLst>
      <p:ext uri="{BB962C8B-B14F-4D97-AF65-F5344CB8AC3E}">
        <p14:creationId xmlns:p14="http://schemas.microsoft.com/office/powerpoint/2010/main" val="24487287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A Section Header">
    <p:spTree>
      <p:nvGrpSpPr>
        <p:cNvPr id="1" name=""/>
        <p:cNvGrpSpPr/>
        <p:nvPr/>
      </p:nvGrpSpPr>
      <p:grpSpPr>
        <a:xfrm>
          <a:off x="0" y="0"/>
          <a:ext cx="0" cy="0"/>
          <a:chOff x="0" y="0"/>
          <a:chExt cx="0" cy="0"/>
        </a:xfrm>
      </p:grpSpPr>
      <p:pic>
        <p:nvPicPr>
          <p:cNvPr id="5" name="Picture 6" descr="VTM_PPT image box_v5.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56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IA box_v7.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3203575"/>
            <a:ext cx="3489325"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VTM_PPT_trans logo.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50100" y="6227763"/>
            <a:ext cx="19939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36548" y="2215318"/>
            <a:ext cx="7772400" cy="1362075"/>
          </a:xfrm>
        </p:spPr>
        <p:txBody>
          <a:bodyPr anchor="b">
            <a:normAutofit/>
          </a:bodyPr>
          <a:lstStyle>
            <a:lvl1pPr algn="r">
              <a:defRPr sz="3800" b="1" i="0" cap="none">
                <a:solidFill>
                  <a:schemeClr val="bg1"/>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036548" y="3603877"/>
            <a:ext cx="7772400" cy="369355"/>
          </a:xfrm>
        </p:spPr>
        <p:txBody>
          <a:bodyPr anchor="b"/>
          <a:lstStyle>
            <a:lvl1pPr marL="0" indent="0" algn="r">
              <a:buNone/>
              <a:defRPr sz="2100">
                <a:solidFill>
                  <a:srgbClr val="FF6600"/>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0" name="Text Placeholder 9"/>
          <p:cNvSpPr>
            <a:spLocks noGrp="1"/>
          </p:cNvSpPr>
          <p:nvPr>
            <p:ph type="body" sz="quarter" idx="11"/>
          </p:nvPr>
        </p:nvSpPr>
        <p:spPr>
          <a:xfrm>
            <a:off x="1338267" y="5948633"/>
            <a:ext cx="2150344" cy="748499"/>
          </a:xfrm>
        </p:spPr>
        <p:txBody>
          <a:bodyPr/>
          <a:lstStyle>
            <a:lvl1pPr>
              <a:lnSpc>
                <a:spcPct val="90000"/>
              </a:lnSpc>
              <a:defRPr sz="1700">
                <a:solidFill>
                  <a:srgbClr val="FFFFFF"/>
                </a:solidFill>
                <a:latin typeface="Arial"/>
                <a:cs typeface="Arial"/>
              </a:defRPr>
            </a:lvl1pPr>
            <a:lvl2pPr>
              <a:defRPr sz="1700">
                <a:solidFill>
                  <a:srgbClr val="FFFFFF"/>
                </a:solidFill>
                <a:latin typeface="Arial"/>
                <a:cs typeface="Arial"/>
              </a:defRPr>
            </a:lvl2pPr>
            <a:lvl3pPr>
              <a:defRPr sz="1700">
                <a:solidFill>
                  <a:srgbClr val="FFFFFF"/>
                </a:solidFill>
                <a:latin typeface="Arial"/>
                <a:cs typeface="Arial"/>
              </a:defRPr>
            </a:lvl3pPr>
            <a:lvl4pPr>
              <a:defRPr sz="1700">
                <a:solidFill>
                  <a:srgbClr val="FFFFFF"/>
                </a:solidFill>
                <a:latin typeface="Arial"/>
                <a:cs typeface="Arial"/>
              </a:defRPr>
            </a:lvl4pPr>
            <a:lvl5pPr>
              <a:defRPr sz="1700">
                <a:solidFill>
                  <a:srgbClr val="FFFFFF"/>
                </a:solidFill>
                <a:latin typeface="Arial"/>
                <a:cs typeface="Arial"/>
              </a:defRPr>
            </a:lvl5pPr>
          </a:lstStyle>
          <a:p>
            <a:pPr lvl="0"/>
            <a:r>
              <a:rPr lang="en-US" dirty="0" smtClean="0"/>
              <a:t>Click to edit Master text styles</a:t>
            </a:r>
          </a:p>
        </p:txBody>
      </p:sp>
    </p:spTree>
    <p:extLst>
      <p:ext uri="{BB962C8B-B14F-4D97-AF65-F5344CB8AC3E}">
        <p14:creationId xmlns:p14="http://schemas.microsoft.com/office/powerpoint/2010/main" val="26822495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 Section Header">
    <p:spTree>
      <p:nvGrpSpPr>
        <p:cNvPr id="1" name=""/>
        <p:cNvGrpSpPr/>
        <p:nvPr/>
      </p:nvGrpSpPr>
      <p:grpSpPr>
        <a:xfrm>
          <a:off x="0" y="0"/>
          <a:ext cx="0" cy="0"/>
          <a:chOff x="0" y="0"/>
          <a:chExt cx="0" cy="0"/>
        </a:xfrm>
      </p:grpSpPr>
      <p:pic>
        <p:nvPicPr>
          <p:cNvPr id="5" name="Picture 6" descr="VTM_PPT image box_v5.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56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PR box_v7.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175" y="3221038"/>
            <a:ext cx="3489325"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VTM_PPT_trans logo.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50100" y="6227763"/>
            <a:ext cx="19939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36548" y="2215318"/>
            <a:ext cx="7772400" cy="1362075"/>
          </a:xfrm>
        </p:spPr>
        <p:txBody>
          <a:bodyPr anchor="b">
            <a:normAutofit/>
          </a:bodyPr>
          <a:lstStyle>
            <a:lvl1pPr algn="r">
              <a:defRPr sz="3800" b="1" i="0" cap="none">
                <a:solidFill>
                  <a:schemeClr val="bg1"/>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036548" y="3603877"/>
            <a:ext cx="7772400" cy="369355"/>
          </a:xfrm>
        </p:spPr>
        <p:txBody>
          <a:bodyPr anchor="b"/>
          <a:lstStyle>
            <a:lvl1pPr marL="0" indent="0" algn="r">
              <a:buNone/>
              <a:defRPr sz="2100">
                <a:solidFill>
                  <a:srgbClr val="FF6600"/>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0" name="Text Placeholder 9"/>
          <p:cNvSpPr>
            <a:spLocks noGrp="1"/>
          </p:cNvSpPr>
          <p:nvPr>
            <p:ph type="body" sz="quarter" idx="11"/>
          </p:nvPr>
        </p:nvSpPr>
        <p:spPr>
          <a:xfrm>
            <a:off x="1338266" y="5948633"/>
            <a:ext cx="2147169" cy="756967"/>
          </a:xfrm>
        </p:spPr>
        <p:txBody>
          <a:bodyPr/>
          <a:lstStyle>
            <a:lvl1pPr>
              <a:lnSpc>
                <a:spcPct val="90000"/>
              </a:lnSpc>
              <a:defRPr sz="1700">
                <a:solidFill>
                  <a:srgbClr val="FFFFFF"/>
                </a:solidFill>
                <a:latin typeface="Arial"/>
                <a:cs typeface="Arial"/>
              </a:defRPr>
            </a:lvl1pPr>
            <a:lvl2pPr>
              <a:lnSpc>
                <a:spcPct val="90000"/>
              </a:lnSpc>
              <a:defRPr sz="1700">
                <a:solidFill>
                  <a:srgbClr val="FFFFFF"/>
                </a:solidFill>
                <a:latin typeface="Arial"/>
                <a:cs typeface="Arial"/>
              </a:defRPr>
            </a:lvl2pPr>
            <a:lvl3pPr>
              <a:lnSpc>
                <a:spcPct val="90000"/>
              </a:lnSpc>
              <a:defRPr sz="1700">
                <a:solidFill>
                  <a:srgbClr val="FFFFFF"/>
                </a:solidFill>
                <a:latin typeface="Arial"/>
                <a:cs typeface="Arial"/>
              </a:defRPr>
            </a:lvl3pPr>
            <a:lvl4pPr>
              <a:lnSpc>
                <a:spcPct val="90000"/>
              </a:lnSpc>
              <a:defRPr sz="1700">
                <a:solidFill>
                  <a:srgbClr val="FFFFFF"/>
                </a:solidFill>
                <a:latin typeface="Arial"/>
                <a:cs typeface="Arial"/>
              </a:defRPr>
            </a:lvl4pPr>
            <a:lvl5pPr>
              <a:lnSpc>
                <a:spcPct val="90000"/>
              </a:lnSpc>
              <a:defRPr sz="1700">
                <a:solidFill>
                  <a:srgbClr val="FFFFFF"/>
                </a:solidFill>
                <a:latin typeface="Arial"/>
                <a:cs typeface="Arial"/>
              </a:defRPr>
            </a:lvl5pPr>
          </a:lstStyle>
          <a:p>
            <a:pPr lvl="0"/>
            <a:r>
              <a:rPr lang="en-US" dirty="0" smtClean="0"/>
              <a:t>Click to edit Master text style</a:t>
            </a:r>
          </a:p>
        </p:txBody>
      </p:sp>
    </p:spTree>
    <p:extLst>
      <p:ext uri="{BB962C8B-B14F-4D97-AF65-F5344CB8AC3E}">
        <p14:creationId xmlns:p14="http://schemas.microsoft.com/office/powerpoint/2010/main" val="42666438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M Section Header">
    <p:spTree>
      <p:nvGrpSpPr>
        <p:cNvPr id="1" name=""/>
        <p:cNvGrpSpPr/>
        <p:nvPr/>
      </p:nvGrpSpPr>
      <p:grpSpPr>
        <a:xfrm>
          <a:off x="0" y="0"/>
          <a:ext cx="0" cy="0"/>
          <a:chOff x="0" y="0"/>
          <a:chExt cx="0" cy="0"/>
        </a:xfrm>
      </p:grpSpPr>
      <p:pic>
        <p:nvPicPr>
          <p:cNvPr id="5" name="Picture 6" descr="VTM_PPT image box_v5.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56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EM box_v8.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3203575"/>
            <a:ext cx="3492500"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VTM_PPT_trans logo.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50100" y="6227763"/>
            <a:ext cx="19939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36548" y="2215318"/>
            <a:ext cx="7772400" cy="1362075"/>
          </a:xfrm>
        </p:spPr>
        <p:txBody>
          <a:bodyPr anchor="b">
            <a:normAutofit/>
          </a:bodyPr>
          <a:lstStyle>
            <a:lvl1pPr algn="r">
              <a:defRPr sz="3800" b="1" i="0" cap="none">
                <a:solidFill>
                  <a:schemeClr val="bg1"/>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036548" y="3603877"/>
            <a:ext cx="7772400" cy="369355"/>
          </a:xfrm>
        </p:spPr>
        <p:txBody>
          <a:bodyPr anchor="b"/>
          <a:lstStyle>
            <a:lvl1pPr marL="0" indent="0" algn="r">
              <a:buNone/>
              <a:defRPr sz="2100">
                <a:solidFill>
                  <a:srgbClr val="FF6600"/>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0" name="Text Placeholder 9"/>
          <p:cNvSpPr>
            <a:spLocks noGrp="1"/>
          </p:cNvSpPr>
          <p:nvPr>
            <p:ph type="body" sz="quarter" idx="11"/>
          </p:nvPr>
        </p:nvSpPr>
        <p:spPr>
          <a:xfrm>
            <a:off x="1338266" y="5948633"/>
            <a:ext cx="2154917" cy="713852"/>
          </a:xfrm>
        </p:spPr>
        <p:txBody>
          <a:bodyPr/>
          <a:lstStyle>
            <a:lvl1pPr>
              <a:lnSpc>
                <a:spcPct val="90000"/>
              </a:lnSpc>
              <a:defRPr sz="1700">
                <a:solidFill>
                  <a:srgbClr val="FFFFFF"/>
                </a:solidFill>
                <a:latin typeface="Arial"/>
                <a:cs typeface="Arial"/>
              </a:defRPr>
            </a:lvl1pPr>
            <a:lvl2pPr>
              <a:lnSpc>
                <a:spcPct val="90000"/>
              </a:lnSpc>
              <a:defRPr sz="1700">
                <a:solidFill>
                  <a:srgbClr val="FFFFFF"/>
                </a:solidFill>
                <a:latin typeface="Arial"/>
                <a:cs typeface="Arial"/>
              </a:defRPr>
            </a:lvl2pPr>
            <a:lvl3pPr>
              <a:lnSpc>
                <a:spcPct val="90000"/>
              </a:lnSpc>
              <a:defRPr sz="1700">
                <a:solidFill>
                  <a:srgbClr val="FFFFFF"/>
                </a:solidFill>
                <a:latin typeface="Arial"/>
                <a:cs typeface="Arial"/>
              </a:defRPr>
            </a:lvl3pPr>
            <a:lvl4pPr>
              <a:lnSpc>
                <a:spcPct val="90000"/>
              </a:lnSpc>
              <a:defRPr sz="1700">
                <a:solidFill>
                  <a:srgbClr val="FFFFFF"/>
                </a:solidFill>
                <a:latin typeface="Arial"/>
                <a:cs typeface="Arial"/>
              </a:defRPr>
            </a:lvl4pPr>
            <a:lvl5pPr>
              <a:lnSpc>
                <a:spcPct val="90000"/>
              </a:lnSpc>
              <a:defRPr sz="1700">
                <a:solidFill>
                  <a:srgbClr val="FFFFFF"/>
                </a:solidFill>
                <a:latin typeface="Arial"/>
                <a:cs typeface="Arial"/>
              </a:defRPr>
            </a:lvl5pPr>
          </a:lstStyle>
          <a:p>
            <a:pPr lvl="0"/>
            <a:r>
              <a:rPr lang="en-US" dirty="0" smtClean="0"/>
              <a:t>Click to edit Master text styles</a:t>
            </a:r>
          </a:p>
        </p:txBody>
      </p:sp>
    </p:spTree>
    <p:extLst>
      <p:ext uri="{BB962C8B-B14F-4D97-AF65-F5344CB8AC3E}">
        <p14:creationId xmlns:p14="http://schemas.microsoft.com/office/powerpoint/2010/main" val="6280660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T Section Header">
    <p:spTree>
      <p:nvGrpSpPr>
        <p:cNvPr id="1" name=""/>
        <p:cNvGrpSpPr/>
        <p:nvPr/>
      </p:nvGrpSpPr>
      <p:grpSpPr>
        <a:xfrm>
          <a:off x="0" y="0"/>
          <a:ext cx="0" cy="0"/>
          <a:chOff x="0" y="0"/>
          <a:chExt cx="0" cy="0"/>
        </a:xfrm>
      </p:grpSpPr>
      <p:pic>
        <p:nvPicPr>
          <p:cNvPr id="5" name="Picture 6" descr="VTM_PPT image box_v5.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56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ET box_v7.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175" y="3203575"/>
            <a:ext cx="3487738"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VTM_PPT_trans logo.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50100" y="6227763"/>
            <a:ext cx="19939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36548" y="2215318"/>
            <a:ext cx="7772400" cy="1362075"/>
          </a:xfrm>
        </p:spPr>
        <p:txBody>
          <a:bodyPr anchor="b">
            <a:normAutofit/>
          </a:bodyPr>
          <a:lstStyle>
            <a:lvl1pPr algn="r">
              <a:defRPr sz="3800" b="1" i="0" cap="none">
                <a:solidFill>
                  <a:schemeClr val="bg1"/>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036548" y="3603877"/>
            <a:ext cx="7772400" cy="369355"/>
          </a:xfrm>
        </p:spPr>
        <p:txBody>
          <a:bodyPr anchor="b"/>
          <a:lstStyle>
            <a:lvl1pPr marL="0" indent="0" algn="r">
              <a:buNone/>
              <a:defRPr sz="2100">
                <a:solidFill>
                  <a:srgbClr val="FF6600"/>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0" name="Text Placeholder 9"/>
          <p:cNvSpPr>
            <a:spLocks noGrp="1"/>
          </p:cNvSpPr>
          <p:nvPr>
            <p:ph type="body" sz="quarter" idx="11"/>
          </p:nvPr>
        </p:nvSpPr>
        <p:spPr>
          <a:xfrm>
            <a:off x="1338266" y="5948633"/>
            <a:ext cx="2146825" cy="697700"/>
          </a:xfrm>
        </p:spPr>
        <p:txBody>
          <a:bodyPr/>
          <a:lstStyle>
            <a:lvl1pPr>
              <a:lnSpc>
                <a:spcPct val="90000"/>
              </a:lnSpc>
              <a:defRPr sz="1700">
                <a:solidFill>
                  <a:srgbClr val="FFFFFF"/>
                </a:solidFill>
                <a:latin typeface="Arial"/>
                <a:cs typeface="Arial"/>
              </a:defRPr>
            </a:lvl1pPr>
            <a:lvl2pPr>
              <a:defRPr sz="1700">
                <a:solidFill>
                  <a:srgbClr val="FFFFFF"/>
                </a:solidFill>
                <a:latin typeface="Arial"/>
                <a:cs typeface="Arial"/>
              </a:defRPr>
            </a:lvl2pPr>
            <a:lvl3pPr>
              <a:defRPr sz="1700">
                <a:solidFill>
                  <a:srgbClr val="FFFFFF"/>
                </a:solidFill>
                <a:latin typeface="Arial"/>
                <a:cs typeface="Arial"/>
              </a:defRPr>
            </a:lvl3pPr>
            <a:lvl4pPr>
              <a:defRPr sz="1700">
                <a:solidFill>
                  <a:srgbClr val="FFFFFF"/>
                </a:solidFill>
                <a:latin typeface="Arial"/>
                <a:cs typeface="Arial"/>
              </a:defRPr>
            </a:lvl4pPr>
            <a:lvl5pPr>
              <a:defRPr sz="1700">
                <a:solidFill>
                  <a:srgbClr val="FFFFFF"/>
                </a:solidFill>
                <a:latin typeface="Arial"/>
                <a:cs typeface="Arial"/>
              </a:defRPr>
            </a:lvl5pPr>
          </a:lstStyle>
          <a:p>
            <a:pPr lvl="0"/>
            <a:r>
              <a:rPr lang="en-US" dirty="0" smtClean="0"/>
              <a:t>Click to edit Master text styles</a:t>
            </a:r>
          </a:p>
        </p:txBody>
      </p:sp>
    </p:spTree>
    <p:extLst>
      <p:ext uri="{BB962C8B-B14F-4D97-AF65-F5344CB8AC3E}">
        <p14:creationId xmlns:p14="http://schemas.microsoft.com/office/powerpoint/2010/main" val="2612261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r>
              <a:rPr lang="en-US" smtClean="0"/>
              <a:t>4 September 2014</a:t>
            </a:r>
            <a:endParaRPr lang="en-US"/>
          </a:p>
        </p:txBody>
      </p:sp>
      <p:sp>
        <p:nvSpPr>
          <p:cNvPr id="5" name="Footer Placeholder 4"/>
          <p:cNvSpPr>
            <a:spLocks noGrp="1"/>
          </p:cNvSpPr>
          <p:nvPr>
            <p:ph type="ftr" sz="quarter" idx="11"/>
          </p:nvPr>
        </p:nvSpPr>
        <p:spPr/>
        <p:txBody>
          <a:bodyPr/>
          <a:lstStyle>
            <a:extLst/>
          </a:lstStyle>
          <a:p>
            <a:r>
              <a:rPr lang="en-US" smtClean="0"/>
              <a:t>CCUF Incorporation - B. Smithson</a:t>
            </a:r>
            <a:endParaRPr lang="en-US"/>
          </a:p>
        </p:txBody>
      </p:sp>
      <p:sp>
        <p:nvSpPr>
          <p:cNvPr id="6" name="Slide Number Placeholder 5"/>
          <p:cNvSpPr>
            <a:spLocks noGrp="1"/>
          </p:cNvSpPr>
          <p:nvPr>
            <p:ph type="sldNum" sz="quarter" idx="12"/>
          </p:nvPr>
        </p:nvSpPr>
        <p:spPr/>
        <p:txBody>
          <a:bodyPr/>
          <a:lstStyle>
            <a:extLst/>
          </a:lstStyle>
          <a:p>
            <a:fld id="{AF839A5B-9E40-41B8-B996-A151934C2C87}"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6608298" cy="777240"/>
          </a:xfrm>
        </p:spPr>
        <p:txBody>
          <a:bodyPr tIns="64008"/>
          <a:lstStyle>
            <a:lvl1pPr algn="l">
              <a:buNone/>
              <a:defRPr sz="3200" b="0" cap="none" spc="-150" baseline="0"/>
            </a:lvl1pPr>
            <a:extLst/>
          </a:lstStyle>
          <a:p>
            <a:r>
              <a:rPr kumimoji="0" lang="en-US" smtClean="0"/>
              <a:t>Click to edit Master title style</a:t>
            </a:r>
            <a:endParaRPr kumimoji="0" lang="en-US" dirty="0"/>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pic>
        <p:nvPicPr>
          <p:cNvPr id="28" name="Picture 2"/>
          <p:cNvPicPr>
            <a:picLocks noChangeAspect="1" noChangeArrowheads="1"/>
          </p:cNvPicPr>
          <p:nvPr userDrawn="1"/>
        </p:nvPicPr>
        <p:blipFill>
          <a:blip r:embed="rId2" cstate="print"/>
          <a:srcRect/>
          <a:stretch>
            <a:fillRect/>
          </a:stretch>
        </p:blipFill>
        <p:spPr bwMode="auto">
          <a:xfrm>
            <a:off x="7467600" y="304800"/>
            <a:ext cx="1294464" cy="1295910"/>
          </a:xfrm>
          <a:prstGeom prst="rect">
            <a:avLst/>
          </a:prstGeom>
          <a:noFill/>
          <a:ln w="9525">
            <a:noFill/>
            <a:miter lim="800000"/>
            <a:headEnd/>
            <a:tailEnd/>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L Section Header">
    <p:spTree>
      <p:nvGrpSpPr>
        <p:cNvPr id="1" name=""/>
        <p:cNvGrpSpPr/>
        <p:nvPr/>
      </p:nvGrpSpPr>
      <p:grpSpPr>
        <a:xfrm>
          <a:off x="0" y="0"/>
          <a:ext cx="0" cy="0"/>
          <a:chOff x="0" y="0"/>
          <a:chExt cx="0" cy="0"/>
        </a:xfrm>
      </p:grpSpPr>
      <p:pic>
        <p:nvPicPr>
          <p:cNvPr id="5" name="Picture 6" descr="VTM_PPT image box_v5.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56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LS box_v7.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175" y="3203575"/>
            <a:ext cx="3489325"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VTM_PPT_trans logo.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50100" y="6227763"/>
            <a:ext cx="19939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36548" y="2215318"/>
            <a:ext cx="7772400" cy="1362075"/>
          </a:xfrm>
        </p:spPr>
        <p:txBody>
          <a:bodyPr anchor="b">
            <a:normAutofit/>
          </a:bodyPr>
          <a:lstStyle>
            <a:lvl1pPr algn="r">
              <a:defRPr sz="3800" b="1" i="0" cap="none">
                <a:solidFill>
                  <a:schemeClr val="bg1"/>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036548" y="3603877"/>
            <a:ext cx="7772400" cy="369355"/>
          </a:xfrm>
        </p:spPr>
        <p:txBody>
          <a:bodyPr anchor="b"/>
          <a:lstStyle>
            <a:lvl1pPr marL="0" indent="0" algn="r">
              <a:buNone/>
              <a:defRPr sz="2100">
                <a:solidFill>
                  <a:srgbClr val="FF6600"/>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0" name="Text Placeholder 9"/>
          <p:cNvSpPr>
            <a:spLocks noGrp="1"/>
          </p:cNvSpPr>
          <p:nvPr>
            <p:ph type="body" sz="quarter" idx="11"/>
          </p:nvPr>
        </p:nvSpPr>
        <p:spPr>
          <a:xfrm>
            <a:off x="1338266" y="5948632"/>
            <a:ext cx="2147169" cy="613035"/>
          </a:xfrm>
        </p:spPr>
        <p:txBody>
          <a:bodyPr/>
          <a:lstStyle>
            <a:lvl1pPr>
              <a:lnSpc>
                <a:spcPct val="90000"/>
              </a:lnSpc>
              <a:defRPr sz="1700">
                <a:solidFill>
                  <a:srgbClr val="FFFFFF"/>
                </a:solidFill>
                <a:latin typeface="Arial"/>
                <a:cs typeface="Arial"/>
              </a:defRPr>
            </a:lvl1pPr>
            <a:lvl2pPr>
              <a:lnSpc>
                <a:spcPct val="90000"/>
              </a:lnSpc>
              <a:defRPr sz="1700">
                <a:solidFill>
                  <a:srgbClr val="FFFFFF"/>
                </a:solidFill>
                <a:latin typeface="Arial"/>
                <a:cs typeface="Arial"/>
              </a:defRPr>
            </a:lvl2pPr>
            <a:lvl3pPr>
              <a:lnSpc>
                <a:spcPct val="90000"/>
              </a:lnSpc>
              <a:defRPr sz="1700">
                <a:solidFill>
                  <a:srgbClr val="FFFFFF"/>
                </a:solidFill>
                <a:latin typeface="Arial"/>
                <a:cs typeface="Arial"/>
              </a:defRPr>
            </a:lvl3pPr>
            <a:lvl4pPr>
              <a:lnSpc>
                <a:spcPct val="90000"/>
              </a:lnSpc>
              <a:defRPr sz="1700">
                <a:solidFill>
                  <a:srgbClr val="FFFFFF"/>
                </a:solidFill>
                <a:latin typeface="Arial"/>
                <a:cs typeface="Arial"/>
              </a:defRPr>
            </a:lvl4pPr>
            <a:lvl5pPr>
              <a:lnSpc>
                <a:spcPct val="90000"/>
              </a:lnSpc>
              <a:defRPr sz="1700">
                <a:solidFill>
                  <a:srgbClr val="FFFFFF"/>
                </a:solidFill>
                <a:latin typeface="Arial"/>
                <a:cs typeface="Arial"/>
              </a:defRPr>
            </a:lvl5pPr>
          </a:lstStyle>
          <a:p>
            <a:pPr lvl="0"/>
            <a:r>
              <a:rPr lang="en-US" dirty="0" smtClean="0"/>
              <a:t>Click to edit Master text styles</a:t>
            </a:r>
          </a:p>
        </p:txBody>
      </p:sp>
    </p:spTree>
    <p:extLst>
      <p:ext uri="{BB962C8B-B14F-4D97-AF65-F5344CB8AC3E}">
        <p14:creationId xmlns:p14="http://schemas.microsoft.com/office/powerpoint/2010/main" val="5217691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S Section Header">
    <p:spTree>
      <p:nvGrpSpPr>
        <p:cNvPr id="1" name=""/>
        <p:cNvGrpSpPr/>
        <p:nvPr/>
      </p:nvGrpSpPr>
      <p:grpSpPr>
        <a:xfrm>
          <a:off x="0" y="0"/>
          <a:ext cx="0" cy="0"/>
          <a:chOff x="0" y="0"/>
          <a:chExt cx="0" cy="0"/>
        </a:xfrm>
      </p:grpSpPr>
      <p:pic>
        <p:nvPicPr>
          <p:cNvPr id="5" name="Picture 6" descr="VTM_PPT image box_v5.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56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WS box_v7.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3203575"/>
            <a:ext cx="3489325"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VTM_PPT_trans logo.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50100" y="6227763"/>
            <a:ext cx="19939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36548" y="2215318"/>
            <a:ext cx="7772400" cy="1362075"/>
          </a:xfrm>
        </p:spPr>
        <p:txBody>
          <a:bodyPr anchor="b">
            <a:normAutofit/>
          </a:bodyPr>
          <a:lstStyle>
            <a:lvl1pPr algn="r">
              <a:defRPr sz="3800" b="1" i="0" cap="none">
                <a:solidFill>
                  <a:schemeClr val="bg1"/>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036548" y="3603877"/>
            <a:ext cx="7772400" cy="369355"/>
          </a:xfrm>
        </p:spPr>
        <p:txBody>
          <a:bodyPr anchor="b"/>
          <a:lstStyle>
            <a:lvl1pPr marL="0" indent="0" algn="r">
              <a:buNone/>
              <a:defRPr sz="2100">
                <a:solidFill>
                  <a:srgbClr val="FF6600"/>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0" name="Text Placeholder 9"/>
          <p:cNvSpPr>
            <a:spLocks noGrp="1"/>
          </p:cNvSpPr>
          <p:nvPr>
            <p:ph type="body" sz="quarter" idx="11"/>
          </p:nvPr>
        </p:nvSpPr>
        <p:spPr>
          <a:xfrm>
            <a:off x="1338266" y="5948633"/>
            <a:ext cx="2150344" cy="714634"/>
          </a:xfrm>
        </p:spPr>
        <p:txBody>
          <a:bodyPr/>
          <a:lstStyle>
            <a:lvl1pPr>
              <a:lnSpc>
                <a:spcPct val="90000"/>
              </a:lnSpc>
              <a:defRPr sz="1700">
                <a:solidFill>
                  <a:srgbClr val="FFFFFF"/>
                </a:solidFill>
                <a:latin typeface="Arial"/>
                <a:cs typeface="Arial"/>
              </a:defRPr>
            </a:lvl1pPr>
            <a:lvl2pPr>
              <a:lnSpc>
                <a:spcPct val="90000"/>
              </a:lnSpc>
              <a:defRPr sz="1700">
                <a:solidFill>
                  <a:srgbClr val="FFFFFF"/>
                </a:solidFill>
                <a:latin typeface="Arial"/>
                <a:cs typeface="Arial"/>
              </a:defRPr>
            </a:lvl2pPr>
            <a:lvl3pPr>
              <a:lnSpc>
                <a:spcPct val="90000"/>
              </a:lnSpc>
              <a:defRPr sz="1700">
                <a:solidFill>
                  <a:srgbClr val="FFFFFF"/>
                </a:solidFill>
                <a:latin typeface="Arial"/>
                <a:cs typeface="Arial"/>
              </a:defRPr>
            </a:lvl3pPr>
            <a:lvl4pPr>
              <a:lnSpc>
                <a:spcPct val="90000"/>
              </a:lnSpc>
              <a:defRPr sz="1700">
                <a:solidFill>
                  <a:srgbClr val="FFFFFF"/>
                </a:solidFill>
                <a:latin typeface="Arial"/>
                <a:cs typeface="Arial"/>
              </a:defRPr>
            </a:lvl4pPr>
            <a:lvl5pPr>
              <a:lnSpc>
                <a:spcPct val="90000"/>
              </a:lnSpc>
              <a:defRPr sz="1700">
                <a:solidFill>
                  <a:srgbClr val="FFFFFF"/>
                </a:solidFill>
                <a:latin typeface="Arial"/>
                <a:cs typeface="Arial"/>
              </a:defRPr>
            </a:lvl5pPr>
          </a:lstStyle>
          <a:p>
            <a:pPr lvl="0"/>
            <a:r>
              <a:rPr lang="en-US" dirty="0" smtClean="0"/>
              <a:t>Click to edit Master text styles</a:t>
            </a:r>
          </a:p>
        </p:txBody>
      </p:sp>
    </p:spTree>
    <p:extLst>
      <p:ext uri="{BB962C8B-B14F-4D97-AF65-F5344CB8AC3E}">
        <p14:creationId xmlns:p14="http://schemas.microsoft.com/office/powerpoint/2010/main" val="25219458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VTM_PPT_content bar.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VTM_logo PPT_conten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91658"/>
            <a:ext cx="8229600" cy="851112"/>
          </a:xfrm>
        </p:spPr>
        <p:txBody>
          <a:bodyPr anchor="b"/>
          <a:lstStyle>
            <a:lvl1pPr>
              <a:defRPr sz="2800" b="1" i="0">
                <a:solidFill>
                  <a:schemeClr val="bg1"/>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521549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VTM_PPT_content bar.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VTM_logo PPT_conten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157128"/>
            <a:ext cx="8229600" cy="811830"/>
          </a:xfrm>
        </p:spPr>
        <p:txBody>
          <a:bodyPr anchor="b"/>
          <a:lstStyle>
            <a:lvl1pPr>
              <a:defRPr sz="2800" b="1" i="0">
                <a:solidFill>
                  <a:schemeClr val="bg1"/>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10"/>
          </p:nvPr>
        </p:nvSpPr>
        <p:spPr/>
        <p:txBody>
          <a:bodyPr/>
          <a:lstStyle>
            <a:lvl1pPr>
              <a:defRPr/>
            </a:lvl1pPr>
          </a:lstStyle>
          <a:p>
            <a:pPr>
              <a:defRPr/>
            </a:pPr>
            <a:r>
              <a:rPr lang="en-US" smtClean="0"/>
              <a:t>4 September 2014</a:t>
            </a:r>
            <a:endParaRPr lang="en-US"/>
          </a:p>
        </p:txBody>
      </p:sp>
      <p:sp>
        <p:nvSpPr>
          <p:cNvPr id="11" name="Footer Placeholder 4"/>
          <p:cNvSpPr>
            <a:spLocks noGrp="1"/>
          </p:cNvSpPr>
          <p:nvPr>
            <p:ph type="ftr" sz="quarter" idx="11"/>
          </p:nvPr>
        </p:nvSpPr>
        <p:spPr/>
        <p:txBody>
          <a:bodyPr/>
          <a:lstStyle>
            <a:lvl1pPr>
              <a:defRPr/>
            </a:lvl1pPr>
          </a:lstStyle>
          <a:p>
            <a:pPr>
              <a:defRPr/>
            </a:pPr>
            <a:r>
              <a:rPr lang="en-US" smtClean="0">
                <a:solidFill>
                  <a:srgbClr val="3C3C3B">
                    <a:tint val="75000"/>
                  </a:srgbClr>
                </a:solidFill>
              </a:rPr>
              <a:t>CCUF Incorporation - B. Smithson</a:t>
            </a:r>
            <a:endParaRPr lang="en-US">
              <a:solidFill>
                <a:srgbClr val="3C3C3B">
                  <a:tint val="75000"/>
                </a:srgbClr>
              </a:solidFill>
            </a:endParaRPr>
          </a:p>
        </p:txBody>
      </p:sp>
      <p:sp>
        <p:nvSpPr>
          <p:cNvPr id="12" name="Slide Number Placeholder 5"/>
          <p:cNvSpPr>
            <a:spLocks noGrp="1"/>
          </p:cNvSpPr>
          <p:nvPr>
            <p:ph type="sldNum" sz="quarter" idx="12"/>
          </p:nvPr>
        </p:nvSpPr>
        <p:spPr/>
        <p:txBody>
          <a:bodyPr/>
          <a:lstStyle>
            <a:lvl1pPr>
              <a:defRPr/>
            </a:lvl1pPr>
          </a:lstStyle>
          <a:p>
            <a:fld id="{3E4F21F6-E666-4D30-8F02-DD44179E4BEB}" type="slidenum">
              <a:rPr lang="en-US" altLang="en-US"/>
              <a:pPr/>
              <a:t>‹#›</a:t>
            </a:fld>
            <a:endParaRPr lang="en-US" altLang="en-US"/>
          </a:p>
        </p:txBody>
      </p:sp>
    </p:spTree>
    <p:extLst>
      <p:ext uri="{BB962C8B-B14F-4D97-AF65-F5344CB8AC3E}">
        <p14:creationId xmlns:p14="http://schemas.microsoft.com/office/powerpoint/2010/main" val="39775719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descr="VTM_PPT_content header ba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700" y="0"/>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VTM_PPT_content bar.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VTM_logo PPT_conten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104752"/>
            <a:ext cx="8229600" cy="851112"/>
          </a:xfrm>
        </p:spPr>
        <p:txBody>
          <a:bodyPr anchor="b"/>
          <a:lstStyle>
            <a:lvl1pPr>
              <a:defRPr sz="2800" b="1" i="0">
                <a:solidFill>
                  <a:srgbClr val="FFFFFF"/>
                </a:solidFill>
                <a:latin typeface="Arial"/>
                <a:cs typeface="Arial"/>
              </a:defRPr>
            </a:lvl1pPr>
          </a:lstStyle>
          <a:p>
            <a:r>
              <a:rPr lang="en-US" dirty="0" smtClean="0"/>
              <a:t>Click to edit Master title style</a:t>
            </a:r>
            <a:endParaRPr lang="en-US" dirty="0"/>
          </a:p>
        </p:txBody>
      </p:sp>
      <p:sp>
        <p:nvSpPr>
          <p:cNvPr id="6" name="Date Placeholder 3"/>
          <p:cNvSpPr>
            <a:spLocks noGrp="1"/>
          </p:cNvSpPr>
          <p:nvPr>
            <p:ph type="dt" sz="half" idx="10"/>
          </p:nvPr>
        </p:nvSpPr>
        <p:spPr/>
        <p:txBody>
          <a:bodyPr/>
          <a:lstStyle>
            <a:lvl1pPr>
              <a:defRPr/>
            </a:lvl1pPr>
          </a:lstStyle>
          <a:p>
            <a:pPr>
              <a:defRPr/>
            </a:pPr>
            <a:r>
              <a:rPr lang="en-US" smtClean="0"/>
              <a:t>4 September 2014</a:t>
            </a:r>
            <a:endParaRPr lang="en-US"/>
          </a:p>
        </p:txBody>
      </p:sp>
      <p:sp>
        <p:nvSpPr>
          <p:cNvPr id="7" name="Footer Placeholder 4"/>
          <p:cNvSpPr>
            <a:spLocks noGrp="1"/>
          </p:cNvSpPr>
          <p:nvPr>
            <p:ph type="ftr" sz="quarter" idx="11"/>
          </p:nvPr>
        </p:nvSpPr>
        <p:spPr/>
        <p:txBody>
          <a:bodyPr/>
          <a:lstStyle>
            <a:lvl1pPr>
              <a:defRPr/>
            </a:lvl1pPr>
          </a:lstStyle>
          <a:p>
            <a:pPr>
              <a:defRPr/>
            </a:pPr>
            <a:r>
              <a:rPr lang="en-US" smtClean="0">
                <a:solidFill>
                  <a:srgbClr val="3C3C3B">
                    <a:tint val="75000"/>
                  </a:srgbClr>
                </a:solidFill>
              </a:rPr>
              <a:t>CCUF Incorporation - B. Smithson</a:t>
            </a:r>
            <a:endParaRPr lang="en-US">
              <a:solidFill>
                <a:srgbClr val="3C3C3B">
                  <a:tint val="75000"/>
                </a:srgbClr>
              </a:solidFill>
            </a:endParaRPr>
          </a:p>
        </p:txBody>
      </p:sp>
      <p:sp>
        <p:nvSpPr>
          <p:cNvPr id="8" name="Slide Number Placeholder 5"/>
          <p:cNvSpPr>
            <a:spLocks noGrp="1"/>
          </p:cNvSpPr>
          <p:nvPr>
            <p:ph type="sldNum" sz="quarter" idx="12"/>
          </p:nvPr>
        </p:nvSpPr>
        <p:spPr/>
        <p:txBody>
          <a:bodyPr/>
          <a:lstStyle>
            <a:lvl1pPr>
              <a:defRPr/>
            </a:lvl1pPr>
          </a:lstStyle>
          <a:p>
            <a:fld id="{3585FA4D-08E0-407A-B5AD-7547C5CB278B}" type="slidenum">
              <a:rPr lang="en-US" altLang="en-US"/>
              <a:pPr/>
              <a:t>‹#›</a:t>
            </a:fld>
            <a:endParaRPr lang="en-US" altLang="en-US"/>
          </a:p>
        </p:txBody>
      </p:sp>
    </p:spTree>
    <p:extLst>
      <p:ext uri="{BB962C8B-B14F-4D97-AF65-F5344CB8AC3E}">
        <p14:creationId xmlns:p14="http://schemas.microsoft.com/office/powerpoint/2010/main" val="27914860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6" descr="VTM_logo PPT_conte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80300" y="6281738"/>
            <a:ext cx="1663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descr="VTM_PPT_content bar.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7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lvl1pPr>
              <a:defRPr/>
            </a:lvl1pPr>
          </a:lstStyle>
          <a:p>
            <a:pPr>
              <a:defRPr/>
            </a:pPr>
            <a:r>
              <a:rPr lang="en-US" smtClean="0"/>
              <a:t>4 September 2014</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solidFill>
                  <a:srgbClr val="3C3C3B">
                    <a:tint val="75000"/>
                  </a:srgbClr>
                </a:solidFill>
              </a:rPr>
              <a:t>CCUF Incorporation - B. Smithson</a:t>
            </a:r>
            <a:endParaRPr lang="en-US">
              <a:solidFill>
                <a:srgbClr val="3C3C3B">
                  <a:tint val="75000"/>
                </a:srgbClr>
              </a:solidFill>
            </a:endParaRPr>
          </a:p>
        </p:txBody>
      </p:sp>
      <p:sp>
        <p:nvSpPr>
          <p:cNvPr id="6" name="Slide Number Placeholder 5"/>
          <p:cNvSpPr>
            <a:spLocks noGrp="1"/>
          </p:cNvSpPr>
          <p:nvPr>
            <p:ph type="sldNum" sz="quarter" idx="12"/>
          </p:nvPr>
        </p:nvSpPr>
        <p:spPr/>
        <p:txBody>
          <a:bodyPr/>
          <a:lstStyle>
            <a:lvl1pPr>
              <a:defRPr/>
            </a:lvl1pPr>
          </a:lstStyle>
          <a:p>
            <a:fld id="{C7FBABA3-BCB2-441B-A4AD-ACDB33BB0957}" type="slidenum">
              <a:rPr lang="en-US" altLang="en-US"/>
              <a:pPr/>
              <a:t>‹#›</a:t>
            </a:fld>
            <a:endParaRPr lang="en-US" altLang="en-US"/>
          </a:p>
        </p:txBody>
      </p:sp>
    </p:spTree>
    <p:extLst>
      <p:ext uri="{BB962C8B-B14F-4D97-AF65-F5344CB8AC3E}">
        <p14:creationId xmlns:p14="http://schemas.microsoft.com/office/powerpoint/2010/main" val="6777124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4 September 2014</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solidFill>
                  <a:srgbClr val="3C3C3B">
                    <a:tint val="75000"/>
                  </a:srgbClr>
                </a:solidFill>
              </a:rPr>
              <a:t>CCUF Incorporation - B. Smithson</a:t>
            </a:r>
            <a:endParaRPr lang="en-US">
              <a:solidFill>
                <a:srgbClr val="3C3C3B">
                  <a:tint val="75000"/>
                </a:srgbClr>
              </a:solidFill>
            </a:endParaRPr>
          </a:p>
        </p:txBody>
      </p:sp>
      <p:sp>
        <p:nvSpPr>
          <p:cNvPr id="7" name="Slide Number Placeholder 5"/>
          <p:cNvSpPr>
            <a:spLocks noGrp="1"/>
          </p:cNvSpPr>
          <p:nvPr>
            <p:ph type="sldNum" sz="quarter" idx="12"/>
          </p:nvPr>
        </p:nvSpPr>
        <p:spPr/>
        <p:txBody>
          <a:bodyPr/>
          <a:lstStyle>
            <a:lvl1pPr>
              <a:defRPr/>
            </a:lvl1pPr>
          </a:lstStyle>
          <a:p>
            <a:fld id="{8AFCD5AB-CAC2-436D-AA7B-415E9110EA69}" type="slidenum">
              <a:rPr lang="en-US" altLang="en-US"/>
              <a:pPr/>
              <a:t>‹#›</a:t>
            </a:fld>
            <a:endParaRPr lang="en-US" altLang="en-US"/>
          </a:p>
        </p:txBody>
      </p:sp>
    </p:spTree>
    <p:extLst>
      <p:ext uri="{BB962C8B-B14F-4D97-AF65-F5344CB8AC3E}">
        <p14:creationId xmlns:p14="http://schemas.microsoft.com/office/powerpoint/2010/main" val="21083187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4 September 2014</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solidFill>
                  <a:srgbClr val="3C3C3B">
                    <a:tint val="75000"/>
                  </a:srgbClr>
                </a:solidFill>
              </a:rPr>
              <a:t>CCUF Incorporation - B. Smithson</a:t>
            </a:r>
            <a:endParaRPr lang="en-US">
              <a:solidFill>
                <a:srgbClr val="3C3C3B">
                  <a:tint val="75000"/>
                </a:srgbClr>
              </a:solidFill>
            </a:endParaRPr>
          </a:p>
        </p:txBody>
      </p:sp>
      <p:sp>
        <p:nvSpPr>
          <p:cNvPr id="7" name="Slide Number Placeholder 5"/>
          <p:cNvSpPr>
            <a:spLocks noGrp="1"/>
          </p:cNvSpPr>
          <p:nvPr>
            <p:ph type="sldNum" sz="quarter" idx="12"/>
          </p:nvPr>
        </p:nvSpPr>
        <p:spPr/>
        <p:txBody>
          <a:bodyPr/>
          <a:lstStyle>
            <a:lvl1pPr>
              <a:defRPr/>
            </a:lvl1pPr>
          </a:lstStyle>
          <a:p>
            <a:fld id="{8FC7679D-9770-4B6A-B1D2-002B6907F24F}" type="slidenum">
              <a:rPr lang="en-US" altLang="en-US"/>
              <a:pPr/>
              <a:t>‹#›</a:t>
            </a:fld>
            <a:endParaRPr lang="en-US" altLang="en-US"/>
          </a:p>
        </p:txBody>
      </p:sp>
    </p:spTree>
    <p:extLst>
      <p:ext uri="{BB962C8B-B14F-4D97-AF65-F5344CB8AC3E}">
        <p14:creationId xmlns:p14="http://schemas.microsoft.com/office/powerpoint/2010/main" val="34537076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4 September 2014</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solidFill>
                  <a:srgbClr val="3C3C3B">
                    <a:tint val="75000"/>
                  </a:srgbClr>
                </a:solidFill>
              </a:rPr>
              <a:t>CCUF Incorporation - B. Smithson</a:t>
            </a:r>
            <a:endParaRPr lang="en-US">
              <a:solidFill>
                <a:srgbClr val="3C3C3B">
                  <a:tint val="75000"/>
                </a:srgbClr>
              </a:solidFill>
            </a:endParaRPr>
          </a:p>
        </p:txBody>
      </p:sp>
      <p:sp>
        <p:nvSpPr>
          <p:cNvPr id="6" name="Slide Number Placeholder 5"/>
          <p:cNvSpPr>
            <a:spLocks noGrp="1"/>
          </p:cNvSpPr>
          <p:nvPr>
            <p:ph type="sldNum" sz="quarter" idx="12"/>
          </p:nvPr>
        </p:nvSpPr>
        <p:spPr/>
        <p:txBody>
          <a:bodyPr/>
          <a:lstStyle>
            <a:lvl1pPr>
              <a:defRPr/>
            </a:lvl1pPr>
          </a:lstStyle>
          <a:p>
            <a:fld id="{89F5268C-FEF1-4735-B777-76016A4B0DAB}" type="slidenum">
              <a:rPr lang="en-US" altLang="en-US"/>
              <a:pPr/>
              <a:t>‹#›</a:t>
            </a:fld>
            <a:endParaRPr lang="en-US" altLang="en-US"/>
          </a:p>
        </p:txBody>
      </p:sp>
    </p:spTree>
    <p:extLst>
      <p:ext uri="{BB962C8B-B14F-4D97-AF65-F5344CB8AC3E}">
        <p14:creationId xmlns:p14="http://schemas.microsoft.com/office/powerpoint/2010/main" val="2608091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4 September 2014</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solidFill>
                  <a:srgbClr val="3C3C3B">
                    <a:tint val="75000"/>
                  </a:srgbClr>
                </a:solidFill>
              </a:rPr>
              <a:t>CCUF Incorporation - B. Smithson</a:t>
            </a:r>
            <a:endParaRPr lang="en-US">
              <a:solidFill>
                <a:srgbClr val="3C3C3B">
                  <a:tint val="75000"/>
                </a:srgbClr>
              </a:solidFill>
            </a:endParaRPr>
          </a:p>
        </p:txBody>
      </p:sp>
      <p:sp>
        <p:nvSpPr>
          <p:cNvPr id="6" name="Slide Number Placeholder 5"/>
          <p:cNvSpPr>
            <a:spLocks noGrp="1"/>
          </p:cNvSpPr>
          <p:nvPr>
            <p:ph type="sldNum" sz="quarter" idx="12"/>
          </p:nvPr>
        </p:nvSpPr>
        <p:spPr/>
        <p:txBody>
          <a:bodyPr/>
          <a:lstStyle>
            <a:lvl1pPr>
              <a:defRPr/>
            </a:lvl1pPr>
          </a:lstStyle>
          <a:p>
            <a:fld id="{8F93F613-D069-49B7-B845-92756FD6A3F9}" type="slidenum">
              <a:rPr lang="en-US" altLang="en-US"/>
              <a:pPr/>
              <a:t>‹#›</a:t>
            </a:fld>
            <a:endParaRPr lang="en-US" altLang="en-US"/>
          </a:p>
        </p:txBody>
      </p:sp>
    </p:spTree>
    <p:extLst>
      <p:ext uri="{BB962C8B-B14F-4D97-AF65-F5344CB8AC3E}">
        <p14:creationId xmlns:p14="http://schemas.microsoft.com/office/powerpoint/2010/main" val="185042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70104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r>
              <a:rPr lang="en-US" smtClean="0"/>
              <a:t>4 September 2014</a:t>
            </a:r>
            <a:endParaRPr lang="en-US"/>
          </a:p>
        </p:txBody>
      </p:sp>
      <p:sp>
        <p:nvSpPr>
          <p:cNvPr id="6" name="Footer Placeholder 5"/>
          <p:cNvSpPr>
            <a:spLocks noGrp="1"/>
          </p:cNvSpPr>
          <p:nvPr>
            <p:ph type="ftr" sz="quarter" idx="11"/>
          </p:nvPr>
        </p:nvSpPr>
        <p:spPr/>
        <p:txBody>
          <a:bodyPr/>
          <a:lstStyle>
            <a:extLst/>
          </a:lstStyle>
          <a:p>
            <a:r>
              <a:rPr lang="en-US" smtClean="0"/>
              <a:t>CCUF Incorporation - B. Smithson</a:t>
            </a:r>
            <a:endParaRPr lang="en-US"/>
          </a:p>
        </p:txBody>
      </p:sp>
      <p:sp>
        <p:nvSpPr>
          <p:cNvPr id="7" name="Slide Number Placeholder 6"/>
          <p:cNvSpPr>
            <a:spLocks noGrp="1"/>
          </p:cNvSpPr>
          <p:nvPr>
            <p:ph type="sldNum" sz="quarter" idx="12"/>
          </p:nvPr>
        </p:nvSpPr>
        <p:spPr/>
        <p:txBody>
          <a:bodyPr/>
          <a:lstStyle>
            <a:extLst/>
          </a:lstStyle>
          <a:p>
            <a:fld id="{AF839A5B-9E40-41B8-B996-A151934C2C87}" type="slidenum">
              <a:rPr lang="en-US" smtClean="0"/>
              <a:pPr/>
              <a:t>‹#›</a:t>
            </a:fld>
            <a:endParaRPr lang="en-US"/>
          </a:p>
        </p:txBody>
      </p:sp>
      <p:pic>
        <p:nvPicPr>
          <p:cNvPr id="8" name="Picture 2"/>
          <p:cNvPicPr>
            <a:picLocks noChangeAspect="1" noChangeArrowheads="1"/>
          </p:cNvPicPr>
          <p:nvPr userDrawn="1"/>
        </p:nvPicPr>
        <p:blipFill>
          <a:blip r:embed="rId2" cstate="print"/>
          <a:srcRect/>
          <a:stretch>
            <a:fillRect/>
          </a:stretch>
        </p:blipFill>
        <p:spPr bwMode="auto">
          <a:xfrm>
            <a:off x="7467600" y="304800"/>
            <a:ext cx="1294464" cy="1295910"/>
          </a:xfrm>
          <a:prstGeom prst="rect">
            <a:avLst/>
          </a:prstGeom>
          <a:noFill/>
          <a:ln w="9525">
            <a:noFill/>
            <a:miter lim="800000"/>
            <a:headEnd/>
            <a:tailEnd/>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2489200" y="482600"/>
            <a:ext cx="6197600" cy="715963"/>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2501900" y="1536700"/>
            <a:ext cx="6159500" cy="4257675"/>
          </a:xfrm>
        </p:spPr>
        <p:txBody>
          <a:bodyPr rtlCol="0">
            <a:normAutofit/>
          </a:bodyPr>
          <a:lstStyle/>
          <a:p>
            <a:pPr lvl="0"/>
            <a:endParaRPr lang="en-US" noProof="0" dirty="0" smtClean="0"/>
          </a:p>
        </p:txBody>
      </p:sp>
      <p:sp>
        <p:nvSpPr>
          <p:cNvPr id="4" name="Rectangle 3"/>
          <p:cNvSpPr>
            <a:spLocks noGrp="1" noChangeArrowheads="1"/>
          </p:cNvSpPr>
          <p:nvPr>
            <p:ph type="ftr" sz="quarter" idx="10"/>
          </p:nvPr>
        </p:nvSpPr>
        <p:spPr/>
        <p:txBody>
          <a:bodyPr/>
          <a:lstStyle>
            <a:lvl1pPr>
              <a:defRPr/>
            </a:lvl1pPr>
          </a:lstStyle>
          <a:p>
            <a:pPr>
              <a:defRPr/>
            </a:pPr>
            <a:r>
              <a:rPr lang="en-US" smtClean="0">
                <a:solidFill>
                  <a:srgbClr val="3C3C3B">
                    <a:tint val="75000"/>
                  </a:srgbClr>
                </a:solidFill>
              </a:rPr>
              <a:t>CCUF Incorporation - B. Smithson</a:t>
            </a:r>
            <a:endParaRPr lang="en-US">
              <a:solidFill>
                <a:srgbClr val="3C3C3B">
                  <a:tint val="75000"/>
                </a:srgbClr>
              </a:solidFill>
            </a:endParaRPr>
          </a:p>
        </p:txBody>
      </p:sp>
      <p:sp>
        <p:nvSpPr>
          <p:cNvPr id="5" name="Rectangle 4"/>
          <p:cNvSpPr>
            <a:spLocks noGrp="1" noChangeArrowheads="1"/>
          </p:cNvSpPr>
          <p:nvPr>
            <p:ph type="sldNum" sz="quarter" idx="11"/>
          </p:nvPr>
        </p:nvSpPr>
        <p:spPr/>
        <p:txBody>
          <a:bodyPr/>
          <a:lstStyle>
            <a:lvl1pPr>
              <a:defRPr/>
            </a:lvl1pPr>
          </a:lstStyle>
          <a:p>
            <a:fld id="{260D8747-A089-4205-90E6-E38B49879D0B}" type="slidenum">
              <a:rPr lang="en-US" altLang="en-US"/>
              <a:pPr/>
              <a:t>‹#›</a:t>
            </a:fld>
            <a:endParaRPr lang="en-US" altLang="en-US"/>
          </a:p>
        </p:txBody>
      </p:sp>
    </p:spTree>
    <p:extLst>
      <p:ext uri="{BB962C8B-B14F-4D97-AF65-F5344CB8AC3E}">
        <p14:creationId xmlns:p14="http://schemas.microsoft.com/office/powerpoint/2010/main" val="1293971589"/>
      </p:ext>
    </p:extLst>
  </p:cSld>
  <p:clrMapOvr>
    <a:masterClrMapping/>
  </p:clrMapOvr>
  <p:transition>
    <p:wipe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89200" y="482600"/>
            <a:ext cx="6197600" cy="7159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501900" y="1536700"/>
            <a:ext cx="3003550" cy="42576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657850" y="1536700"/>
            <a:ext cx="3003550" cy="42576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p:txBody>
          <a:bodyPr/>
          <a:lstStyle>
            <a:lvl1pPr>
              <a:defRPr/>
            </a:lvl1pPr>
          </a:lstStyle>
          <a:p>
            <a:pPr>
              <a:defRPr/>
            </a:pPr>
            <a:r>
              <a:rPr lang="en-US" smtClean="0">
                <a:solidFill>
                  <a:srgbClr val="3C3C3B">
                    <a:tint val="75000"/>
                  </a:srgbClr>
                </a:solidFill>
              </a:rPr>
              <a:t>CCUF Incorporation - B. Smithson</a:t>
            </a:r>
            <a:endParaRPr lang="en-US">
              <a:solidFill>
                <a:srgbClr val="3C3C3B">
                  <a:tint val="75000"/>
                </a:srgbClr>
              </a:solidFill>
            </a:endParaRPr>
          </a:p>
        </p:txBody>
      </p:sp>
      <p:sp>
        <p:nvSpPr>
          <p:cNvPr id="6" name="Rectangle 5"/>
          <p:cNvSpPr>
            <a:spLocks noGrp="1" noChangeArrowheads="1"/>
          </p:cNvSpPr>
          <p:nvPr>
            <p:ph type="sldNum" sz="quarter" idx="11"/>
          </p:nvPr>
        </p:nvSpPr>
        <p:spPr/>
        <p:txBody>
          <a:bodyPr/>
          <a:lstStyle>
            <a:lvl1pPr>
              <a:defRPr/>
            </a:lvl1pPr>
          </a:lstStyle>
          <a:p>
            <a:fld id="{CB979EEB-A1F5-4948-93C6-ACE599F1A2C2}" type="slidenum">
              <a:rPr lang="en-US" altLang="en-US"/>
              <a:pPr/>
              <a:t>‹#›</a:t>
            </a:fld>
            <a:endParaRPr lang="en-US" altLang="en-US"/>
          </a:p>
        </p:txBody>
      </p:sp>
    </p:spTree>
    <p:extLst>
      <p:ext uri="{BB962C8B-B14F-4D97-AF65-F5344CB8AC3E}">
        <p14:creationId xmlns:p14="http://schemas.microsoft.com/office/powerpoint/2010/main" val="4168255821"/>
      </p:ext>
    </p:extLst>
  </p:cSld>
  <p:clrMapOvr>
    <a:masterClrMapping/>
  </p:clrMapOvr>
  <p:transition>
    <p:wipe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4" name="Picture 13" descr="isto_tagline .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81000" y="2057400"/>
            <a:ext cx="1023938" cy="1828800"/>
          </a:xfrm>
          <a:prstGeom prst="rect">
            <a:avLst/>
          </a:prstGeom>
          <a:blipFill dpi="0" rotWithShape="0">
            <a:blip r:embed="rId3">
              <a:alphaModFix amt="0"/>
            </a:blip>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 name="Picture 14" descr="road-stripe-3.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5089525"/>
            <a:ext cx="9144000"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 descr="isto_logo.pn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85800" y="457200"/>
            <a:ext cx="28956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676400" y="3200400"/>
            <a:ext cx="6400800" cy="1752600"/>
          </a:xfrm>
        </p:spPr>
        <p:txBody>
          <a:bodyPr/>
          <a:lstStyle>
            <a:lvl1pPr marL="0" indent="0" algn="ctr">
              <a:buNone/>
              <a:defRPr>
                <a:solidFill>
                  <a:srgbClr val="1B409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itle 9"/>
          <p:cNvSpPr>
            <a:spLocks noGrp="1"/>
          </p:cNvSpPr>
          <p:nvPr>
            <p:ph type="title"/>
          </p:nvPr>
        </p:nvSpPr>
        <p:spPr>
          <a:xfrm>
            <a:off x="1676400" y="1600200"/>
            <a:ext cx="6400800" cy="1143000"/>
          </a:xfrm>
        </p:spPr>
        <p:txBody>
          <a:bodyPr/>
          <a:lstStyle>
            <a:lvl1pPr algn="ctr">
              <a:defRPr sz="4000"/>
            </a:lvl1pPr>
          </a:lstStyle>
          <a:p>
            <a:r>
              <a:rPr lang="en-US" smtClean="0"/>
              <a:t>Click to edit Master title style</a:t>
            </a:r>
            <a:endParaRPr lang="en-US" dirty="0"/>
          </a:p>
        </p:txBody>
      </p:sp>
    </p:spTree>
    <p:extLst>
      <p:ext uri="{BB962C8B-B14F-4D97-AF65-F5344CB8AC3E}">
        <p14:creationId xmlns:p14="http://schemas.microsoft.com/office/powerpoint/2010/main" val="40813900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4" name="Straight Connector 3"/>
          <p:cNvCxnSpPr/>
          <p:nvPr userDrawn="1"/>
        </p:nvCxnSpPr>
        <p:spPr>
          <a:xfrm>
            <a:off x="228600" y="6172200"/>
            <a:ext cx="86868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143000" y="274638"/>
            <a:ext cx="7543800" cy="1020762"/>
          </a:xfrm>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1219200" y="1600200"/>
            <a:ext cx="7467600" cy="4525963"/>
          </a:xfrm>
        </p:spPr>
        <p:txBody>
          <a:bodyPr/>
          <a:lstStyle>
            <a:lvl1pPr>
              <a:defRPr baseline="0"/>
            </a:lvl1pPr>
            <a:lvl2pPr>
              <a:defRPr/>
            </a:lvl2pPr>
            <a:lvl3pPr>
              <a:defRPr/>
            </a:lvl3pPr>
            <a:lvl4pPr>
              <a:defRPr/>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4 September 2014</a:t>
            </a: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CCUF Incorporation - B. Smithson</a:t>
            </a:r>
            <a:endParaRPr lang="en-US">
              <a:solidFill>
                <a:prstClr val="black">
                  <a:tint val="75000"/>
                </a:prstClr>
              </a:solidFill>
            </a:endParaRPr>
          </a:p>
        </p:txBody>
      </p:sp>
    </p:spTree>
    <p:extLst>
      <p:ext uri="{BB962C8B-B14F-4D97-AF65-F5344CB8AC3E}">
        <p14:creationId xmlns:p14="http://schemas.microsoft.com/office/powerpoint/2010/main" val="22177104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13" descr="isto_tagline .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2400" y="2667000"/>
            <a:ext cx="1023938" cy="1828800"/>
          </a:xfrm>
          <a:prstGeom prst="rect">
            <a:avLst/>
          </a:prstGeom>
          <a:blipFill dpi="0" rotWithShape="0">
            <a:blip r:embed="rId3">
              <a:alphaModFix amt="0"/>
            </a:blip>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990600" y="3481387"/>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90600" y="1981200"/>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4 September 2014</a:t>
            </a: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CCUF Incorporation - B. Smithson</a:t>
            </a:r>
            <a:endParaRPr lang="en-US">
              <a:solidFill>
                <a:prstClr val="black">
                  <a:tint val="75000"/>
                </a:prstClr>
              </a:solidFill>
            </a:endParaRPr>
          </a:p>
        </p:txBody>
      </p:sp>
    </p:spTree>
    <p:extLst>
      <p:ext uri="{BB962C8B-B14F-4D97-AF65-F5344CB8AC3E}">
        <p14:creationId xmlns:p14="http://schemas.microsoft.com/office/powerpoint/2010/main" val="878212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13" descr="isto_tagline .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2400" y="2667000"/>
            <a:ext cx="1023938" cy="1828800"/>
          </a:xfrm>
          <a:prstGeom prst="rect">
            <a:avLst/>
          </a:prstGeom>
          <a:blipFill dpi="0" rotWithShape="0">
            <a:blip r:embed="rId3">
              <a:alphaModFix amt="0"/>
            </a:blip>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143000" y="274638"/>
            <a:ext cx="7543800" cy="11430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1600200"/>
            <a:ext cx="3505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76800" y="1600200"/>
            <a:ext cx="38100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4"/>
          <p:cNvSpPr>
            <a:spLocks noGrp="1"/>
          </p:cNvSpPr>
          <p:nvPr>
            <p:ph type="dt" sz="half" idx="10"/>
          </p:nvPr>
        </p:nvSpPr>
        <p:spPr/>
        <p:txBody>
          <a:bodyPr/>
          <a:lstStyle>
            <a:lvl1pPr>
              <a:defRPr/>
            </a:lvl1pPr>
          </a:lstStyle>
          <a:p>
            <a:pPr>
              <a:defRPr/>
            </a:pPr>
            <a:r>
              <a:rPr lang="en-US" smtClean="0">
                <a:solidFill>
                  <a:prstClr val="black">
                    <a:tint val="75000"/>
                  </a:prstClr>
                </a:solidFill>
              </a:rPr>
              <a:t>4 September 2014</a:t>
            </a:r>
            <a:endParaRPr lang="en-US">
              <a:solidFill>
                <a:prstClr val="black">
                  <a:tint val="75000"/>
                </a:prstClr>
              </a:solidFill>
            </a:endParaRPr>
          </a:p>
        </p:txBody>
      </p:sp>
      <p:sp>
        <p:nvSpPr>
          <p:cNvPr id="7" name="Footer Placeholder 5"/>
          <p:cNvSpPr>
            <a:spLocks noGrp="1"/>
          </p:cNvSpPr>
          <p:nvPr>
            <p:ph type="ftr" sz="quarter" idx="11"/>
          </p:nvPr>
        </p:nvSpPr>
        <p:spPr/>
        <p:txBody>
          <a:bodyPr/>
          <a:lstStyle>
            <a:lvl1pPr>
              <a:defRPr/>
            </a:lvl1pPr>
          </a:lstStyle>
          <a:p>
            <a:pPr>
              <a:defRPr/>
            </a:pPr>
            <a:r>
              <a:rPr lang="en-US" smtClean="0">
                <a:solidFill>
                  <a:prstClr val="black">
                    <a:tint val="75000"/>
                  </a:prstClr>
                </a:solidFill>
              </a:rPr>
              <a:t>CCUF Incorporation - B. Smithson</a:t>
            </a:r>
            <a:endParaRPr lang="en-US">
              <a:solidFill>
                <a:prstClr val="black">
                  <a:tint val="75000"/>
                </a:prstClr>
              </a:solidFill>
            </a:endParaRPr>
          </a:p>
        </p:txBody>
      </p:sp>
    </p:spTree>
    <p:extLst>
      <p:ext uri="{BB962C8B-B14F-4D97-AF65-F5344CB8AC3E}">
        <p14:creationId xmlns:p14="http://schemas.microsoft.com/office/powerpoint/2010/main" val="17843973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13" descr="isto_tagline .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2400" y="2667000"/>
            <a:ext cx="1023938" cy="1828800"/>
          </a:xfrm>
          <a:prstGeom prst="rect">
            <a:avLst/>
          </a:prstGeom>
          <a:blipFill dpi="0" rotWithShape="0">
            <a:blip r:embed="rId3">
              <a:alphaModFix amt="0"/>
            </a:blip>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143000" y="274638"/>
            <a:ext cx="75438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43000" y="1524000"/>
            <a:ext cx="3735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3000" y="2209800"/>
            <a:ext cx="3735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29200" y="1535113"/>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6"/>
          <p:cNvSpPr>
            <a:spLocks noGrp="1"/>
          </p:cNvSpPr>
          <p:nvPr>
            <p:ph type="dt" sz="half" idx="10"/>
          </p:nvPr>
        </p:nvSpPr>
        <p:spPr/>
        <p:txBody>
          <a:bodyPr/>
          <a:lstStyle>
            <a:lvl1pPr>
              <a:defRPr/>
            </a:lvl1pPr>
          </a:lstStyle>
          <a:p>
            <a:pPr>
              <a:defRPr/>
            </a:pPr>
            <a:r>
              <a:rPr lang="en-US" smtClean="0">
                <a:solidFill>
                  <a:prstClr val="black">
                    <a:tint val="75000"/>
                  </a:prstClr>
                </a:solidFill>
              </a:rPr>
              <a:t>4 September 2014</a:t>
            </a:r>
            <a:endParaRPr lang="en-US">
              <a:solidFill>
                <a:prstClr val="black">
                  <a:tint val="75000"/>
                </a:prstClr>
              </a:solidFill>
            </a:endParaRPr>
          </a:p>
        </p:txBody>
      </p:sp>
      <p:sp>
        <p:nvSpPr>
          <p:cNvPr id="9" name="Footer Placeholder 7"/>
          <p:cNvSpPr>
            <a:spLocks noGrp="1"/>
          </p:cNvSpPr>
          <p:nvPr>
            <p:ph type="ftr" sz="quarter" idx="11"/>
          </p:nvPr>
        </p:nvSpPr>
        <p:spPr/>
        <p:txBody>
          <a:bodyPr/>
          <a:lstStyle>
            <a:lvl1pPr>
              <a:defRPr/>
            </a:lvl1pPr>
          </a:lstStyle>
          <a:p>
            <a:pPr>
              <a:defRPr/>
            </a:pPr>
            <a:r>
              <a:rPr lang="en-US" smtClean="0">
                <a:solidFill>
                  <a:prstClr val="black">
                    <a:tint val="75000"/>
                  </a:prstClr>
                </a:solidFill>
              </a:rPr>
              <a:t>CCUF Incorporation - B. Smithson</a:t>
            </a:r>
            <a:endParaRPr lang="en-US">
              <a:solidFill>
                <a:prstClr val="black">
                  <a:tint val="75000"/>
                </a:prstClr>
              </a:solidFill>
            </a:endParaRPr>
          </a:p>
        </p:txBody>
      </p:sp>
    </p:spTree>
    <p:extLst>
      <p:ext uri="{BB962C8B-B14F-4D97-AF65-F5344CB8AC3E}">
        <p14:creationId xmlns:p14="http://schemas.microsoft.com/office/powerpoint/2010/main" val="27109749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13" descr="isto_tagline .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2400" y="2667000"/>
            <a:ext cx="1023938" cy="1828800"/>
          </a:xfrm>
          <a:prstGeom prst="rect">
            <a:avLst/>
          </a:prstGeom>
          <a:blipFill dpi="0" rotWithShape="0">
            <a:blip r:embed="rId3">
              <a:alphaModFix amt="0"/>
            </a:blip>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66800" y="274638"/>
            <a:ext cx="7620000" cy="1143000"/>
          </a:xfrm>
        </p:spPr>
        <p:txBody>
          <a:bodyPr/>
          <a:lstStyle/>
          <a:p>
            <a:r>
              <a:rPr lang="en-US" smtClean="0"/>
              <a:t>Click to edit Master title style</a:t>
            </a:r>
            <a:endParaRPr lang="en-US" dirty="0"/>
          </a:p>
        </p:txBody>
      </p:sp>
      <p:sp>
        <p:nvSpPr>
          <p:cNvPr id="4" name="Date Placeholder 2"/>
          <p:cNvSpPr>
            <a:spLocks noGrp="1"/>
          </p:cNvSpPr>
          <p:nvPr>
            <p:ph type="dt" sz="half" idx="10"/>
          </p:nvPr>
        </p:nvSpPr>
        <p:spPr/>
        <p:txBody>
          <a:bodyPr/>
          <a:lstStyle>
            <a:lvl1pPr>
              <a:defRPr/>
            </a:lvl1pPr>
          </a:lstStyle>
          <a:p>
            <a:pPr>
              <a:defRPr/>
            </a:pPr>
            <a:r>
              <a:rPr lang="en-US" smtClean="0">
                <a:solidFill>
                  <a:prstClr val="black">
                    <a:tint val="75000"/>
                  </a:prstClr>
                </a:solidFill>
              </a:rPr>
              <a:t>4 September 2014</a:t>
            </a:r>
            <a:endParaRPr lang="en-US">
              <a:solidFill>
                <a:prstClr val="black">
                  <a:tint val="75000"/>
                </a:prstClr>
              </a:solidFill>
            </a:endParaRPr>
          </a:p>
        </p:txBody>
      </p:sp>
      <p:sp>
        <p:nvSpPr>
          <p:cNvPr id="5" name="Footer Placeholder 3"/>
          <p:cNvSpPr>
            <a:spLocks noGrp="1"/>
          </p:cNvSpPr>
          <p:nvPr>
            <p:ph type="ftr" sz="quarter" idx="11"/>
          </p:nvPr>
        </p:nvSpPr>
        <p:spPr/>
        <p:txBody>
          <a:bodyPr/>
          <a:lstStyle>
            <a:lvl1pPr>
              <a:defRPr/>
            </a:lvl1pPr>
          </a:lstStyle>
          <a:p>
            <a:pPr>
              <a:defRPr/>
            </a:pPr>
            <a:r>
              <a:rPr lang="en-US" smtClean="0">
                <a:solidFill>
                  <a:prstClr val="black">
                    <a:tint val="75000"/>
                  </a:prstClr>
                </a:solidFill>
              </a:rPr>
              <a:t>CCUF Incorporation - B. Smithson</a:t>
            </a:r>
            <a:endParaRPr lang="en-US">
              <a:solidFill>
                <a:prstClr val="black">
                  <a:tint val="75000"/>
                </a:prstClr>
              </a:solidFill>
            </a:endParaRPr>
          </a:p>
        </p:txBody>
      </p:sp>
    </p:spTree>
    <p:extLst>
      <p:ext uri="{BB962C8B-B14F-4D97-AF65-F5344CB8AC3E}">
        <p14:creationId xmlns:p14="http://schemas.microsoft.com/office/powerpoint/2010/main" val="35799922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3" descr="isto_tagline .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2400" y="2667000"/>
            <a:ext cx="1023938" cy="1828800"/>
          </a:xfrm>
          <a:prstGeom prst="rect">
            <a:avLst/>
          </a:prstGeom>
          <a:blipFill dpi="0" rotWithShape="0">
            <a:blip r:embed="rId3">
              <a:alphaModFix amt="0"/>
            </a:blip>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r>
              <a:rPr lang="en-US" smtClean="0">
                <a:solidFill>
                  <a:prstClr val="black">
                    <a:tint val="75000"/>
                  </a:prstClr>
                </a:solidFill>
              </a:rPr>
              <a:t>4 September 2014</a:t>
            </a:r>
            <a:endParaRPr lang="en-US">
              <a:solidFill>
                <a:prstClr val="black">
                  <a:tint val="75000"/>
                </a:prstClr>
              </a:solidFill>
            </a:endParaRPr>
          </a:p>
        </p:txBody>
      </p:sp>
      <p:sp>
        <p:nvSpPr>
          <p:cNvPr id="4" name="Footer Placeholder 2"/>
          <p:cNvSpPr>
            <a:spLocks noGrp="1"/>
          </p:cNvSpPr>
          <p:nvPr>
            <p:ph type="ftr" sz="quarter" idx="11"/>
          </p:nvPr>
        </p:nvSpPr>
        <p:spPr/>
        <p:txBody>
          <a:bodyPr/>
          <a:lstStyle>
            <a:lvl1pPr>
              <a:defRPr/>
            </a:lvl1pPr>
          </a:lstStyle>
          <a:p>
            <a:pPr>
              <a:defRPr/>
            </a:pPr>
            <a:r>
              <a:rPr lang="en-US" smtClean="0">
                <a:solidFill>
                  <a:prstClr val="black">
                    <a:tint val="75000"/>
                  </a:prstClr>
                </a:solidFill>
              </a:rPr>
              <a:t>CCUF Incorporation - B. Smithson</a:t>
            </a:r>
            <a:endParaRPr lang="en-US">
              <a:solidFill>
                <a:prstClr val="black">
                  <a:tint val="75000"/>
                </a:prstClr>
              </a:solidFill>
            </a:endParaRPr>
          </a:p>
        </p:txBody>
      </p:sp>
    </p:spTree>
    <p:extLst>
      <p:ext uri="{BB962C8B-B14F-4D97-AF65-F5344CB8AC3E}">
        <p14:creationId xmlns:p14="http://schemas.microsoft.com/office/powerpoint/2010/main" val="2382678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6886576" cy="914400"/>
          </a:xfrm>
        </p:spPr>
        <p:txBody>
          <a:bodyPr anchor="t"/>
          <a:lstStyle>
            <a:lvl1pPr>
              <a:defRPr sz="3200"/>
            </a:lvl1pPr>
            <a:extLst/>
          </a:lstStyle>
          <a:p>
            <a:r>
              <a:rPr kumimoji="0" lang="en-US" smtClean="0"/>
              <a:t>Click to edit Master title style</a:t>
            </a:r>
            <a:endParaRPr kumimoji="0" lang="en-US" dirty="0"/>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r>
              <a:rPr lang="en-US" smtClean="0"/>
              <a:t>4 September 2014</a:t>
            </a:r>
            <a:endParaRPr lang="en-US"/>
          </a:p>
        </p:txBody>
      </p:sp>
      <p:sp>
        <p:nvSpPr>
          <p:cNvPr id="8" name="Footer Placeholder 7"/>
          <p:cNvSpPr>
            <a:spLocks noGrp="1"/>
          </p:cNvSpPr>
          <p:nvPr>
            <p:ph type="ftr" sz="quarter" idx="11"/>
          </p:nvPr>
        </p:nvSpPr>
        <p:spPr/>
        <p:txBody>
          <a:bodyPr/>
          <a:lstStyle>
            <a:extLst/>
          </a:lstStyle>
          <a:p>
            <a:r>
              <a:rPr lang="en-US" smtClean="0"/>
              <a:t>CCUF Incorporation - B. Smithson</a:t>
            </a:r>
            <a:endParaRPr lang="en-US"/>
          </a:p>
        </p:txBody>
      </p:sp>
      <p:sp>
        <p:nvSpPr>
          <p:cNvPr id="9" name="Slide Number Placeholder 8"/>
          <p:cNvSpPr>
            <a:spLocks noGrp="1"/>
          </p:cNvSpPr>
          <p:nvPr>
            <p:ph type="sldNum" sz="quarter" idx="12"/>
          </p:nvPr>
        </p:nvSpPr>
        <p:spPr/>
        <p:txBody>
          <a:bodyPr/>
          <a:lstStyle>
            <a:extLst/>
          </a:lstStyle>
          <a:p>
            <a:fld id="{AF839A5B-9E40-41B8-B996-A151934C2C87}"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pic>
        <p:nvPicPr>
          <p:cNvPr id="23" name="Picture 2"/>
          <p:cNvPicPr>
            <a:picLocks noChangeAspect="1" noChangeArrowheads="1"/>
          </p:cNvPicPr>
          <p:nvPr userDrawn="1"/>
        </p:nvPicPr>
        <p:blipFill>
          <a:blip r:embed="rId2" cstate="print"/>
          <a:srcRect/>
          <a:stretch>
            <a:fillRect/>
          </a:stretch>
        </p:blipFill>
        <p:spPr bwMode="auto">
          <a:xfrm>
            <a:off x="7467600" y="304800"/>
            <a:ext cx="1294464" cy="1295910"/>
          </a:xfrm>
          <a:prstGeom prst="rect">
            <a:avLst/>
          </a:prstGeom>
          <a:noFill/>
          <a:ln w="9525">
            <a:noFill/>
            <a:miter lim="800000"/>
            <a:headEnd/>
            <a:tailEnd/>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6553200" cy="914400"/>
          </a:xfrm>
        </p:spPr>
        <p:txBody>
          <a:bodyPr/>
          <a:lstStyle>
            <a:lvl1pPr>
              <a:defRPr sz="3200" cap="none" baseline="0"/>
            </a:lvl1pPr>
            <a:extLst/>
          </a:lstStyle>
          <a:p>
            <a:r>
              <a:rPr kumimoji="0" lang="en-US" smtClean="0"/>
              <a:t>Click to edit Master title style</a:t>
            </a:r>
            <a:endParaRPr kumimoji="0" lang="en-US" dirty="0"/>
          </a:p>
        </p:txBody>
      </p:sp>
      <p:sp>
        <p:nvSpPr>
          <p:cNvPr id="3" name="Date Placeholder 2"/>
          <p:cNvSpPr>
            <a:spLocks noGrp="1"/>
          </p:cNvSpPr>
          <p:nvPr>
            <p:ph type="dt" sz="half" idx="10"/>
          </p:nvPr>
        </p:nvSpPr>
        <p:spPr/>
        <p:txBody>
          <a:bodyPr/>
          <a:lstStyle>
            <a:extLst/>
          </a:lstStyle>
          <a:p>
            <a:r>
              <a:rPr lang="en-US" smtClean="0"/>
              <a:t>4 September 2014</a:t>
            </a:r>
            <a:endParaRPr lang="en-US"/>
          </a:p>
        </p:txBody>
      </p:sp>
      <p:sp>
        <p:nvSpPr>
          <p:cNvPr id="4" name="Footer Placeholder 3"/>
          <p:cNvSpPr>
            <a:spLocks noGrp="1"/>
          </p:cNvSpPr>
          <p:nvPr>
            <p:ph type="ftr" sz="quarter" idx="11"/>
          </p:nvPr>
        </p:nvSpPr>
        <p:spPr/>
        <p:txBody>
          <a:bodyPr/>
          <a:lstStyle>
            <a:extLst/>
          </a:lstStyle>
          <a:p>
            <a:r>
              <a:rPr lang="en-US" smtClean="0"/>
              <a:t>CCUF Incorporation - B. Smithson</a:t>
            </a:r>
            <a:endParaRPr lang="en-US"/>
          </a:p>
        </p:txBody>
      </p:sp>
      <p:sp>
        <p:nvSpPr>
          <p:cNvPr id="5" name="Slide Number Placeholder 4"/>
          <p:cNvSpPr>
            <a:spLocks noGrp="1"/>
          </p:cNvSpPr>
          <p:nvPr>
            <p:ph type="sldNum" sz="quarter" idx="12"/>
          </p:nvPr>
        </p:nvSpPr>
        <p:spPr/>
        <p:txBody>
          <a:bodyPr/>
          <a:lstStyle>
            <a:extLst/>
          </a:lstStyle>
          <a:p>
            <a:fld id="{AF839A5B-9E40-41B8-B996-A151934C2C87}" type="slidenum">
              <a:rPr lang="en-US" smtClean="0"/>
              <a:pPr/>
              <a:t>‹#›</a:t>
            </a:fld>
            <a:endParaRPr lang="en-US"/>
          </a:p>
        </p:txBody>
      </p:sp>
      <p:pic>
        <p:nvPicPr>
          <p:cNvPr id="6" name="Picture 2"/>
          <p:cNvPicPr>
            <a:picLocks noChangeAspect="1" noChangeArrowheads="1"/>
          </p:cNvPicPr>
          <p:nvPr userDrawn="1"/>
        </p:nvPicPr>
        <p:blipFill>
          <a:blip r:embed="rId2" cstate="print"/>
          <a:srcRect/>
          <a:stretch>
            <a:fillRect/>
          </a:stretch>
        </p:blipFill>
        <p:spPr bwMode="auto">
          <a:xfrm>
            <a:off x="7467600" y="304800"/>
            <a:ext cx="1294464" cy="1295910"/>
          </a:xfrm>
          <a:prstGeom prst="rect">
            <a:avLst/>
          </a:prstGeom>
          <a:noFill/>
          <a:ln w="9525">
            <a:noFill/>
            <a:miter lim="800000"/>
            <a:headEnd/>
            <a:tailEnd/>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r>
              <a:rPr lang="en-US" smtClean="0"/>
              <a:t>4 September 2014</a:t>
            </a:r>
            <a:endParaRPr lang="en-US"/>
          </a:p>
        </p:txBody>
      </p:sp>
      <p:sp>
        <p:nvSpPr>
          <p:cNvPr id="3" name="Footer Placeholder 2"/>
          <p:cNvSpPr>
            <a:spLocks noGrp="1"/>
          </p:cNvSpPr>
          <p:nvPr>
            <p:ph type="ftr" sz="quarter" idx="11"/>
          </p:nvPr>
        </p:nvSpPr>
        <p:spPr/>
        <p:txBody>
          <a:bodyPr/>
          <a:lstStyle>
            <a:extLst/>
          </a:lstStyle>
          <a:p>
            <a:r>
              <a:rPr lang="en-US" smtClean="0"/>
              <a:t>CCUF Incorporation - B. Smithson</a:t>
            </a:r>
            <a:endParaRPr lang="en-US"/>
          </a:p>
        </p:txBody>
      </p:sp>
      <p:sp>
        <p:nvSpPr>
          <p:cNvPr id="4" name="Slide Number Placeholder 3"/>
          <p:cNvSpPr>
            <a:spLocks noGrp="1"/>
          </p:cNvSpPr>
          <p:nvPr>
            <p:ph type="sldNum" sz="quarter" idx="12"/>
          </p:nvPr>
        </p:nvSpPr>
        <p:spPr/>
        <p:txBody>
          <a:bodyPr/>
          <a:lstStyle>
            <a:extLst/>
          </a:lstStyle>
          <a:p>
            <a:fld id="{AF839A5B-9E40-41B8-B996-A151934C2C8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r>
              <a:rPr lang="en-US" smtClean="0"/>
              <a:t>4 September 2014</a:t>
            </a:r>
            <a:endParaRPr lang="en-US"/>
          </a:p>
        </p:txBody>
      </p:sp>
      <p:sp>
        <p:nvSpPr>
          <p:cNvPr id="6" name="Footer Placeholder 5"/>
          <p:cNvSpPr>
            <a:spLocks noGrp="1"/>
          </p:cNvSpPr>
          <p:nvPr>
            <p:ph type="ftr" sz="quarter" idx="11"/>
          </p:nvPr>
        </p:nvSpPr>
        <p:spPr/>
        <p:txBody>
          <a:bodyPr/>
          <a:lstStyle>
            <a:extLst/>
          </a:lstStyle>
          <a:p>
            <a:r>
              <a:rPr lang="en-US" smtClean="0"/>
              <a:t>CCUF Incorporation - B. Smithson</a:t>
            </a:r>
            <a:endParaRPr lang="en-US"/>
          </a:p>
        </p:txBody>
      </p:sp>
      <p:sp>
        <p:nvSpPr>
          <p:cNvPr id="7" name="Slide Number Placeholder 6"/>
          <p:cNvSpPr>
            <a:spLocks noGrp="1"/>
          </p:cNvSpPr>
          <p:nvPr>
            <p:ph type="sldNum" sz="quarter" idx="12"/>
          </p:nvPr>
        </p:nvSpPr>
        <p:spPr/>
        <p:txBody>
          <a:bodyPr/>
          <a:lstStyle>
            <a:extLst/>
          </a:lstStyle>
          <a:p>
            <a:fld id="{AF839A5B-9E40-41B8-B996-A151934C2C8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r>
              <a:rPr lang="en-US" smtClean="0"/>
              <a:t>4 September 2014</a:t>
            </a:r>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r>
              <a:rPr lang="en-US" smtClean="0"/>
              <a:t>CCUF Incorporation - B. Smithson</a:t>
            </a:r>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AF839A5B-9E40-41B8-B996-A151934C2C8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image" Target="../media/image32.jpe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image" Target="../media/image31.emf"/><Relationship Id="rId5" Type="http://schemas.openxmlformats.org/officeDocument/2006/relationships/slideLayout" Target="../slideLayouts/slideLayout46.xml"/><Relationship Id="rId10" Type="http://schemas.openxmlformats.org/officeDocument/2006/relationships/image" Target="../media/image30.jpeg"/><Relationship Id="rId4" Type="http://schemas.openxmlformats.org/officeDocument/2006/relationships/slideLayout" Target="../slideLayouts/slideLayout45.xml"/><Relationship Id="rId9" Type="http://schemas.openxmlformats.org/officeDocument/2006/relationships/image" Target="../media/image29.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5000">
              <a:schemeClr val="bg1">
                <a:shade val="90000"/>
                <a:satMod val="375000"/>
              </a:schemeClr>
            </a:gs>
            <a:gs pos="100000">
              <a:schemeClr val="bg2">
                <a:tint val="88000"/>
                <a:satMod val="400000"/>
              </a:schemeClr>
            </a:gs>
          </a:gsLst>
          <a:lin ang="5400000" scaled="0"/>
          <a:tileRect/>
        </a:gradFill>
        <a:effectLst/>
      </p:bgPr>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6553200" cy="914400"/>
          </a:xfrm>
          <a:prstGeom prst="rect">
            <a:avLst/>
          </a:prstGeom>
        </p:spPr>
        <p:txBody>
          <a:bodyPr vert="horz" anchor="t">
            <a:noAutofit/>
          </a:bodyPr>
          <a:lstStyle>
            <a:extLst/>
          </a:lstStyle>
          <a:p>
            <a:r>
              <a:rPr kumimoji="0" lang="en-US" smtClean="0"/>
              <a:t>Click to edit Master title style</a:t>
            </a:r>
            <a:endParaRPr kumimoji="0" lang="en-US" dirty="0"/>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1637832" cy="365125"/>
          </a:xfrm>
          <a:prstGeom prst="rect">
            <a:avLst/>
          </a:prstGeom>
        </p:spPr>
        <p:txBody>
          <a:bodyPr vert="horz" anchor="b"/>
          <a:lstStyle>
            <a:lvl1pPr algn="l" eaLnBrk="1" latinLnBrk="0" hangingPunct="1">
              <a:defRPr kumimoji="0" sz="1100">
                <a:solidFill>
                  <a:schemeClr val="tx2"/>
                </a:solidFill>
              </a:defRPr>
            </a:lvl1pPr>
            <a:extLst/>
          </a:lstStyle>
          <a:p>
            <a:r>
              <a:rPr lang="en-US" smtClean="0"/>
              <a:t>4 September 2014</a:t>
            </a:r>
            <a:endParaRPr lang="en-US" dirty="0"/>
          </a:p>
        </p:txBody>
      </p:sp>
      <p:sp>
        <p:nvSpPr>
          <p:cNvPr id="3" name="Footer Placeholder 2"/>
          <p:cNvSpPr>
            <a:spLocks noGrp="1"/>
          </p:cNvSpPr>
          <p:nvPr>
            <p:ph type="ftr" sz="quarter" idx="3"/>
          </p:nvPr>
        </p:nvSpPr>
        <p:spPr>
          <a:xfrm>
            <a:off x="914400" y="6416675"/>
            <a:ext cx="5029200" cy="365125"/>
          </a:xfrm>
          <a:prstGeom prst="rect">
            <a:avLst/>
          </a:prstGeom>
        </p:spPr>
        <p:txBody>
          <a:bodyPr vert="horz" anchor="b"/>
          <a:lstStyle>
            <a:lvl1pPr algn="l" eaLnBrk="1" latinLnBrk="0" hangingPunct="1">
              <a:defRPr kumimoji="0" sz="1100">
                <a:solidFill>
                  <a:schemeClr val="tx2"/>
                </a:solidFill>
              </a:defRPr>
            </a:lvl1pPr>
            <a:extLst/>
          </a:lstStyle>
          <a:p>
            <a:r>
              <a:rPr lang="en-US" smtClean="0"/>
              <a:t>CCUF Incorporation - B. Smithson</a:t>
            </a:r>
            <a:endParaRPr lang="en-US"/>
          </a:p>
        </p:txBody>
      </p:sp>
      <p:sp>
        <p:nvSpPr>
          <p:cNvPr id="23" name="Slide Number Placeholder 22"/>
          <p:cNvSpPr>
            <a:spLocks noGrp="1"/>
          </p:cNvSpPr>
          <p:nvPr>
            <p:ph type="sldNum" sz="quarter" idx="4"/>
          </p:nvPr>
        </p:nvSpPr>
        <p:spPr>
          <a:xfrm>
            <a:off x="8229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AF839A5B-9E40-41B8-B996-A151934C2C87}" type="slidenum">
              <a:rPr lang="en-US" smtClean="0"/>
              <a:pPr/>
              <a:t>‹#›</a:t>
            </a:fld>
            <a:endParaRPr lang="en-US" dirty="0"/>
          </a:p>
        </p:txBody>
      </p:sp>
      <p:pic>
        <p:nvPicPr>
          <p:cNvPr id="18" name="Picture 2"/>
          <p:cNvPicPr>
            <a:picLocks noChangeAspect="1" noChangeArrowheads="1"/>
          </p:cNvPicPr>
          <p:nvPr/>
        </p:nvPicPr>
        <p:blipFill>
          <a:blip r:embed="rId13" cstate="print"/>
          <a:srcRect/>
          <a:stretch>
            <a:fillRect/>
          </a:stretch>
        </p:blipFill>
        <p:spPr bwMode="auto">
          <a:xfrm>
            <a:off x="7467600" y="304800"/>
            <a:ext cx="1294464" cy="1295910"/>
          </a:xfrm>
          <a:prstGeom prst="rect">
            <a:avLst/>
          </a:prstGeom>
          <a:noFill/>
          <a:ln w="9525">
            <a:noFill/>
            <a:miter lim="800000"/>
            <a:headEnd/>
            <a:tailEnd/>
          </a:ln>
        </p:spPr>
      </p:pic>
    </p:spTree>
  </p:cSld>
  <p:clrMap bg1="dk1" tx1="lt1" bg2="dk2" tx2="lt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hf hdr="0"/>
  <p:txStyles>
    <p:titleStyle>
      <a:lvl1pPr algn="l" rtl="0" eaLnBrk="1" latinLnBrk="0" hangingPunct="1">
        <a:spcBef>
          <a:spcPct val="0"/>
        </a:spcBef>
        <a:buNone/>
        <a:defRPr kumimoji="0" sz="32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000">
                <a:solidFill>
                  <a:srgbClr val="919191"/>
                </a:solidFill>
                <a:latin typeface="Verdana" pitchFamily="34" charset="0"/>
              </a:defRPr>
            </a:lvl1pPr>
          </a:lstStyle>
          <a:p>
            <a:pPr defTabSz="457200" fontAlgn="base">
              <a:spcBef>
                <a:spcPct val="0"/>
              </a:spcBef>
              <a:spcAft>
                <a:spcPct val="0"/>
              </a:spcAft>
              <a:defRPr/>
            </a:pPr>
            <a:r>
              <a:rPr lang="en-US" smtClean="0">
                <a:ea typeface="ＭＳ Ｐゴシック" pitchFamily="34" charset="-128"/>
              </a:rPr>
              <a:t>4 September 2014</a:t>
            </a:r>
            <a:endParaRPr lang="en-US">
              <a:ea typeface="ＭＳ Ｐゴシック"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000">
                <a:solidFill>
                  <a:schemeClr val="tx1">
                    <a:tint val="75000"/>
                  </a:schemeClr>
                </a:solidFill>
                <a:latin typeface="Verdana"/>
                <a:ea typeface="+mn-ea"/>
                <a:cs typeface="Verdana"/>
              </a:defRPr>
            </a:lvl1pPr>
          </a:lstStyle>
          <a:p>
            <a:pPr defTabSz="457200">
              <a:defRPr/>
            </a:pPr>
            <a:r>
              <a:rPr lang="en-US" smtClean="0">
                <a:solidFill>
                  <a:srgbClr val="3C3C3B">
                    <a:tint val="75000"/>
                  </a:srgbClr>
                </a:solidFill>
              </a:rPr>
              <a:t>CCUF Incorporation - B. Smithson</a:t>
            </a:r>
            <a:endParaRPr lang="en-US">
              <a:solidFill>
                <a:srgbClr val="3C3C3B">
                  <a:tint val="75000"/>
                </a:srgb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000">
                <a:solidFill>
                  <a:srgbClr val="919191"/>
                </a:solidFill>
                <a:latin typeface="Verdana" pitchFamily="34" charset="0"/>
              </a:defRPr>
            </a:lvl1pPr>
          </a:lstStyle>
          <a:p>
            <a:pPr defTabSz="457200" fontAlgn="base">
              <a:spcBef>
                <a:spcPct val="0"/>
              </a:spcBef>
              <a:spcAft>
                <a:spcPct val="0"/>
              </a:spcAft>
            </a:pPr>
            <a:fld id="{1E3C77A6-8CEF-46FA-B127-448921DB3291}" type="slidenum">
              <a:rPr lang="en-US" altLang="en-US">
                <a:ea typeface="ＭＳ Ｐゴシック" pitchFamily="34" charset="-128"/>
              </a:rPr>
              <a:pPr defTabSz="457200" fontAlgn="base">
                <a:spcBef>
                  <a:spcPct val="0"/>
                </a:spcBef>
                <a:spcAft>
                  <a:spcPct val="0"/>
                </a:spcAft>
              </a:pPr>
              <a:t>‹#›</a:t>
            </a:fld>
            <a:endParaRPr lang="en-US" altLang="en-US">
              <a:ea typeface="ＭＳ Ｐゴシック" pitchFamily="34" charset="-128"/>
            </a:endParaRPr>
          </a:p>
        </p:txBody>
      </p:sp>
    </p:spTree>
    <p:extLst>
      <p:ext uri="{BB962C8B-B14F-4D97-AF65-F5344CB8AC3E}">
        <p14:creationId xmlns:p14="http://schemas.microsoft.com/office/powerpoint/2010/main" val="802438312"/>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 id="2147483961" r:id="rId13"/>
    <p:sldLayoutId id="2147483962" r:id="rId14"/>
    <p:sldLayoutId id="2147483963" r:id="rId15"/>
    <p:sldLayoutId id="2147483964" r:id="rId16"/>
    <p:sldLayoutId id="2147483965" r:id="rId17"/>
    <p:sldLayoutId id="2147483966" r:id="rId18"/>
    <p:sldLayoutId id="2147483967" r:id="rId19"/>
    <p:sldLayoutId id="2147483968" r:id="rId20"/>
    <p:sldLayoutId id="2147483969" r:id="rId21"/>
    <p:sldLayoutId id="2147483970" r:id="rId22"/>
    <p:sldLayoutId id="2147483971" r:id="rId23"/>
    <p:sldLayoutId id="2147483972" r:id="rId24"/>
    <p:sldLayoutId id="2147483973" r:id="rId25"/>
    <p:sldLayoutId id="2147483974" r:id="rId26"/>
    <p:sldLayoutId id="2147483975" r:id="rId27"/>
    <p:sldLayoutId id="2147483976" r:id="rId28"/>
    <p:sldLayoutId id="2147483977" r:id="rId29"/>
    <p:sldLayoutId id="2147483978" r:id="rId30"/>
  </p:sldLayoutIdLst>
  <p:hf hdr="0"/>
  <p:txStyles>
    <p:titleStyle>
      <a:lvl1pPr algn="l" defTabSz="457200" rtl="0" eaLnBrk="0" fontAlgn="base" hangingPunct="0">
        <a:spcBef>
          <a:spcPct val="0"/>
        </a:spcBef>
        <a:spcAft>
          <a:spcPct val="0"/>
        </a:spcAft>
        <a:defRPr sz="3200" kern="1200">
          <a:solidFill>
            <a:schemeClr val="tx1"/>
          </a:solidFill>
          <a:latin typeface="Verdana"/>
          <a:ea typeface="ＭＳ Ｐゴシック" charset="0"/>
          <a:cs typeface="Verdana"/>
        </a:defRPr>
      </a:lvl1pPr>
      <a:lvl2pPr algn="l" defTabSz="457200" rtl="0" eaLnBrk="0" fontAlgn="base" hangingPunct="0">
        <a:spcBef>
          <a:spcPct val="0"/>
        </a:spcBef>
        <a:spcAft>
          <a:spcPct val="0"/>
        </a:spcAft>
        <a:defRPr sz="3200">
          <a:solidFill>
            <a:schemeClr val="tx1"/>
          </a:solidFill>
          <a:latin typeface="Verdana" pitchFamily="34" charset="0"/>
          <a:ea typeface="ＭＳ Ｐゴシック" charset="0"/>
          <a:cs typeface="Verdana" pitchFamily="34" charset="0"/>
        </a:defRPr>
      </a:lvl2pPr>
      <a:lvl3pPr algn="l" defTabSz="457200" rtl="0" eaLnBrk="0" fontAlgn="base" hangingPunct="0">
        <a:spcBef>
          <a:spcPct val="0"/>
        </a:spcBef>
        <a:spcAft>
          <a:spcPct val="0"/>
        </a:spcAft>
        <a:defRPr sz="3200">
          <a:solidFill>
            <a:schemeClr val="tx1"/>
          </a:solidFill>
          <a:latin typeface="Verdana" pitchFamily="34" charset="0"/>
          <a:ea typeface="ＭＳ Ｐゴシック" charset="0"/>
          <a:cs typeface="Verdana" pitchFamily="34" charset="0"/>
        </a:defRPr>
      </a:lvl3pPr>
      <a:lvl4pPr algn="l" defTabSz="457200" rtl="0" eaLnBrk="0" fontAlgn="base" hangingPunct="0">
        <a:spcBef>
          <a:spcPct val="0"/>
        </a:spcBef>
        <a:spcAft>
          <a:spcPct val="0"/>
        </a:spcAft>
        <a:defRPr sz="3200">
          <a:solidFill>
            <a:schemeClr val="tx1"/>
          </a:solidFill>
          <a:latin typeface="Verdana" pitchFamily="34" charset="0"/>
          <a:ea typeface="ＭＳ Ｐゴシック" charset="0"/>
          <a:cs typeface="Verdana" pitchFamily="34" charset="0"/>
        </a:defRPr>
      </a:lvl4pPr>
      <a:lvl5pPr algn="l" defTabSz="457200" rtl="0" eaLnBrk="0" fontAlgn="base" hangingPunct="0">
        <a:spcBef>
          <a:spcPct val="0"/>
        </a:spcBef>
        <a:spcAft>
          <a:spcPct val="0"/>
        </a:spcAft>
        <a:defRPr sz="3200">
          <a:solidFill>
            <a:schemeClr val="tx1"/>
          </a:solidFill>
          <a:latin typeface="Verdana" pitchFamily="34" charset="0"/>
          <a:ea typeface="ＭＳ Ｐゴシック" charset="0"/>
          <a:cs typeface="Verdana" pitchFamily="34" charset="0"/>
        </a:defRPr>
      </a:lvl5pPr>
      <a:lvl6pPr marL="457200" algn="l" defTabSz="457200" rtl="0" fontAlgn="base">
        <a:spcBef>
          <a:spcPct val="0"/>
        </a:spcBef>
        <a:spcAft>
          <a:spcPct val="0"/>
        </a:spcAft>
        <a:defRPr sz="3200">
          <a:solidFill>
            <a:schemeClr val="tx1"/>
          </a:solidFill>
          <a:latin typeface="Verdana" pitchFamily="34" charset="0"/>
          <a:ea typeface="Verdana" pitchFamily="34" charset="0"/>
          <a:cs typeface="Verdana" pitchFamily="34" charset="0"/>
        </a:defRPr>
      </a:lvl6pPr>
      <a:lvl7pPr marL="914400" algn="l" defTabSz="457200" rtl="0" fontAlgn="base">
        <a:spcBef>
          <a:spcPct val="0"/>
        </a:spcBef>
        <a:spcAft>
          <a:spcPct val="0"/>
        </a:spcAft>
        <a:defRPr sz="3200">
          <a:solidFill>
            <a:schemeClr val="tx1"/>
          </a:solidFill>
          <a:latin typeface="Verdana" pitchFamily="34" charset="0"/>
          <a:ea typeface="Verdana" pitchFamily="34" charset="0"/>
          <a:cs typeface="Verdana" pitchFamily="34" charset="0"/>
        </a:defRPr>
      </a:lvl7pPr>
      <a:lvl8pPr marL="1371600" algn="l" defTabSz="457200" rtl="0" fontAlgn="base">
        <a:spcBef>
          <a:spcPct val="0"/>
        </a:spcBef>
        <a:spcAft>
          <a:spcPct val="0"/>
        </a:spcAft>
        <a:defRPr sz="3200">
          <a:solidFill>
            <a:schemeClr val="tx1"/>
          </a:solidFill>
          <a:latin typeface="Verdana" pitchFamily="34" charset="0"/>
          <a:ea typeface="Verdana" pitchFamily="34" charset="0"/>
          <a:cs typeface="Verdana" pitchFamily="34" charset="0"/>
        </a:defRPr>
      </a:lvl8pPr>
      <a:lvl9pPr marL="1828800" algn="l" defTabSz="457200" rtl="0" fontAlgn="base">
        <a:spcBef>
          <a:spcPct val="0"/>
        </a:spcBef>
        <a:spcAft>
          <a:spcPct val="0"/>
        </a:spcAft>
        <a:defRPr sz="3200">
          <a:solidFill>
            <a:schemeClr val="tx1"/>
          </a:solidFill>
          <a:latin typeface="Verdana" pitchFamily="34" charset="0"/>
          <a:ea typeface="Verdana" pitchFamily="34" charset="0"/>
          <a:cs typeface="Verdana" pitchFamily="34" charset="0"/>
        </a:defRPr>
      </a:lvl9pPr>
    </p:titleStyle>
    <p:bodyStyle>
      <a:lvl1pPr marL="342900" indent="-342900" algn="l" defTabSz="457200" rtl="0" eaLnBrk="0" fontAlgn="base" hangingPunct="0">
        <a:spcBef>
          <a:spcPct val="20000"/>
        </a:spcBef>
        <a:spcAft>
          <a:spcPct val="0"/>
        </a:spcAft>
        <a:buFont typeface="Arial" pitchFamily="34" charset="0"/>
        <a:defRPr sz="2800" kern="1200">
          <a:solidFill>
            <a:srgbClr val="81817F"/>
          </a:solidFill>
          <a:latin typeface="Verdana"/>
          <a:ea typeface="ＭＳ Ｐゴシック" charset="0"/>
          <a:cs typeface="Verdana"/>
        </a:defRPr>
      </a:lvl1pPr>
      <a:lvl2pPr marL="284163" indent="-284163" algn="l" defTabSz="457200" rtl="0" eaLnBrk="0" fontAlgn="base" hangingPunct="0">
        <a:spcBef>
          <a:spcPct val="20000"/>
        </a:spcBef>
        <a:spcAft>
          <a:spcPct val="0"/>
        </a:spcAft>
        <a:buFont typeface="Arial" pitchFamily="34" charset="0"/>
        <a:buChar char="•"/>
        <a:defRPr sz="2400" kern="1200">
          <a:solidFill>
            <a:srgbClr val="81817F"/>
          </a:solidFill>
          <a:latin typeface="Verdana"/>
          <a:ea typeface="Verdana" pitchFamily="34" charset="0"/>
          <a:cs typeface="Verdana"/>
        </a:defRPr>
      </a:lvl2pPr>
      <a:lvl3pPr marL="511175" indent="-227013" algn="l" defTabSz="457200" rtl="0" eaLnBrk="0" fontAlgn="base" hangingPunct="0">
        <a:spcBef>
          <a:spcPct val="20000"/>
        </a:spcBef>
        <a:spcAft>
          <a:spcPct val="0"/>
        </a:spcAft>
        <a:buFont typeface="Arial" pitchFamily="34" charset="0"/>
        <a:buChar char="•"/>
        <a:defRPr sz="2000" kern="1200">
          <a:solidFill>
            <a:srgbClr val="81817F"/>
          </a:solidFill>
          <a:latin typeface="Verdana"/>
          <a:ea typeface="Verdana" pitchFamily="34" charset="0"/>
          <a:cs typeface="Verdana"/>
        </a:defRPr>
      </a:lvl3pPr>
      <a:lvl4pPr marL="688975" indent="-177800" algn="l" defTabSz="457200" rtl="0" eaLnBrk="0" fontAlgn="base" hangingPunct="0">
        <a:spcBef>
          <a:spcPct val="20000"/>
        </a:spcBef>
        <a:spcAft>
          <a:spcPct val="0"/>
        </a:spcAft>
        <a:buFont typeface="Arial" pitchFamily="34" charset="0"/>
        <a:buChar char="•"/>
        <a:defRPr kern="1200">
          <a:solidFill>
            <a:srgbClr val="81817F"/>
          </a:solidFill>
          <a:latin typeface="Verdana"/>
          <a:ea typeface="Verdana" pitchFamily="34" charset="0"/>
          <a:cs typeface="Verdana"/>
        </a:defRPr>
      </a:lvl4pPr>
      <a:lvl5pPr marL="858838" indent="-169863" algn="l" defTabSz="457200" rtl="0" eaLnBrk="0" fontAlgn="base" hangingPunct="0">
        <a:spcBef>
          <a:spcPct val="20000"/>
        </a:spcBef>
        <a:spcAft>
          <a:spcPct val="0"/>
        </a:spcAft>
        <a:buFont typeface="Arial" pitchFamily="34" charset="0"/>
        <a:buChar char="•"/>
        <a:defRPr sz="1600" kern="1200">
          <a:solidFill>
            <a:srgbClr val="81817F"/>
          </a:solidFill>
          <a:latin typeface="Verdana"/>
          <a:ea typeface="Verdana" pitchFamily="34" charset="0"/>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457200"/>
            <a:ext cx="7543800" cy="838200"/>
          </a:xfrm>
          <a:prstGeom prst="rect">
            <a:avLst/>
          </a:prstGeom>
        </p:spPr>
        <p:txBody>
          <a:bodyPr vert="horz" lIns="91440" tIns="45720" rIns="91440" bIns="45720" rtlCol="0" anchor="b">
            <a:normAutofit/>
            <a:scene3d>
              <a:camera prst="orthographicFront"/>
              <a:lightRig rig="threePt" dir="t"/>
            </a:scene3d>
            <a:sp3d extrusionH="57150">
              <a:bevelT w="82550" h="38100" prst="coolSlant"/>
              <a:extrusionClr>
                <a:srgbClr val="1B4098"/>
              </a:extrusionClr>
            </a:sp3d>
          </a:bodyPr>
          <a:lstStyle/>
          <a:p>
            <a:r>
              <a:rPr lang="en-US" dirty="0" smtClean="0"/>
              <a:t>Calibri Font 36 pt</a:t>
            </a:r>
            <a:endParaRPr lang="en-US" dirty="0"/>
          </a:p>
        </p:txBody>
      </p:sp>
      <p:sp>
        <p:nvSpPr>
          <p:cNvPr id="1027" name="Text Placeholder 2"/>
          <p:cNvSpPr>
            <a:spLocks noGrp="1"/>
          </p:cNvSpPr>
          <p:nvPr>
            <p:ph type="body" idx="1"/>
          </p:nvPr>
        </p:nvSpPr>
        <p:spPr bwMode="auto">
          <a:xfrm>
            <a:off x="1143000" y="1524000"/>
            <a:ext cx="75438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32 pt</a:t>
            </a:r>
          </a:p>
          <a:p>
            <a:pPr lvl="1"/>
            <a:r>
              <a:rPr lang="en-US" altLang="en-US" smtClean="0"/>
              <a:t>28 pt</a:t>
            </a:r>
          </a:p>
          <a:p>
            <a:pPr lvl="2"/>
            <a:r>
              <a:rPr lang="en-US" altLang="en-US" smtClean="0"/>
              <a:t>24 pt</a:t>
            </a:r>
          </a:p>
          <a:p>
            <a:pPr lvl="3"/>
            <a:r>
              <a:rPr lang="en-US" altLang="en-US" smtClean="0"/>
              <a:t>20 pt</a:t>
            </a:r>
          </a:p>
          <a:p>
            <a:pPr lvl="4"/>
            <a:r>
              <a:rPr lang="en-US" altLang="en-US" smtClean="0"/>
              <a:t>20 pt</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r>
              <a:rPr lang="en-US" smtClean="0">
                <a:solidFill>
                  <a:prstClr val="black">
                    <a:tint val="75000"/>
                  </a:prstClr>
                </a:solidFill>
              </a:rPr>
              <a:t>4 September 2014</a:t>
            </a:r>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smtClean="0">
                <a:solidFill>
                  <a:prstClr val="black">
                    <a:tint val="75000"/>
                  </a:prstClr>
                </a:solidFill>
              </a:rPr>
              <a:t>CCUF Incorporation - B. Smithson</a:t>
            </a:r>
            <a:endParaRPr lang="en-US">
              <a:solidFill>
                <a:prstClr val="black">
                  <a:tint val="75000"/>
                </a:prstClr>
              </a:solidFill>
            </a:endParaRPr>
          </a:p>
        </p:txBody>
      </p:sp>
      <p:cxnSp>
        <p:nvCxnSpPr>
          <p:cNvPr id="9" name="Straight Connector 8"/>
          <p:cNvCxnSpPr/>
          <p:nvPr/>
        </p:nvCxnSpPr>
        <p:spPr>
          <a:xfrm>
            <a:off x="228600" y="1295400"/>
            <a:ext cx="8686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28600" y="6172200"/>
            <a:ext cx="86868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1032" name="Picture 10" descr="isto_logo.png"/>
          <p:cNvPicPr>
            <a:picLocks noChangeAspect="1"/>
          </p:cNvPicPr>
          <p:nvPr/>
        </p:nvPicPr>
        <p:blipFill>
          <a:blip r:embed="rId9">
            <a:extLst>
              <a:ext uri="{28A0092B-C50C-407E-A947-70E740481C1C}">
                <a14:useLocalDpi xmlns:a14="http://schemas.microsoft.com/office/drawing/2010/main" val="0"/>
              </a:ext>
            </a:extLst>
          </a:blip>
          <a:srcRect r="48650" b="50000"/>
          <a:stretch>
            <a:fillRect/>
          </a:stretch>
        </p:blipFill>
        <p:spPr bwMode="auto">
          <a:xfrm>
            <a:off x="7315200" y="6400800"/>
            <a:ext cx="137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descr="road-stripe-3.jp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990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2" descr="isto_tagline .eps"/>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52400" y="2667000"/>
            <a:ext cx="914400" cy="2057400"/>
          </a:xfrm>
          <a:prstGeom prst="rect">
            <a:avLst/>
          </a:prstGeom>
          <a:blipFill dpi="0" rotWithShape="0">
            <a:blip r:embed="rId12">
              <a:alphaModFix amt="0"/>
            </a:blip>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4836082"/>
      </p:ext>
    </p:extLst>
  </p:cSld>
  <p:clrMap bg1="lt1" tx1="dk1" bg2="lt2" tx2="dk2" accent1="accent1" accent2="accent2" accent3="accent3" accent4="accent4" accent5="accent5" accent6="accent6" hlink="hlink" folHlink="folHlink"/>
  <p:sldLayoutIdLst>
    <p:sldLayoutId id="2147483980" r:id="rId1"/>
    <p:sldLayoutId id="2147483981" r:id="rId2"/>
    <p:sldLayoutId id="2147483982" r:id="rId3"/>
    <p:sldLayoutId id="2147483983" r:id="rId4"/>
    <p:sldLayoutId id="2147483984" r:id="rId5"/>
    <p:sldLayoutId id="2147483985" r:id="rId6"/>
    <p:sldLayoutId id="2147483986" r:id="rId7"/>
  </p:sldLayoutIdLst>
  <p:hf hdr="0"/>
  <p:txStyles>
    <p:titleStyle>
      <a:lvl1pPr algn="l" rtl="0" eaLnBrk="0" fontAlgn="base" hangingPunct="0">
        <a:spcBef>
          <a:spcPct val="0"/>
        </a:spcBef>
        <a:spcAft>
          <a:spcPct val="0"/>
        </a:spcAft>
        <a:defRPr sz="3600" b="1" kern="1200">
          <a:solidFill>
            <a:srgbClr val="1B4098"/>
          </a:solidFill>
          <a:latin typeface="+mj-lt"/>
          <a:ea typeface="+mj-ea"/>
          <a:cs typeface="+mj-cs"/>
        </a:defRPr>
      </a:lvl1pPr>
      <a:lvl2pPr algn="l" rtl="0" eaLnBrk="0" fontAlgn="base" hangingPunct="0">
        <a:spcBef>
          <a:spcPct val="0"/>
        </a:spcBef>
        <a:spcAft>
          <a:spcPct val="0"/>
        </a:spcAft>
        <a:defRPr sz="3600" b="1">
          <a:solidFill>
            <a:srgbClr val="1B4098"/>
          </a:solidFill>
          <a:latin typeface="Calibri" pitchFamily="34" charset="0"/>
        </a:defRPr>
      </a:lvl2pPr>
      <a:lvl3pPr algn="l" rtl="0" eaLnBrk="0" fontAlgn="base" hangingPunct="0">
        <a:spcBef>
          <a:spcPct val="0"/>
        </a:spcBef>
        <a:spcAft>
          <a:spcPct val="0"/>
        </a:spcAft>
        <a:defRPr sz="3600" b="1">
          <a:solidFill>
            <a:srgbClr val="1B4098"/>
          </a:solidFill>
          <a:latin typeface="Calibri" pitchFamily="34" charset="0"/>
        </a:defRPr>
      </a:lvl3pPr>
      <a:lvl4pPr algn="l" rtl="0" eaLnBrk="0" fontAlgn="base" hangingPunct="0">
        <a:spcBef>
          <a:spcPct val="0"/>
        </a:spcBef>
        <a:spcAft>
          <a:spcPct val="0"/>
        </a:spcAft>
        <a:defRPr sz="3600" b="1">
          <a:solidFill>
            <a:srgbClr val="1B4098"/>
          </a:solidFill>
          <a:latin typeface="Calibri" pitchFamily="34" charset="0"/>
        </a:defRPr>
      </a:lvl4pPr>
      <a:lvl5pPr algn="l" rtl="0" eaLnBrk="0" fontAlgn="base" hangingPunct="0">
        <a:spcBef>
          <a:spcPct val="0"/>
        </a:spcBef>
        <a:spcAft>
          <a:spcPct val="0"/>
        </a:spcAft>
        <a:defRPr sz="3600" b="1">
          <a:solidFill>
            <a:srgbClr val="1B4098"/>
          </a:solidFill>
          <a:latin typeface="Calibri" pitchFamily="34" charset="0"/>
        </a:defRPr>
      </a:lvl5pPr>
      <a:lvl6pPr marL="457200" algn="l" rtl="0" fontAlgn="base">
        <a:spcBef>
          <a:spcPct val="0"/>
        </a:spcBef>
        <a:spcAft>
          <a:spcPct val="0"/>
        </a:spcAft>
        <a:defRPr sz="3600" b="1">
          <a:solidFill>
            <a:srgbClr val="1B4098"/>
          </a:solidFill>
          <a:latin typeface="Calibri" pitchFamily="34" charset="0"/>
        </a:defRPr>
      </a:lvl6pPr>
      <a:lvl7pPr marL="914400" algn="l" rtl="0" fontAlgn="base">
        <a:spcBef>
          <a:spcPct val="0"/>
        </a:spcBef>
        <a:spcAft>
          <a:spcPct val="0"/>
        </a:spcAft>
        <a:defRPr sz="3600" b="1">
          <a:solidFill>
            <a:srgbClr val="1B4098"/>
          </a:solidFill>
          <a:latin typeface="Calibri" pitchFamily="34" charset="0"/>
        </a:defRPr>
      </a:lvl7pPr>
      <a:lvl8pPr marL="1371600" algn="l" rtl="0" fontAlgn="base">
        <a:spcBef>
          <a:spcPct val="0"/>
        </a:spcBef>
        <a:spcAft>
          <a:spcPct val="0"/>
        </a:spcAft>
        <a:defRPr sz="3600" b="1">
          <a:solidFill>
            <a:srgbClr val="1B4098"/>
          </a:solidFill>
          <a:latin typeface="Calibri" pitchFamily="34" charset="0"/>
        </a:defRPr>
      </a:lvl8pPr>
      <a:lvl9pPr marL="1828800" algn="l" rtl="0" fontAlgn="base">
        <a:spcBef>
          <a:spcPct val="0"/>
        </a:spcBef>
        <a:spcAft>
          <a:spcPct val="0"/>
        </a:spcAft>
        <a:defRPr sz="3600" b="1">
          <a:solidFill>
            <a:srgbClr val="1B4098"/>
          </a:solidFill>
          <a:latin typeface="Calibri" pitchFamily="34" charset="0"/>
        </a:defRPr>
      </a:lvl9pPr>
    </p:titleStyle>
    <p:bodyStyle>
      <a:lvl1pPr marL="342900" indent="-342900" algn="l" rtl="0" eaLnBrk="0" fontAlgn="base" hangingPunct="0">
        <a:spcBef>
          <a:spcPct val="20000"/>
        </a:spcBef>
        <a:spcAft>
          <a:spcPct val="0"/>
        </a:spcAft>
        <a:buClr>
          <a:srgbClr val="1B4098"/>
        </a:buClr>
        <a:buSzPct val="60000"/>
        <a:buFont typeface="Wingdings"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1B4098"/>
        </a:buClr>
        <a:buSzPct val="60000"/>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1B4098"/>
        </a:buClr>
        <a:buSzPct val="60000"/>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1B4098"/>
        </a:buClr>
        <a:buSzPct val="60000"/>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1B4098"/>
        </a:buClr>
        <a:buSzPct val="60000"/>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mailto:bsmithson@ricohsv.com?subject=request%20to%20join%20the%20Incorporation%20W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jpeg"/><Relationship Id="rId18" Type="http://schemas.openxmlformats.org/officeDocument/2006/relationships/image" Target="../media/image5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jpeg"/><Relationship Id="rId17" Type="http://schemas.openxmlformats.org/officeDocument/2006/relationships/image" Target="../media/image51.jpeg"/><Relationship Id="rId2" Type="http://schemas.openxmlformats.org/officeDocument/2006/relationships/image" Target="../media/image36.png"/><Relationship Id="rId16" Type="http://schemas.openxmlformats.org/officeDocument/2006/relationships/image" Target="../media/image50.png"/><Relationship Id="rId20"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jpeg"/><Relationship Id="rId10" Type="http://schemas.openxmlformats.org/officeDocument/2006/relationships/image" Target="../media/image44.png"/><Relationship Id="rId19" Type="http://schemas.openxmlformats.org/officeDocument/2006/relationships/image" Target="../media/image53.gif"/><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3" Type="http://schemas.openxmlformats.org/officeDocument/2006/relationships/hyperlink" Target="http://www.ieee-isto.org/" TargetMode="External"/><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hyperlink" Target="http://www.causewaynow.com/" TargetMode="External"/><Relationship Id="rId2" Type="http://schemas.openxmlformats.org/officeDocument/2006/relationships/notesSlide" Target="../notesSlides/notesSlide11.xml"/><Relationship Id="rId1" Type="http://schemas.openxmlformats.org/officeDocument/2006/relationships/slideLayout" Target="../slideLayouts/slideLayout21.xml"/><Relationship Id="rId6" Type="http://schemas.openxmlformats.org/officeDocument/2006/relationships/hyperlink" Target="http://www.youtube.com/watch?feature=player_embedded&amp;v=z-UOPMUjRj4#t=0" TargetMode="External"/><Relationship Id="rId5" Type="http://schemas.openxmlformats.org/officeDocument/2006/relationships/image" Target="../media/image58.png"/><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32.xml"/><Relationship Id="rId4" Type="http://schemas.openxmlformats.org/officeDocument/2006/relationships/image" Target="../media/image6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hyperlink" Target="http://www.vtmgroup.com/" TargetMode="External"/><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6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734310"/>
            <a:ext cx="7772400" cy="1218690"/>
          </a:xfrm>
        </p:spPr>
        <p:txBody>
          <a:bodyPr>
            <a:normAutofit/>
          </a:bodyPr>
          <a:lstStyle/>
          <a:p>
            <a:r>
              <a:rPr lang="en-US" dirty="0" smtClean="0"/>
              <a:t>CCUF incorporation </a:t>
            </a:r>
            <a:endParaRPr lang="en-US" dirty="0"/>
          </a:p>
        </p:txBody>
      </p:sp>
      <p:sp>
        <p:nvSpPr>
          <p:cNvPr id="3" name="Subtitle 2"/>
          <p:cNvSpPr>
            <a:spLocks noGrp="1"/>
          </p:cNvSpPr>
          <p:nvPr>
            <p:ph type="subTitle" idx="1"/>
          </p:nvPr>
        </p:nvSpPr>
        <p:spPr>
          <a:xfrm>
            <a:off x="682653" y="5105400"/>
            <a:ext cx="7772400" cy="1356360"/>
          </a:xfrm>
        </p:spPr>
        <p:txBody>
          <a:bodyPr>
            <a:normAutofit/>
          </a:bodyPr>
          <a:lstStyle/>
          <a:p>
            <a:r>
              <a:rPr lang="en-US" sz="1800" i="1" dirty="0" smtClean="0"/>
              <a:t>Brian Smithson / Ricoh </a:t>
            </a:r>
            <a:r>
              <a:rPr lang="en-US" sz="1800" i="1" dirty="0" smtClean="0"/>
              <a:t>Americas</a:t>
            </a:r>
            <a:br>
              <a:rPr lang="en-US" sz="1800" i="1" dirty="0" smtClean="0"/>
            </a:br>
            <a:r>
              <a:rPr lang="en-US" sz="1800" i="1" dirty="0" smtClean="0"/>
              <a:t>6</a:t>
            </a:r>
            <a:r>
              <a:rPr lang="en-US" sz="1800" i="1" baseline="30000" dirty="0" smtClean="0"/>
              <a:t>th</a:t>
            </a:r>
            <a:r>
              <a:rPr lang="en-US" sz="1800" i="1" dirty="0" smtClean="0"/>
              <a:t> </a:t>
            </a:r>
            <a:r>
              <a:rPr lang="en-US" sz="1800" i="1" dirty="0" smtClean="0"/>
              <a:t>CCUF-CCDB Workshops</a:t>
            </a:r>
          </a:p>
          <a:p>
            <a:r>
              <a:rPr lang="en-US" sz="1800" i="1" dirty="0" smtClean="0"/>
              <a:t>New </a:t>
            </a:r>
            <a:r>
              <a:rPr lang="en-US" sz="1800" i="1" dirty="0" smtClean="0"/>
              <a:t>Delhi, India</a:t>
            </a:r>
            <a:endParaRPr lang="en-US" sz="1800" i="1" dirty="0"/>
          </a:p>
          <a:p>
            <a:r>
              <a:rPr lang="en-US" sz="1800" i="1" dirty="0" smtClean="0"/>
              <a:t>September 4, 2014</a:t>
            </a:r>
            <a:endParaRPr lang="en-US" sz="1800" i="1" dirty="0"/>
          </a:p>
        </p:txBody>
      </p:sp>
      <p:pic>
        <p:nvPicPr>
          <p:cNvPr id="1026" name="Picture 2"/>
          <p:cNvPicPr>
            <a:picLocks noChangeAspect="1" noChangeArrowheads="1"/>
          </p:cNvPicPr>
          <p:nvPr/>
        </p:nvPicPr>
        <p:blipFill>
          <a:blip r:embed="rId3" cstate="print"/>
          <a:srcRect/>
          <a:stretch>
            <a:fillRect/>
          </a:stretch>
        </p:blipFill>
        <p:spPr bwMode="auto">
          <a:xfrm>
            <a:off x="5181600" y="457200"/>
            <a:ext cx="3273453" cy="32771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77739283"/>
              </p:ext>
            </p:extLst>
          </p:nvPr>
        </p:nvGraphicFramePr>
        <p:xfrm>
          <a:off x="457200" y="1676400"/>
          <a:ext cx="8001000" cy="42062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686530"/>
                <a:gridCol w="2108161"/>
                <a:gridCol w="2055983"/>
                <a:gridCol w="2150326"/>
              </a:tblGrid>
              <a:tr h="370840">
                <a:tc>
                  <a:txBody>
                    <a:bodyPr/>
                    <a:lstStyle/>
                    <a:p>
                      <a:pPr algn="r"/>
                      <a:r>
                        <a:rPr lang="en-US" sz="1400" b="1" dirty="0" smtClean="0"/>
                        <a:t>          </a:t>
                      </a:r>
                      <a:r>
                        <a:rPr lang="en-US" sz="1400" b="1" dirty="0" smtClean="0"/>
                        <a:t>Solution</a:t>
                      </a:r>
                      <a:endParaRPr lang="en-US" sz="1400" b="1" dirty="0" smtClean="0"/>
                    </a:p>
                  </a:txBody>
                  <a:tcPr/>
                </a:tc>
                <a:tc>
                  <a:txBody>
                    <a:bodyPr/>
                    <a:lstStyle/>
                    <a:p>
                      <a:r>
                        <a:rPr lang="en-US" sz="1400" dirty="0" smtClean="0"/>
                        <a:t>Roll</a:t>
                      </a:r>
                      <a:r>
                        <a:rPr lang="en-US" sz="1400" baseline="0" dirty="0" smtClean="0"/>
                        <a:t> your own </a:t>
                      </a:r>
                      <a:r>
                        <a:rPr lang="en-US" sz="1400" baseline="0" dirty="0" smtClean="0"/>
                        <a:t>501(c)6</a:t>
                      </a:r>
                      <a:endParaRPr lang="en-US" sz="1400" dirty="0"/>
                    </a:p>
                  </a:txBody>
                  <a:tcPr/>
                </a:tc>
                <a:tc>
                  <a:txBody>
                    <a:bodyPr/>
                    <a:lstStyle/>
                    <a:p>
                      <a:r>
                        <a:rPr lang="en-US" sz="1400" dirty="0" smtClean="0"/>
                        <a:t>IEEE-ISTO</a:t>
                      </a:r>
                      <a:endParaRPr lang="en-US" sz="1400" dirty="0"/>
                    </a:p>
                  </a:txBody>
                  <a:tcPr/>
                </a:tc>
                <a:tc>
                  <a:txBody>
                    <a:bodyPr/>
                    <a:lstStyle/>
                    <a:p>
                      <a:r>
                        <a:rPr lang="en-US" sz="1400" dirty="0" smtClean="0"/>
                        <a:t>VTM Group</a:t>
                      </a:r>
                      <a:endParaRPr lang="en-US" sz="1400" dirty="0"/>
                    </a:p>
                  </a:txBody>
                  <a:tcPr/>
                </a:tc>
              </a:tr>
              <a:tr h="370840">
                <a:tc>
                  <a:txBody>
                    <a:bodyPr/>
                    <a:lstStyle/>
                    <a:p>
                      <a:pPr algn="r"/>
                      <a:r>
                        <a:rPr lang="en-US" sz="1400" b="1" dirty="0" smtClean="0"/>
                        <a:t>Incorporation</a:t>
                      </a:r>
                      <a:endParaRPr lang="en-US" sz="1400" b="1" dirty="0"/>
                    </a:p>
                  </a:txBody>
                  <a:tcPr/>
                </a:tc>
                <a:tc>
                  <a:txBody>
                    <a:bodyPr/>
                    <a:lstStyle/>
                    <a:p>
                      <a:r>
                        <a:rPr lang="en-US" sz="1400" dirty="0" smtClean="0"/>
                        <a:t>We do it</a:t>
                      </a:r>
                      <a:endParaRPr lang="en-US" sz="1400" dirty="0"/>
                    </a:p>
                  </a:txBody>
                  <a:tcPr/>
                </a:tc>
                <a:tc>
                  <a:txBody>
                    <a:bodyPr/>
                    <a:lstStyle/>
                    <a:p>
                      <a:r>
                        <a:rPr lang="en-US" sz="1400" dirty="0" smtClean="0"/>
                        <a:t>ISTO</a:t>
                      </a:r>
                      <a:r>
                        <a:rPr lang="en-US" sz="1400" baseline="0" dirty="0" smtClean="0"/>
                        <a:t> provides</a:t>
                      </a:r>
                      <a:endParaRPr lang="en-US" sz="1400" dirty="0"/>
                    </a:p>
                  </a:txBody>
                  <a:tcPr/>
                </a:tc>
                <a:tc>
                  <a:txBody>
                    <a:bodyPr/>
                    <a:lstStyle/>
                    <a:p>
                      <a:r>
                        <a:rPr lang="en-US" sz="1400" dirty="0" smtClean="0"/>
                        <a:t>We do it</a:t>
                      </a:r>
                      <a:endParaRPr lang="en-US" sz="1400" dirty="0"/>
                    </a:p>
                  </a:txBody>
                  <a:tcPr/>
                </a:tc>
              </a:tr>
              <a:tr h="370840">
                <a:tc>
                  <a:txBody>
                    <a:bodyPr/>
                    <a:lstStyle/>
                    <a:p>
                      <a:pPr algn="r"/>
                      <a:r>
                        <a:rPr lang="en-US" sz="1400" b="1" dirty="0" smtClean="0"/>
                        <a:t>Accounting</a:t>
                      </a:r>
                      <a:endParaRPr lang="en-US" sz="1400" b="1" dirty="0"/>
                    </a:p>
                  </a:txBody>
                  <a:tcPr/>
                </a:tc>
                <a:tc>
                  <a:txBody>
                    <a:bodyPr/>
                    <a:lstStyle/>
                    <a:p>
                      <a:r>
                        <a:rPr lang="en-US" sz="1400" dirty="0" smtClean="0"/>
                        <a:t>We hire out</a:t>
                      </a:r>
                      <a:endParaRPr lang="en-US" sz="1400" dirty="0"/>
                    </a:p>
                  </a:txBody>
                  <a:tcPr/>
                </a:tc>
                <a:tc>
                  <a:txBody>
                    <a:bodyPr/>
                    <a:lstStyle/>
                    <a:p>
                      <a:r>
                        <a:rPr lang="en-US" sz="1400" dirty="0" smtClean="0"/>
                        <a:t>ISTO provides</a:t>
                      </a:r>
                      <a:endParaRPr lang="en-US" sz="1400" dirty="0"/>
                    </a:p>
                  </a:txBody>
                  <a:tcPr/>
                </a:tc>
                <a:tc>
                  <a:txBody>
                    <a:bodyPr/>
                    <a:lstStyle/>
                    <a:p>
                      <a:r>
                        <a:rPr lang="en-US" sz="1400" dirty="0" smtClean="0"/>
                        <a:t>VTM provides</a:t>
                      </a:r>
                      <a:endParaRPr lang="en-US" sz="1400" dirty="0"/>
                    </a:p>
                  </a:txBody>
                  <a:tcPr/>
                </a:tc>
              </a:tr>
              <a:tr h="370840">
                <a:tc>
                  <a:txBody>
                    <a:bodyPr/>
                    <a:lstStyle/>
                    <a:p>
                      <a:pPr algn="r"/>
                      <a:r>
                        <a:rPr lang="en-US" sz="1400" b="1" dirty="0" smtClean="0"/>
                        <a:t>Membership</a:t>
                      </a:r>
                      <a:endParaRPr lang="en-US" sz="1400" b="1" dirty="0"/>
                    </a:p>
                  </a:txBody>
                  <a:tcPr/>
                </a:tc>
                <a:tc>
                  <a:txBody>
                    <a:bodyPr/>
                    <a:lstStyle/>
                    <a:p>
                      <a:r>
                        <a:rPr lang="en-US" sz="1400" dirty="0" smtClean="0"/>
                        <a:t>We</a:t>
                      </a:r>
                      <a:r>
                        <a:rPr lang="en-US" sz="1400" baseline="0" dirty="0" smtClean="0"/>
                        <a:t> manage</a:t>
                      </a:r>
                      <a:endParaRPr lang="en-US" sz="1400" dirty="0"/>
                    </a:p>
                  </a:txBody>
                  <a:tcPr/>
                </a:tc>
                <a:tc>
                  <a:txBody>
                    <a:bodyPr/>
                    <a:lstStyle/>
                    <a:p>
                      <a:r>
                        <a:rPr lang="en-US" sz="1400" dirty="0" smtClean="0"/>
                        <a:t>ISTO provides</a:t>
                      </a:r>
                      <a:endParaRPr lang="en-US" sz="1400" dirty="0"/>
                    </a:p>
                  </a:txBody>
                  <a:tcPr/>
                </a:tc>
                <a:tc>
                  <a:txBody>
                    <a:bodyPr/>
                    <a:lstStyle/>
                    <a:p>
                      <a:r>
                        <a:rPr lang="en-US" sz="1400" dirty="0" smtClean="0"/>
                        <a:t>VTM provides</a:t>
                      </a:r>
                      <a:endParaRPr lang="en-US" sz="1400" dirty="0"/>
                    </a:p>
                  </a:txBody>
                  <a:tcPr/>
                </a:tc>
              </a:tr>
              <a:tr h="370840">
                <a:tc>
                  <a:txBody>
                    <a:bodyPr/>
                    <a:lstStyle/>
                    <a:p>
                      <a:pPr algn="r"/>
                      <a:r>
                        <a:rPr lang="en-US" sz="1400" b="1" dirty="0" smtClean="0"/>
                        <a:t>Invoicing</a:t>
                      </a:r>
                    </a:p>
                  </a:txBody>
                  <a:tcPr/>
                </a:tc>
                <a:tc>
                  <a:txBody>
                    <a:bodyPr/>
                    <a:lstStyle/>
                    <a:p>
                      <a:r>
                        <a:rPr lang="en-US" sz="1400" dirty="0" smtClean="0"/>
                        <a:t>We hire out</a:t>
                      </a:r>
                      <a:endParaRPr lang="en-US" sz="1400" dirty="0"/>
                    </a:p>
                  </a:txBody>
                  <a:tcPr/>
                </a:tc>
                <a:tc>
                  <a:txBody>
                    <a:bodyPr/>
                    <a:lstStyle/>
                    <a:p>
                      <a:r>
                        <a:rPr lang="en-US" sz="1400" dirty="0" smtClean="0"/>
                        <a:t>ISTO provides</a:t>
                      </a:r>
                      <a:endParaRPr lang="en-US" sz="1400" dirty="0"/>
                    </a:p>
                  </a:txBody>
                  <a:tcPr/>
                </a:tc>
                <a:tc>
                  <a:txBody>
                    <a:bodyPr/>
                    <a:lstStyle/>
                    <a:p>
                      <a:r>
                        <a:rPr lang="en-US" sz="1400" dirty="0" smtClean="0"/>
                        <a:t>VTM provides</a:t>
                      </a:r>
                      <a:endParaRPr lang="en-US" sz="1400" dirty="0"/>
                    </a:p>
                  </a:txBody>
                  <a:tcPr/>
                </a:tc>
              </a:tr>
              <a:tr h="3708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smtClean="0"/>
                        <a:t>Additional benefits</a:t>
                      </a:r>
                    </a:p>
                  </a:txBody>
                  <a:tcPr/>
                </a:tc>
                <a:tc>
                  <a:txBody>
                    <a:bodyPr/>
                    <a:lstStyle/>
                    <a:p>
                      <a:r>
                        <a:rPr lang="en-US" sz="1400" dirty="0" smtClean="0"/>
                        <a:t>None</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Insurance;</a:t>
                      </a:r>
                      <a:r>
                        <a:rPr lang="en-US" sz="1400" baseline="0" dirty="0" smtClean="0"/>
                        <a:t> </a:t>
                      </a:r>
                      <a:r>
                        <a:rPr lang="en-US" sz="1400" dirty="0" smtClean="0"/>
                        <a:t>association with IEEE;</a:t>
                      </a:r>
                      <a:r>
                        <a:rPr lang="en-US" sz="1400" baseline="0" dirty="0" smtClean="0"/>
                        <a:t>  </a:t>
                      </a:r>
                      <a:r>
                        <a:rPr lang="en-US" sz="1400" dirty="0" smtClean="0"/>
                        <a:t>SSO status;</a:t>
                      </a:r>
                      <a:r>
                        <a:rPr lang="en-US" sz="1400" baseline="0" dirty="0" smtClean="0"/>
                        <a:t> additional-cost </a:t>
                      </a:r>
                      <a:r>
                        <a:rPr lang="en-US" sz="1400" baseline="0" dirty="0" smtClean="0"/>
                        <a:t>services available from ISTO</a:t>
                      </a:r>
                      <a:endParaRPr lang="en-US" sz="1400" dirty="0" smtClean="0"/>
                    </a:p>
                  </a:txBody>
                  <a:tcPr/>
                </a:tc>
                <a:tc>
                  <a:txBody>
                    <a:bodyPr/>
                    <a:lstStyle/>
                    <a:p>
                      <a:r>
                        <a:rPr lang="en-US" sz="1400" dirty="0" smtClean="0"/>
                        <a:t>Many </a:t>
                      </a:r>
                      <a:r>
                        <a:rPr lang="en-US" sz="1400" dirty="0" smtClean="0"/>
                        <a:t>additional-cost</a:t>
                      </a:r>
                      <a:r>
                        <a:rPr lang="en-US" sz="1400" baseline="0" dirty="0" smtClean="0"/>
                        <a:t> </a:t>
                      </a:r>
                      <a:r>
                        <a:rPr lang="en-US" sz="1400" baseline="0" dirty="0" smtClean="0"/>
                        <a:t>services available </a:t>
                      </a:r>
                      <a:r>
                        <a:rPr lang="en-US" sz="1400" baseline="0" dirty="0" smtClean="0"/>
                        <a:t>from </a:t>
                      </a:r>
                      <a:r>
                        <a:rPr lang="en-US" sz="1400" baseline="0" dirty="0" smtClean="0"/>
                        <a:t>VTM Group</a:t>
                      </a:r>
                      <a:endParaRPr lang="en-US" sz="1400" dirty="0"/>
                    </a:p>
                  </a:txBody>
                  <a:tcPr/>
                </a:tc>
              </a:tr>
              <a:tr h="370840">
                <a:tc>
                  <a:txBody>
                    <a:bodyPr/>
                    <a:lstStyle/>
                    <a:p>
                      <a:pPr algn="r"/>
                      <a:r>
                        <a:rPr lang="en-US" sz="1400" b="1" dirty="0" smtClean="0"/>
                        <a:t>IT infrastructure</a:t>
                      </a:r>
                      <a:endParaRPr lang="en-US" sz="1400" b="1" dirty="0"/>
                    </a:p>
                  </a:txBody>
                  <a:tcPr/>
                </a:tc>
                <a:tc>
                  <a:txBody>
                    <a:bodyPr/>
                    <a:lstStyle/>
                    <a:p>
                      <a:r>
                        <a:rPr lang="en-US" sz="1400" dirty="0" smtClean="0"/>
                        <a:t>Hosted </a:t>
                      </a:r>
                      <a:r>
                        <a:rPr lang="en-US" sz="1400" dirty="0" smtClean="0"/>
                        <a:t>IT (ex:</a:t>
                      </a:r>
                      <a:r>
                        <a:rPr lang="en-US" sz="1400" baseline="0" dirty="0" smtClean="0"/>
                        <a:t> Causeway)</a:t>
                      </a:r>
                      <a:endParaRPr lang="en-US" sz="1400" dirty="0"/>
                    </a:p>
                  </a:txBody>
                  <a:tcPr/>
                </a:tc>
                <a:tc>
                  <a:txBody>
                    <a:bodyPr/>
                    <a:lstStyle/>
                    <a:p>
                      <a:r>
                        <a:rPr lang="en-US" sz="1400" dirty="0" smtClean="0"/>
                        <a:t>ISTO provides, or other hosted </a:t>
                      </a:r>
                      <a:r>
                        <a:rPr lang="en-US" sz="1400" dirty="0" smtClean="0"/>
                        <a:t>IT (ex:</a:t>
                      </a:r>
                      <a:r>
                        <a:rPr lang="en-US" sz="1400" baseline="0" dirty="0" smtClean="0"/>
                        <a:t> Causeway)</a:t>
                      </a:r>
                      <a:endParaRPr lang="en-US" sz="1400" dirty="0"/>
                    </a:p>
                  </a:txBody>
                  <a:tcPr/>
                </a:tc>
                <a:tc>
                  <a:txBody>
                    <a:bodyPr/>
                    <a:lstStyle/>
                    <a:p>
                      <a:r>
                        <a:rPr lang="en-US" sz="1400" dirty="0" smtClean="0"/>
                        <a:t>VTM-hosted</a:t>
                      </a:r>
                      <a:r>
                        <a:rPr lang="en-US" sz="1400" baseline="0" dirty="0" smtClean="0"/>
                        <a:t> Causeway</a:t>
                      </a:r>
                      <a:endParaRPr lang="en-US" sz="1400" dirty="0"/>
                    </a:p>
                  </a:txBody>
                  <a:tcPr/>
                </a:tc>
              </a:tr>
              <a:tr h="370840">
                <a:tc>
                  <a:txBody>
                    <a:bodyPr/>
                    <a:lstStyle/>
                    <a:p>
                      <a:pPr algn="r"/>
                      <a:r>
                        <a:rPr lang="en-US" sz="1400" b="1" dirty="0" smtClean="0"/>
                        <a:t>First year cost</a:t>
                      </a:r>
                      <a:endParaRPr lang="en-US" sz="14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t>$41,000</a:t>
                      </a:r>
                    </a:p>
                  </a:txBody>
                  <a:tcPr/>
                </a:tc>
                <a:tc>
                  <a:txBody>
                    <a:bodyPr/>
                    <a:lstStyle/>
                    <a:p>
                      <a:r>
                        <a:rPr lang="en-US" sz="1400" b="1" dirty="0" smtClean="0"/>
                        <a:t>$94,500</a:t>
                      </a:r>
                      <a:endParaRPr lang="en-US" sz="1400" b="1" dirty="0"/>
                    </a:p>
                  </a:txBody>
                  <a:tcPr/>
                </a:tc>
                <a:tc>
                  <a:txBody>
                    <a:bodyPr/>
                    <a:lstStyle/>
                    <a:p>
                      <a:r>
                        <a:rPr lang="en-US" sz="1400" b="1" dirty="0" smtClean="0"/>
                        <a:t>$52,800</a:t>
                      </a:r>
                    </a:p>
                  </a:txBody>
                  <a:tcPr/>
                </a:tc>
              </a:tr>
              <a:tr h="370840">
                <a:tc>
                  <a:txBody>
                    <a:bodyPr/>
                    <a:lstStyle/>
                    <a:p>
                      <a:pPr algn="r"/>
                      <a:r>
                        <a:rPr lang="en-US" sz="1400" b="1" dirty="0" smtClean="0"/>
                        <a:t>Ongoing</a:t>
                      </a:r>
                      <a:r>
                        <a:rPr lang="en-US" sz="1400" b="1" baseline="0" dirty="0" smtClean="0"/>
                        <a:t> annual cost</a:t>
                      </a:r>
                      <a:endParaRPr lang="en-US" sz="14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t>$30,500</a:t>
                      </a:r>
                    </a:p>
                  </a:txBody>
                  <a:tcPr/>
                </a:tc>
                <a:tc>
                  <a:txBody>
                    <a:bodyPr/>
                    <a:lstStyle/>
                    <a:p>
                      <a:r>
                        <a:rPr lang="en-US" sz="1400" b="1" dirty="0" smtClean="0"/>
                        <a:t>$86,500</a:t>
                      </a:r>
                      <a:endParaRPr lang="en-US" sz="1400" b="1" dirty="0"/>
                    </a:p>
                  </a:txBody>
                  <a:tcPr/>
                </a:tc>
                <a:tc>
                  <a:txBody>
                    <a:bodyPr/>
                    <a:lstStyle/>
                    <a:p>
                      <a:r>
                        <a:rPr lang="en-US" sz="1400" b="1" dirty="0" smtClean="0"/>
                        <a:t>$42,300</a:t>
                      </a:r>
                    </a:p>
                  </a:txBody>
                  <a:tcPr/>
                </a:tc>
              </a:tr>
            </a:tbl>
          </a:graphicData>
        </a:graphic>
      </p:graphicFrame>
      <p:sp>
        <p:nvSpPr>
          <p:cNvPr id="5" name="Slide Number Placeholder 4"/>
          <p:cNvSpPr>
            <a:spLocks noGrp="1"/>
          </p:cNvSpPr>
          <p:nvPr>
            <p:ph type="sldNum" sz="quarter" idx="12"/>
          </p:nvPr>
        </p:nvSpPr>
        <p:spPr/>
        <p:txBody>
          <a:bodyPr/>
          <a:lstStyle/>
          <a:p>
            <a:fld id="{AF839A5B-9E40-41B8-B996-A151934C2C87}" type="slidenum">
              <a:rPr lang="en-US" smtClean="0"/>
              <a:pPr/>
              <a:t>10</a:t>
            </a:fld>
            <a:endParaRPr lang="en-US"/>
          </a:p>
        </p:txBody>
      </p:sp>
      <p:sp>
        <p:nvSpPr>
          <p:cNvPr id="3" name="Date Placeholder 2"/>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9335052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detail</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51059239"/>
              </p:ext>
            </p:extLst>
          </p:nvPr>
        </p:nvGraphicFramePr>
        <p:xfrm>
          <a:off x="457202" y="1722755"/>
          <a:ext cx="8153400" cy="40792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052858"/>
                <a:gridCol w="1052858"/>
                <a:gridCol w="1052858"/>
                <a:gridCol w="1052858"/>
                <a:gridCol w="1316073"/>
                <a:gridCol w="1283500"/>
                <a:gridCol w="1342395"/>
              </a:tblGrid>
              <a:tr h="370840">
                <a:tc rowSpan="2">
                  <a:txBody>
                    <a:bodyPr/>
                    <a:lstStyle/>
                    <a:p>
                      <a:pPr algn="r"/>
                      <a:r>
                        <a:rPr lang="en-US" sz="1400" dirty="0" smtClean="0">
                          <a:latin typeface="+mn-lt"/>
                        </a:rPr>
                        <a:t>Solution</a:t>
                      </a:r>
                    </a:p>
                    <a:p>
                      <a:pPr algn="r"/>
                      <a:endParaRPr lang="en-US" sz="1400" dirty="0" smtClean="0">
                        <a:latin typeface="+mn-lt"/>
                      </a:endParaRPr>
                    </a:p>
                    <a:p>
                      <a:pPr algn="r"/>
                      <a:endParaRPr lang="en-US" sz="1400" dirty="0">
                        <a:latin typeface="+mn-lt"/>
                      </a:endParaRPr>
                    </a:p>
                  </a:txBody>
                  <a:tcPr marL="9525" marR="9525" marT="9525" marB="0" anchor="ctr"/>
                </a:tc>
                <a:tc gridSpan="2">
                  <a:txBody>
                    <a:bodyPr/>
                    <a:lstStyle/>
                    <a:p>
                      <a:pPr algn="ctr"/>
                      <a:r>
                        <a:rPr lang="en-US" sz="1400" b="1" dirty="0" smtClean="0">
                          <a:effectLst>
                            <a:outerShdw blurRad="38100" dist="38100" dir="2700000" algn="tl">
                              <a:srgbClr val="000000">
                                <a:alpha val="43137"/>
                              </a:srgbClr>
                            </a:outerShdw>
                          </a:effectLst>
                          <a:latin typeface="+mn-lt"/>
                        </a:rPr>
                        <a:t>Roll your</a:t>
                      </a:r>
                      <a:r>
                        <a:rPr lang="en-US" sz="1400" b="1" baseline="0" dirty="0" smtClean="0">
                          <a:effectLst>
                            <a:outerShdw blurRad="38100" dist="38100" dir="2700000" algn="tl">
                              <a:srgbClr val="000000">
                                <a:alpha val="43137"/>
                              </a:srgbClr>
                            </a:outerShdw>
                          </a:effectLst>
                          <a:latin typeface="+mn-lt"/>
                        </a:rPr>
                        <a:t> own 501(c)6</a:t>
                      </a:r>
                      <a:endParaRPr lang="en-US" sz="1400" b="1" dirty="0">
                        <a:effectLst>
                          <a:outerShdw blurRad="38100" dist="38100" dir="2700000" algn="tl">
                            <a:srgbClr val="000000">
                              <a:alpha val="43137"/>
                            </a:srgbClr>
                          </a:outerShdw>
                        </a:effectLst>
                        <a:latin typeface="+mn-lt"/>
                      </a:endParaRPr>
                    </a:p>
                  </a:txBody>
                  <a:tcPr marL="9525" marR="9525" marT="9525" marB="0" anchor="ctr"/>
                </a:tc>
                <a:tc hMerge="1">
                  <a:txBody>
                    <a:bodyPr/>
                    <a:lstStyle/>
                    <a:p>
                      <a:pPr algn="l" fontAlgn="b"/>
                      <a:endParaRPr lang="en-US" sz="1100" b="0" i="0" u="none" strike="noStrike" dirty="0">
                        <a:solidFill>
                          <a:srgbClr val="000000"/>
                        </a:solidFill>
                        <a:effectLst/>
                        <a:latin typeface="Calibri"/>
                      </a:endParaRPr>
                    </a:p>
                  </a:txBody>
                  <a:tcPr marL="9525" marR="9525" marT="9525" marB="0" anchor="b"/>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mn-lt"/>
                          <a:ea typeface="+mn-ea"/>
                          <a:cs typeface="+mn-cs"/>
                        </a:rPr>
                        <a:t>IEEE-ISTO</a:t>
                      </a:r>
                      <a:endParaRPr kumimoji="0" 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lt"/>
                        <a:ea typeface="+mn-ea"/>
                        <a:cs typeface="+mn-cs"/>
                      </a:endParaRPr>
                    </a:p>
                  </a:txBody>
                  <a:tcPr marL="9525" marR="9525" marT="9525" marB="0" anchor="ctr"/>
                </a:tc>
                <a:tc hMerge="1">
                  <a:txBody>
                    <a:bodyPr/>
                    <a:lstStyle/>
                    <a:p>
                      <a:pPr algn="l" fontAlgn="b"/>
                      <a:endParaRPr lang="en-US" sz="1100" b="0" i="0" u="none" strike="noStrike" dirty="0">
                        <a:solidFill>
                          <a:srgbClr val="000000"/>
                        </a:solidFill>
                        <a:effectLst/>
                        <a:latin typeface="Calibri"/>
                      </a:endParaRPr>
                    </a:p>
                  </a:txBody>
                  <a:tcPr marL="9525" marR="9525" marT="9525" marB="0" anchor="b"/>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mn-lt"/>
                          <a:ea typeface="+mn-ea"/>
                          <a:cs typeface="+mn-cs"/>
                        </a:rPr>
                        <a:t>VTM Group</a:t>
                      </a:r>
                      <a:endParaRPr kumimoji="0" 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lt"/>
                        <a:ea typeface="+mn-ea"/>
                        <a:cs typeface="+mn-cs"/>
                      </a:endParaRPr>
                    </a:p>
                  </a:txBody>
                  <a:tcPr marL="9525" marR="9525" marT="9525" marB="0" anchor="ctr"/>
                </a:tc>
                <a:tc hMerge="1">
                  <a:txBody>
                    <a:bodyPr/>
                    <a:lstStyle/>
                    <a:p>
                      <a:pPr algn="l" fontAlgn="b"/>
                      <a:endParaRPr lang="en-US" sz="1100" b="0" i="0" u="none" strike="noStrike" dirty="0">
                        <a:solidFill>
                          <a:srgbClr val="000000"/>
                        </a:solidFill>
                        <a:effectLst/>
                        <a:latin typeface="Calibri"/>
                      </a:endParaRPr>
                    </a:p>
                  </a:txBody>
                  <a:tcPr marL="9525" marR="9525" marT="9525" marB="0" anchor="b"/>
                </a:tc>
              </a:tr>
              <a:tr h="370840">
                <a:tc vMerge="1">
                  <a:txBody>
                    <a:bodyPr/>
                    <a:lstStyle/>
                    <a:p>
                      <a:pPr algn="l" fontAlgn="b"/>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400" b="1" i="0" u="none" strike="noStrike" dirty="0">
                          <a:solidFill>
                            <a:srgbClr val="000000"/>
                          </a:solidFill>
                          <a:effectLst/>
                          <a:latin typeface="+mn-lt"/>
                        </a:rPr>
                        <a:t>First year</a:t>
                      </a:r>
                    </a:p>
                  </a:txBody>
                  <a:tcPr marL="9525" marR="9525" marT="9525" marB="0" anchor="ctr"/>
                </a:tc>
                <a:tc>
                  <a:txBody>
                    <a:bodyPr/>
                    <a:lstStyle/>
                    <a:p>
                      <a:pPr algn="ctr" fontAlgn="b"/>
                      <a:r>
                        <a:rPr lang="en-US" sz="1400" b="1" i="0" u="none" strike="noStrike" dirty="0">
                          <a:solidFill>
                            <a:srgbClr val="000000"/>
                          </a:solidFill>
                          <a:effectLst/>
                          <a:latin typeface="+mn-lt"/>
                        </a:rPr>
                        <a:t>Ongoing</a:t>
                      </a:r>
                    </a:p>
                  </a:txBody>
                  <a:tcPr marL="9525" marR="9525" marT="9525" marB="0" anchor="ctr"/>
                </a:tc>
                <a:tc>
                  <a:txBody>
                    <a:bodyPr/>
                    <a:lstStyle/>
                    <a:p>
                      <a:pPr algn="ctr" fontAlgn="b"/>
                      <a:r>
                        <a:rPr lang="en-US" sz="1400" b="1" i="0" u="none" strike="noStrike" dirty="0">
                          <a:solidFill>
                            <a:srgbClr val="000000"/>
                          </a:solidFill>
                          <a:effectLst/>
                          <a:latin typeface="+mn-lt"/>
                        </a:rPr>
                        <a:t>First year</a:t>
                      </a:r>
                    </a:p>
                  </a:txBody>
                  <a:tcPr marL="9525" marR="9525" marT="9525" marB="0" anchor="ctr"/>
                </a:tc>
                <a:tc>
                  <a:txBody>
                    <a:bodyPr/>
                    <a:lstStyle/>
                    <a:p>
                      <a:pPr algn="ctr" fontAlgn="b"/>
                      <a:r>
                        <a:rPr lang="en-US" sz="1400" b="1" i="0" u="none" strike="noStrike" dirty="0">
                          <a:solidFill>
                            <a:srgbClr val="000000"/>
                          </a:solidFill>
                          <a:effectLst/>
                          <a:latin typeface="+mn-lt"/>
                        </a:rPr>
                        <a:t>Ongoing</a:t>
                      </a:r>
                    </a:p>
                  </a:txBody>
                  <a:tcPr marL="9525" marR="9525" marT="9525" marB="0" anchor="ctr"/>
                </a:tc>
                <a:tc>
                  <a:txBody>
                    <a:bodyPr/>
                    <a:lstStyle/>
                    <a:p>
                      <a:pPr algn="ctr" fontAlgn="b"/>
                      <a:r>
                        <a:rPr lang="en-US" sz="1400" b="1" i="0" u="none" strike="noStrike" dirty="0">
                          <a:solidFill>
                            <a:srgbClr val="000000"/>
                          </a:solidFill>
                          <a:effectLst/>
                          <a:latin typeface="+mn-lt"/>
                        </a:rPr>
                        <a:t>First year</a:t>
                      </a:r>
                    </a:p>
                  </a:txBody>
                  <a:tcPr marL="9525" marR="9525" marT="9525" marB="0" anchor="ctr"/>
                </a:tc>
                <a:tc>
                  <a:txBody>
                    <a:bodyPr/>
                    <a:lstStyle/>
                    <a:p>
                      <a:pPr algn="ctr" fontAlgn="b"/>
                      <a:r>
                        <a:rPr lang="en-US" sz="1400" b="1" i="0" u="none" strike="noStrike" dirty="0">
                          <a:solidFill>
                            <a:srgbClr val="000000"/>
                          </a:solidFill>
                          <a:effectLst/>
                          <a:latin typeface="+mn-lt"/>
                        </a:rPr>
                        <a:t>Ongoing</a:t>
                      </a:r>
                    </a:p>
                  </a:txBody>
                  <a:tcPr marL="9525" marR="9525" marT="9525" marB="0" anchor="ctr"/>
                </a:tc>
              </a:tr>
              <a:tr h="370840">
                <a:tc>
                  <a:txBody>
                    <a:bodyPr/>
                    <a:lstStyle/>
                    <a:p>
                      <a:pPr algn="r" fontAlgn="b"/>
                      <a:r>
                        <a:rPr lang="en-US" sz="1400" b="1" i="0" u="none" strike="noStrike" dirty="0">
                          <a:solidFill>
                            <a:srgbClr val="000000"/>
                          </a:solidFill>
                          <a:effectLst/>
                          <a:latin typeface="+mn-lt"/>
                        </a:rPr>
                        <a:t>Ops setup</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Not applicable</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Not applicable</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algn="r" fontAlgn="b"/>
                      <a:r>
                        <a:rPr lang="en-US" sz="1400" b="0" i="0" u="none" strike="noStrike" dirty="0" smtClean="0">
                          <a:solidFill>
                            <a:srgbClr val="000000"/>
                          </a:solidFill>
                          <a:effectLst/>
                          <a:latin typeface="+mn-lt"/>
                        </a:rPr>
                        <a:t>$ 3,500 </a:t>
                      </a:r>
                      <a:endParaRPr lang="en-US" sz="1400" b="0" i="0" u="none" strike="noStrike" dirty="0">
                        <a:solidFill>
                          <a:srgbClr val="000000"/>
                        </a:solidFill>
                        <a:effectLst/>
                        <a:latin typeface="+mn-lt"/>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Not applicable</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algn="r" fontAlgn="b"/>
                      <a:r>
                        <a:rPr lang="en-US" sz="1400" b="0" i="0" u="none" strike="noStrike" dirty="0" smtClean="0">
                          <a:solidFill>
                            <a:srgbClr val="000000"/>
                          </a:solidFill>
                          <a:effectLst/>
                          <a:latin typeface="+mn-lt"/>
                        </a:rPr>
                        <a:t>$ 2,000 </a:t>
                      </a:r>
                      <a:endParaRPr lang="en-US" sz="1400" b="0" i="0" u="none" strike="noStrike" dirty="0">
                        <a:solidFill>
                          <a:srgbClr val="000000"/>
                        </a:solidFill>
                        <a:effectLst/>
                        <a:latin typeface="+mn-lt"/>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Not applicable</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r>
              <a:tr h="370840">
                <a:tc>
                  <a:txBody>
                    <a:bodyPr/>
                    <a:lstStyle/>
                    <a:p>
                      <a:pPr algn="r" fontAlgn="b"/>
                      <a:r>
                        <a:rPr lang="en-US" sz="1400" b="1" i="0" u="none" strike="noStrike">
                          <a:solidFill>
                            <a:srgbClr val="000000"/>
                          </a:solidFill>
                          <a:effectLst/>
                          <a:latin typeface="+mn-lt"/>
                        </a:rPr>
                        <a:t>Operations</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Not applicable</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Not applicable</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$ 60,000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$ 60,000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$ 26,400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$ 26,400 </a:t>
                      </a:r>
                      <a:endParaRPr lang="en-US" sz="1400" b="0" i="0" u="none" strike="noStrike" dirty="0">
                        <a:solidFill>
                          <a:srgbClr val="000000"/>
                        </a:solidFill>
                        <a:effectLst/>
                        <a:latin typeface="+mn-lt"/>
                      </a:endParaRPr>
                    </a:p>
                  </a:txBody>
                  <a:tcPr marL="9525" marR="9525" marT="9525" marB="0" anchor="ctr"/>
                </a:tc>
              </a:tr>
              <a:tr h="370840">
                <a:tc>
                  <a:txBody>
                    <a:bodyPr/>
                    <a:lstStyle/>
                    <a:p>
                      <a:pPr algn="r" fontAlgn="b"/>
                      <a:r>
                        <a:rPr lang="en-US" sz="1400" b="1" i="0" u="none" strike="noStrike">
                          <a:solidFill>
                            <a:srgbClr val="000000"/>
                          </a:solidFill>
                          <a:effectLst/>
                          <a:latin typeface="+mn-lt"/>
                        </a:rPr>
                        <a:t>Legal</a:t>
                      </a: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$ 5,000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$ 1,000 </a:t>
                      </a:r>
                      <a:endParaRPr lang="en-US" sz="1400" b="0" i="0" u="none" strike="noStrike" dirty="0">
                        <a:solidFill>
                          <a:srgbClr val="000000"/>
                        </a:solidFill>
                        <a:effectLst/>
                        <a:latin typeface="+mn-lt"/>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Not applicable</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Not applicable</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$ 5,000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$ 1,000 </a:t>
                      </a:r>
                      <a:endParaRPr lang="en-US" sz="1400" b="0" i="0" u="none" strike="noStrike" dirty="0">
                        <a:solidFill>
                          <a:srgbClr val="000000"/>
                        </a:solidFill>
                        <a:effectLst/>
                        <a:latin typeface="+mn-lt"/>
                      </a:endParaRPr>
                    </a:p>
                  </a:txBody>
                  <a:tcPr marL="9525" marR="9525" marT="9525" marB="0" anchor="ctr"/>
                </a:tc>
              </a:tr>
              <a:tr h="370840">
                <a:tc>
                  <a:txBody>
                    <a:bodyPr/>
                    <a:lstStyle/>
                    <a:p>
                      <a:pPr algn="r" fontAlgn="b"/>
                      <a:r>
                        <a:rPr lang="en-US" sz="1400" b="1" i="0" u="none" strike="noStrike">
                          <a:solidFill>
                            <a:srgbClr val="000000"/>
                          </a:solidFill>
                          <a:effectLst/>
                          <a:latin typeface="+mn-lt"/>
                        </a:rPr>
                        <a:t>Filing</a:t>
                      </a: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$ 1,000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$ 1,000 </a:t>
                      </a:r>
                      <a:endParaRPr lang="en-US" sz="1400" b="0" i="0" u="none" strike="noStrike" dirty="0">
                        <a:solidFill>
                          <a:srgbClr val="000000"/>
                        </a:solidFill>
                        <a:effectLst/>
                        <a:latin typeface="+mn-lt"/>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Not applicable</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Not applicable</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$ 1,000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$ 1,000 </a:t>
                      </a:r>
                      <a:endParaRPr lang="en-US" sz="1400" b="0" i="0" u="none" strike="noStrike" dirty="0">
                        <a:solidFill>
                          <a:srgbClr val="000000"/>
                        </a:solidFill>
                        <a:effectLst/>
                        <a:latin typeface="+mn-lt"/>
                      </a:endParaRPr>
                    </a:p>
                  </a:txBody>
                  <a:tcPr marL="9525" marR="9525" marT="9525" marB="0" anchor="ctr"/>
                </a:tc>
              </a:tr>
              <a:tr h="370840">
                <a:tc>
                  <a:txBody>
                    <a:bodyPr/>
                    <a:lstStyle/>
                    <a:p>
                      <a:pPr algn="r" fontAlgn="b"/>
                      <a:r>
                        <a:rPr lang="en-US" sz="1400" b="1" i="0" u="none" strike="noStrike">
                          <a:solidFill>
                            <a:srgbClr val="000000"/>
                          </a:solidFill>
                          <a:effectLst/>
                          <a:latin typeface="+mn-lt"/>
                        </a:rPr>
                        <a:t>Accounting</a:t>
                      </a: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$ 2,000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$ 1,000 </a:t>
                      </a:r>
                      <a:endParaRPr lang="en-US" sz="1400" b="0" i="0" u="none" strike="noStrike" dirty="0">
                        <a:solidFill>
                          <a:srgbClr val="000000"/>
                        </a:solidFill>
                        <a:effectLst/>
                        <a:latin typeface="+mn-lt"/>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Included in Ops </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Included in Ops </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algn="ctr" fontAlgn="b"/>
                      <a:r>
                        <a:rPr lang="en-US" sz="1200" b="0" i="0" u="none" strike="noStrike" dirty="0" smtClean="0">
                          <a:solidFill>
                            <a:srgbClr val="000000"/>
                          </a:solidFill>
                          <a:effectLst/>
                          <a:latin typeface="+mn-lt"/>
                        </a:rPr>
                        <a:t>Included in</a:t>
                      </a:r>
                      <a:r>
                        <a:rPr lang="en-US" sz="1200" b="0" i="0" u="none" strike="noStrike" baseline="0" dirty="0" smtClean="0">
                          <a:solidFill>
                            <a:srgbClr val="000000"/>
                          </a:solidFill>
                          <a:effectLst/>
                          <a:latin typeface="+mn-lt"/>
                        </a:rPr>
                        <a:t> Ops</a:t>
                      </a:r>
                      <a:r>
                        <a:rPr lang="en-US" sz="1200" b="0" i="0" u="none" strike="noStrike" dirty="0" smtClean="0">
                          <a:solidFill>
                            <a:srgbClr val="000000"/>
                          </a:solidFill>
                          <a:effectLst/>
                          <a:latin typeface="+mn-lt"/>
                        </a:rPr>
                        <a:t> </a:t>
                      </a:r>
                      <a:endParaRPr lang="en-US" sz="1200" b="0" i="0" u="none" strike="noStrike" dirty="0">
                        <a:solidFill>
                          <a:srgbClr val="000000"/>
                        </a:solidFill>
                        <a:effectLst/>
                        <a:latin typeface="+mn-lt"/>
                      </a:endParaRPr>
                    </a:p>
                  </a:txBody>
                  <a:tcPr marL="9525" marR="9525" marT="9525" marB="0" anchor="ctr"/>
                </a:tc>
                <a:tc>
                  <a:txBody>
                    <a:bodyPr/>
                    <a:lstStyle/>
                    <a:p>
                      <a:pPr algn="ctr" fontAlgn="b"/>
                      <a:r>
                        <a:rPr lang="en-US" sz="1200" b="0" i="0" u="none" strike="noStrike" dirty="0" smtClean="0">
                          <a:solidFill>
                            <a:srgbClr val="000000"/>
                          </a:solidFill>
                          <a:effectLst/>
                          <a:latin typeface="+mn-lt"/>
                        </a:rPr>
                        <a:t>Included in</a:t>
                      </a:r>
                      <a:r>
                        <a:rPr lang="en-US" sz="1200" b="0" i="0" u="none" strike="noStrike" baseline="0" dirty="0" smtClean="0">
                          <a:solidFill>
                            <a:srgbClr val="000000"/>
                          </a:solidFill>
                          <a:effectLst/>
                          <a:latin typeface="+mn-lt"/>
                        </a:rPr>
                        <a:t> Ops</a:t>
                      </a:r>
                      <a:r>
                        <a:rPr lang="en-US" sz="1200" b="0" i="0" u="none" strike="noStrike" dirty="0" smtClean="0">
                          <a:solidFill>
                            <a:srgbClr val="000000"/>
                          </a:solidFill>
                          <a:effectLst/>
                          <a:latin typeface="+mn-lt"/>
                        </a:rPr>
                        <a:t> </a:t>
                      </a:r>
                      <a:endParaRPr lang="en-US" sz="1200" b="0" i="0" u="none" strike="noStrike" dirty="0">
                        <a:solidFill>
                          <a:srgbClr val="000000"/>
                        </a:solidFill>
                        <a:effectLst/>
                        <a:latin typeface="+mn-lt"/>
                      </a:endParaRPr>
                    </a:p>
                  </a:txBody>
                  <a:tcPr marL="9525" marR="9525" marT="9525" marB="0" anchor="ctr"/>
                </a:tc>
              </a:tr>
              <a:tr h="370840">
                <a:tc>
                  <a:txBody>
                    <a:bodyPr/>
                    <a:lstStyle/>
                    <a:p>
                      <a:pPr algn="r" fontAlgn="b"/>
                      <a:r>
                        <a:rPr lang="en-US" sz="1400" b="1" i="0" u="none" strike="noStrike" dirty="0" smtClean="0">
                          <a:solidFill>
                            <a:srgbClr val="000000"/>
                          </a:solidFill>
                          <a:effectLst/>
                          <a:latin typeface="+mn-lt"/>
                        </a:rPr>
                        <a:t>Invoicing</a:t>
                      </a:r>
                      <a:endParaRPr lang="en-US" sz="1400" b="1"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smtClean="0">
                          <a:solidFill>
                            <a:srgbClr val="000000"/>
                          </a:solidFill>
                          <a:effectLst/>
                          <a:latin typeface="+mn-lt"/>
                        </a:rPr>
                        <a:t>$</a:t>
                      </a:r>
                      <a:r>
                        <a:rPr lang="en-US" sz="1400" b="0" i="0" u="none" strike="noStrike" dirty="0" smtClean="0">
                          <a:solidFill>
                            <a:srgbClr val="000000"/>
                          </a:solidFill>
                          <a:effectLst/>
                          <a:latin typeface="+mn-lt"/>
                        </a:rPr>
                        <a:t> </a:t>
                      </a:r>
                      <a:r>
                        <a:rPr lang="en-US" sz="1400" b="0" i="0" u="none" strike="noStrike" dirty="0" smtClean="0">
                          <a:solidFill>
                            <a:srgbClr val="000000"/>
                          </a:solidFill>
                          <a:effectLst/>
                          <a:latin typeface="+mn-lt"/>
                        </a:rPr>
                        <a:t>2,000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$ 1,000 </a:t>
                      </a:r>
                      <a:endParaRPr lang="en-US" sz="1400" b="0" i="0" u="none" strike="noStrike" dirty="0">
                        <a:solidFill>
                          <a:srgbClr val="000000"/>
                        </a:solidFill>
                        <a:effectLst/>
                        <a:latin typeface="+mn-lt"/>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Included in Ops </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Included in Ops </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tc>
                <a:tc>
                  <a:txBody>
                    <a:bodyPr/>
                    <a:lstStyle/>
                    <a:p>
                      <a:pPr algn="ctr" fontAlgn="b"/>
                      <a:r>
                        <a:rPr lang="en-US" sz="1200" b="0" i="0" u="none" strike="noStrike" dirty="0" smtClean="0">
                          <a:solidFill>
                            <a:srgbClr val="000000"/>
                          </a:solidFill>
                          <a:effectLst/>
                          <a:latin typeface="+mn-lt"/>
                        </a:rPr>
                        <a:t>Included in</a:t>
                      </a:r>
                      <a:r>
                        <a:rPr lang="en-US" sz="1200" b="0" i="0" u="none" strike="noStrike" baseline="0" dirty="0" smtClean="0">
                          <a:solidFill>
                            <a:srgbClr val="000000"/>
                          </a:solidFill>
                          <a:effectLst/>
                          <a:latin typeface="+mn-lt"/>
                        </a:rPr>
                        <a:t> Ops</a:t>
                      </a:r>
                      <a:r>
                        <a:rPr lang="en-US" sz="1200" b="0" i="0" u="none" strike="noStrike" dirty="0" smtClean="0">
                          <a:solidFill>
                            <a:srgbClr val="000000"/>
                          </a:solidFill>
                          <a:effectLst/>
                          <a:latin typeface="+mn-lt"/>
                        </a:rPr>
                        <a:t> </a:t>
                      </a:r>
                      <a:endParaRPr lang="en-US" sz="1200" b="0" i="0" u="none" strike="noStrike" dirty="0">
                        <a:solidFill>
                          <a:srgbClr val="000000"/>
                        </a:solidFill>
                        <a:effectLst/>
                        <a:latin typeface="+mn-lt"/>
                      </a:endParaRPr>
                    </a:p>
                  </a:txBody>
                  <a:tcPr marL="9525" marR="9525" marT="9525" marB="0" anchor="ctr"/>
                </a:tc>
                <a:tc>
                  <a:txBody>
                    <a:bodyPr/>
                    <a:lstStyle/>
                    <a:p>
                      <a:pPr algn="ctr" fontAlgn="b"/>
                      <a:r>
                        <a:rPr lang="en-US" sz="1200" b="0" i="0" u="none" strike="noStrike" dirty="0" smtClean="0">
                          <a:solidFill>
                            <a:srgbClr val="000000"/>
                          </a:solidFill>
                          <a:effectLst/>
                          <a:latin typeface="+mn-lt"/>
                        </a:rPr>
                        <a:t>Included in</a:t>
                      </a:r>
                      <a:r>
                        <a:rPr lang="en-US" sz="1200" b="0" i="0" u="none" strike="noStrike" baseline="0" dirty="0" smtClean="0">
                          <a:solidFill>
                            <a:srgbClr val="000000"/>
                          </a:solidFill>
                          <a:effectLst/>
                          <a:latin typeface="+mn-lt"/>
                        </a:rPr>
                        <a:t> Ops</a:t>
                      </a:r>
                      <a:r>
                        <a:rPr lang="en-US" sz="1200" b="0" i="0" u="none" strike="noStrike" dirty="0" smtClean="0">
                          <a:solidFill>
                            <a:srgbClr val="000000"/>
                          </a:solidFill>
                          <a:effectLst/>
                          <a:latin typeface="+mn-lt"/>
                        </a:rPr>
                        <a:t> </a:t>
                      </a:r>
                      <a:endParaRPr lang="en-US" sz="1200" b="0" i="0" u="none" strike="noStrike" dirty="0">
                        <a:solidFill>
                          <a:srgbClr val="000000"/>
                        </a:solidFill>
                        <a:effectLst/>
                        <a:latin typeface="+mn-lt"/>
                      </a:endParaRPr>
                    </a:p>
                  </a:txBody>
                  <a:tcPr marL="9525" marR="9525" marT="9525" marB="0" anchor="ctr"/>
                </a:tc>
              </a:tr>
              <a:tr h="370840">
                <a:tc>
                  <a:txBody>
                    <a:bodyPr/>
                    <a:lstStyle/>
                    <a:p>
                      <a:pPr algn="r" fontAlgn="b"/>
                      <a:r>
                        <a:rPr lang="en-US" sz="1400" b="1" i="0" u="none" strike="noStrike" dirty="0">
                          <a:solidFill>
                            <a:srgbClr val="000000"/>
                          </a:solidFill>
                          <a:effectLst/>
                          <a:latin typeface="+mn-lt"/>
                        </a:rPr>
                        <a:t>IT</a:t>
                      </a: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$ 26,000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$ 24,000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$ 26,000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$ 24,000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$ 13,400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$ 11,400 </a:t>
                      </a:r>
                      <a:endParaRPr lang="en-US" sz="1400" b="0" i="0" u="none" strike="noStrike" dirty="0">
                        <a:solidFill>
                          <a:srgbClr val="000000"/>
                        </a:solidFill>
                        <a:effectLst/>
                        <a:latin typeface="+mn-lt"/>
                      </a:endParaRPr>
                    </a:p>
                  </a:txBody>
                  <a:tcPr marL="9525" marR="9525" marT="9525" marB="0" anchor="ctr"/>
                </a:tc>
              </a:tr>
              <a:tr h="370840">
                <a:tc>
                  <a:txBody>
                    <a:bodyPr/>
                    <a:lstStyle/>
                    <a:p>
                      <a:pPr algn="r" fontAlgn="b"/>
                      <a:r>
                        <a:rPr lang="en-US" sz="1400" b="1" i="0" u="none" strike="noStrike" dirty="0" smtClean="0">
                          <a:solidFill>
                            <a:srgbClr val="000000"/>
                          </a:solidFill>
                          <a:effectLst/>
                          <a:latin typeface="+mn-lt"/>
                        </a:rPr>
                        <a:t>Miscellany</a:t>
                      </a:r>
                      <a:endParaRPr lang="en-US" sz="1400" b="1"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$ 5,000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$ 2,500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$ 5,000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$ 2,500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$ 5,000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$ 2,500 </a:t>
                      </a:r>
                      <a:endParaRPr lang="en-US" sz="1400" b="0" i="0" u="none" strike="noStrike" dirty="0">
                        <a:solidFill>
                          <a:srgbClr val="000000"/>
                        </a:solidFill>
                        <a:effectLst/>
                        <a:latin typeface="+mn-lt"/>
                      </a:endParaRPr>
                    </a:p>
                  </a:txBody>
                  <a:tcPr marL="9525" marR="9525" marT="9525" marB="0" anchor="ctr"/>
                </a:tc>
              </a:tr>
              <a:tr h="370840">
                <a:tc>
                  <a:txBody>
                    <a:bodyPr/>
                    <a:lstStyle/>
                    <a:p>
                      <a:pPr algn="r" fontAlgn="b"/>
                      <a:r>
                        <a:rPr lang="en-US" sz="1400" b="1" i="0" u="none" strike="noStrike" dirty="0" smtClean="0">
                          <a:solidFill>
                            <a:srgbClr val="000000"/>
                          </a:solidFill>
                          <a:effectLst/>
                          <a:latin typeface="+mn-lt"/>
                        </a:rPr>
                        <a:t>Total:</a:t>
                      </a:r>
                      <a:endParaRPr lang="en-US" sz="1400" b="1"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$ 41,000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$ 30,500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$ 94,500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$ 86,500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$ 52,800 </a:t>
                      </a:r>
                      <a:endParaRPr lang="en-US" sz="1400" b="0" i="0" u="none" strike="noStrike" dirty="0">
                        <a:solidFill>
                          <a:srgbClr val="000000"/>
                        </a:solidFill>
                        <a:effectLst/>
                        <a:latin typeface="+mn-lt"/>
                      </a:endParaRPr>
                    </a:p>
                  </a:txBody>
                  <a:tcPr marL="9525" marR="9525" marT="9525" marB="0" anchor="ctr"/>
                </a:tc>
                <a:tc>
                  <a:txBody>
                    <a:bodyPr/>
                    <a:lstStyle/>
                    <a:p>
                      <a:pPr algn="r" fontAlgn="b"/>
                      <a:r>
                        <a:rPr lang="en-US" sz="1400" b="0" i="0" u="none" strike="noStrike" dirty="0">
                          <a:solidFill>
                            <a:srgbClr val="000000"/>
                          </a:solidFill>
                          <a:effectLst/>
                          <a:latin typeface="+mn-lt"/>
                        </a:rPr>
                        <a:t> </a:t>
                      </a:r>
                      <a:r>
                        <a:rPr lang="en-US" sz="1400" b="0" i="0" u="none" strike="noStrike" dirty="0" smtClean="0">
                          <a:solidFill>
                            <a:srgbClr val="000000"/>
                          </a:solidFill>
                          <a:effectLst/>
                          <a:latin typeface="+mn-lt"/>
                        </a:rPr>
                        <a:t>$ 42,300 </a:t>
                      </a:r>
                      <a:endParaRPr lang="en-US" sz="1400" b="0" i="0" u="none" strike="noStrike" dirty="0">
                        <a:solidFill>
                          <a:srgbClr val="000000"/>
                        </a:solidFill>
                        <a:effectLst/>
                        <a:latin typeface="+mn-lt"/>
                      </a:endParaRPr>
                    </a:p>
                  </a:txBody>
                  <a:tcPr marL="9525" marR="9525" marT="9525" marB="0" anchor="ctr"/>
                </a:tc>
              </a:tr>
            </a:tbl>
          </a:graphicData>
        </a:graphic>
      </p:graphicFrame>
      <p:sp>
        <p:nvSpPr>
          <p:cNvPr id="5" name="Slide Number Placeholder 4"/>
          <p:cNvSpPr>
            <a:spLocks noGrp="1"/>
          </p:cNvSpPr>
          <p:nvPr>
            <p:ph type="sldNum" sz="quarter" idx="12"/>
          </p:nvPr>
        </p:nvSpPr>
        <p:spPr/>
        <p:txBody>
          <a:bodyPr/>
          <a:lstStyle/>
          <a:p>
            <a:fld id="{AF839A5B-9E40-41B8-B996-A151934C2C87}" type="slidenum">
              <a:rPr lang="en-US" smtClean="0"/>
              <a:pPr/>
              <a:t>11</a:t>
            </a:fld>
            <a:endParaRPr lang="en-US"/>
          </a:p>
        </p:txBody>
      </p:sp>
      <p:sp>
        <p:nvSpPr>
          <p:cNvPr id="3" name="Date Placeholder 2"/>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4977460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a:t>
            </a:r>
            <a:endParaRPr lang="en-US" dirty="0"/>
          </a:p>
        </p:txBody>
      </p:sp>
      <p:sp>
        <p:nvSpPr>
          <p:cNvPr id="3" name="Content Placeholder 2"/>
          <p:cNvSpPr>
            <a:spLocks noGrp="1"/>
          </p:cNvSpPr>
          <p:nvPr>
            <p:ph idx="1"/>
          </p:nvPr>
        </p:nvSpPr>
        <p:spPr>
          <a:xfrm>
            <a:off x="914400" y="1371600"/>
            <a:ext cx="7772400" cy="4983960"/>
          </a:xfrm>
        </p:spPr>
        <p:txBody>
          <a:bodyPr>
            <a:noAutofit/>
          </a:bodyPr>
          <a:lstStyle/>
          <a:p>
            <a:r>
              <a:rPr lang="en-US" sz="2400" dirty="0" smtClean="0"/>
              <a:t>VTM Group and Causeway</a:t>
            </a:r>
          </a:p>
          <a:p>
            <a:pPr lvl="1"/>
            <a:r>
              <a:rPr lang="en-US" sz="2000" dirty="0" smtClean="0"/>
              <a:t>VTM is an established association management firm managing dozens of associations</a:t>
            </a:r>
          </a:p>
          <a:p>
            <a:pPr lvl="1"/>
            <a:r>
              <a:rPr lang="en-US" sz="2000" dirty="0" smtClean="0"/>
              <a:t>VTM developed Causeway and offers it at ½ price with VTM management package</a:t>
            </a:r>
          </a:p>
          <a:p>
            <a:pPr lvl="1"/>
            <a:r>
              <a:rPr lang="en-US" sz="2000" dirty="0" smtClean="0"/>
              <a:t>We would also use their recommended legal service (</a:t>
            </a:r>
            <a:r>
              <a:rPr lang="en-US" sz="2000" dirty="0" err="1" smtClean="0"/>
              <a:t>Gesmer</a:t>
            </a:r>
            <a:r>
              <a:rPr lang="en-US" sz="2000" dirty="0" smtClean="0"/>
              <a:t> </a:t>
            </a:r>
            <a:r>
              <a:rPr lang="en-US" sz="2000" dirty="0" err="1" smtClean="0"/>
              <a:t>Updegrove</a:t>
            </a:r>
            <a:r>
              <a:rPr lang="en-US" sz="2000" dirty="0" smtClean="0"/>
              <a:t> LLP) for incorporation services</a:t>
            </a:r>
          </a:p>
          <a:p>
            <a:pPr lvl="1"/>
            <a:endParaRPr lang="en-US" sz="2000" dirty="0" smtClean="0"/>
          </a:p>
          <a:p>
            <a:pPr lvl="1"/>
            <a:r>
              <a:rPr lang="en-US" sz="2000" dirty="0" smtClean="0"/>
              <a:t>Least expensive option which offers the needed functionality</a:t>
            </a:r>
            <a:endParaRPr lang="en-US" sz="2000" dirty="0" smtClean="0"/>
          </a:p>
        </p:txBody>
      </p:sp>
      <p:sp>
        <p:nvSpPr>
          <p:cNvPr id="5" name="Slide Number Placeholder 4"/>
          <p:cNvSpPr>
            <a:spLocks noGrp="1"/>
          </p:cNvSpPr>
          <p:nvPr>
            <p:ph type="sldNum" sz="quarter" idx="12"/>
          </p:nvPr>
        </p:nvSpPr>
        <p:spPr/>
        <p:txBody>
          <a:bodyPr/>
          <a:lstStyle/>
          <a:p>
            <a:fld id="{AF839A5B-9E40-41B8-B996-A151934C2C87}" type="slidenum">
              <a:rPr lang="en-US" smtClean="0"/>
              <a:pPr/>
              <a:t>12</a:t>
            </a:fld>
            <a:endParaRPr lang="en-US"/>
          </a:p>
        </p:txBody>
      </p:sp>
      <p:sp>
        <p:nvSpPr>
          <p:cNvPr id="4" name="Date Placeholder 3"/>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a:t>
            </a:r>
            <a:r>
              <a:rPr lang="en-US" dirty="0" smtClean="0"/>
              <a:t>Smithson</a:t>
            </a:r>
            <a:endParaRPr lang="en-US" dirty="0"/>
          </a:p>
        </p:txBody>
      </p:sp>
    </p:spTree>
    <p:extLst>
      <p:ext uri="{BB962C8B-B14F-4D97-AF65-F5344CB8AC3E}">
        <p14:creationId xmlns:p14="http://schemas.microsoft.com/office/powerpoint/2010/main" val="41554946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would it be funded?</a:t>
            </a:r>
            <a:endParaRPr lang="en-US" dirty="0"/>
          </a:p>
        </p:txBody>
      </p:sp>
      <p:sp>
        <p:nvSpPr>
          <p:cNvPr id="3" name="Content Placeholder 2"/>
          <p:cNvSpPr>
            <a:spLocks noGrp="1"/>
          </p:cNvSpPr>
          <p:nvPr>
            <p:ph idx="1"/>
          </p:nvPr>
        </p:nvSpPr>
        <p:spPr>
          <a:xfrm>
            <a:off x="914400" y="1524000"/>
            <a:ext cx="7772400" cy="4831560"/>
          </a:xfrm>
        </p:spPr>
        <p:txBody>
          <a:bodyPr>
            <a:noAutofit/>
          </a:bodyPr>
          <a:lstStyle/>
          <a:p>
            <a:r>
              <a:rPr lang="en-US" sz="2400" dirty="0" smtClean="0"/>
              <a:t>After some benevolent seeding, self-fund from profits obtained from conferences or something – </a:t>
            </a:r>
            <a:r>
              <a:rPr lang="en-US" sz="2400" i="1" dirty="0" smtClean="0"/>
              <a:t>unlikely</a:t>
            </a:r>
          </a:p>
          <a:p>
            <a:r>
              <a:rPr lang="en-US" sz="2400" dirty="0" smtClean="0"/>
              <a:t>Annual membership fees plus meeting/conference fees</a:t>
            </a:r>
          </a:p>
          <a:p>
            <a:pPr lvl="1"/>
            <a:r>
              <a:rPr lang="en-US" sz="2000" dirty="0" smtClean="0"/>
              <a:t>Membership by organization, not by individual</a:t>
            </a:r>
          </a:p>
          <a:p>
            <a:pPr lvl="1"/>
            <a:r>
              <a:rPr lang="en-US" sz="2000" dirty="0" smtClean="0"/>
              <a:t>Need to consider sliding scales and member classes (including “free”) so as not to chase away otherwise worthy contributors</a:t>
            </a:r>
          </a:p>
        </p:txBody>
      </p:sp>
      <p:sp>
        <p:nvSpPr>
          <p:cNvPr id="5" name="Slide Number Placeholder 4"/>
          <p:cNvSpPr>
            <a:spLocks noGrp="1"/>
          </p:cNvSpPr>
          <p:nvPr>
            <p:ph type="sldNum" sz="quarter" idx="12"/>
          </p:nvPr>
        </p:nvSpPr>
        <p:spPr/>
        <p:txBody>
          <a:bodyPr/>
          <a:lstStyle/>
          <a:p>
            <a:fld id="{AF839A5B-9E40-41B8-B996-A151934C2C87}" type="slidenum">
              <a:rPr lang="en-US" smtClean="0"/>
              <a:pPr/>
              <a:t>13</a:t>
            </a:fld>
            <a:endParaRPr lang="en-US"/>
          </a:p>
        </p:txBody>
      </p:sp>
      <p:sp>
        <p:nvSpPr>
          <p:cNvPr id="4" name="Date Placeholder 3"/>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2454232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it realistic?</a:t>
            </a:r>
            <a:endParaRPr lang="en-US" dirty="0"/>
          </a:p>
        </p:txBody>
      </p:sp>
      <p:sp>
        <p:nvSpPr>
          <p:cNvPr id="3" name="Content Placeholder 2"/>
          <p:cNvSpPr>
            <a:spLocks noGrp="1"/>
          </p:cNvSpPr>
          <p:nvPr>
            <p:ph idx="1"/>
          </p:nvPr>
        </p:nvSpPr>
        <p:spPr>
          <a:xfrm>
            <a:off x="914400" y="1371600"/>
            <a:ext cx="7772400" cy="4572000"/>
          </a:xfrm>
        </p:spPr>
        <p:txBody>
          <a:bodyPr>
            <a:normAutofit/>
          </a:bodyPr>
          <a:lstStyle/>
          <a:p>
            <a:r>
              <a:rPr lang="en-US" sz="2400" dirty="0"/>
              <a:t>Bootstrapping</a:t>
            </a:r>
          </a:p>
          <a:p>
            <a:pPr lvl="1"/>
            <a:r>
              <a:rPr lang="en-US" sz="2000" dirty="0"/>
              <a:t>To start, we’d need some number of companies to join in advance of incorporation </a:t>
            </a:r>
            <a:r>
              <a:rPr lang="en-US" sz="2000" dirty="0" smtClean="0"/>
              <a:t>(using a third party and trust account)</a:t>
            </a:r>
            <a:endParaRPr lang="en-US" sz="2000" dirty="0"/>
          </a:p>
          <a:p>
            <a:pPr lvl="1"/>
            <a:r>
              <a:rPr lang="en-US" sz="2000" dirty="0"/>
              <a:t>Ten or twenty companies joining </a:t>
            </a:r>
            <a:r>
              <a:rPr lang="en-US" sz="2000" dirty="0" smtClean="0"/>
              <a:t>in advance is enough </a:t>
            </a:r>
            <a:r>
              <a:rPr lang="en-US" sz="2000" dirty="0"/>
              <a:t>to </a:t>
            </a:r>
            <a:r>
              <a:rPr lang="en-US" sz="2000" dirty="0" smtClean="0"/>
              <a:t>bootstrap </a:t>
            </a:r>
            <a:r>
              <a:rPr lang="en-US" sz="2000" dirty="0"/>
              <a:t>the organization</a:t>
            </a:r>
            <a:r>
              <a:rPr lang="en-US" sz="2000" dirty="0" smtClean="0"/>
              <a:t>.</a:t>
            </a:r>
          </a:p>
          <a:p>
            <a:pPr lvl="1"/>
            <a:endParaRPr lang="en-US" sz="1800" dirty="0"/>
          </a:p>
          <a:p>
            <a:r>
              <a:rPr lang="en-US" sz="2400" dirty="0" smtClean="0"/>
              <a:t>Sustaining</a:t>
            </a:r>
          </a:p>
          <a:p>
            <a:pPr lvl="1"/>
            <a:r>
              <a:rPr lang="en-US" sz="2000" dirty="0" smtClean="0"/>
              <a:t>Of the 225+ organizations in the CCUF, 175+ of them are either vendors, labs, or consultants.</a:t>
            </a:r>
          </a:p>
          <a:p>
            <a:pPr lvl="1"/>
            <a:r>
              <a:rPr lang="en-US" sz="2000" dirty="0" smtClean="0"/>
              <a:t>125 of them joining at a meager $500/year = $62,500</a:t>
            </a:r>
          </a:p>
          <a:p>
            <a:pPr lvl="1"/>
            <a:r>
              <a:rPr lang="en-US" sz="2000" dirty="0" smtClean="0"/>
              <a:t>It is enough to sustain the organization.</a:t>
            </a:r>
          </a:p>
          <a:p>
            <a:pPr lvl="1"/>
            <a:endParaRPr lang="en-US" sz="2000" dirty="0"/>
          </a:p>
        </p:txBody>
      </p:sp>
      <p:sp>
        <p:nvSpPr>
          <p:cNvPr id="4" name="Date Placeholder 3"/>
          <p:cNvSpPr>
            <a:spLocks noGrp="1"/>
          </p:cNvSpPr>
          <p:nvPr>
            <p:ph type="dt" sz="half" idx="10"/>
          </p:nvPr>
        </p:nvSpPr>
        <p:spPr/>
        <p:txBody>
          <a:bodyPr/>
          <a:lstStyle/>
          <a:p>
            <a:r>
              <a:rPr lang="en-US" smtClean="0"/>
              <a:t>4 September 2014</a:t>
            </a:r>
            <a:endParaRPr lang="en-US"/>
          </a:p>
        </p:txBody>
      </p:sp>
      <p:sp>
        <p:nvSpPr>
          <p:cNvPr id="5" name="Footer Placeholder 4"/>
          <p:cNvSpPr>
            <a:spLocks noGrp="1"/>
          </p:cNvSpPr>
          <p:nvPr>
            <p:ph type="ftr" sz="quarter" idx="11"/>
          </p:nvPr>
        </p:nvSpPr>
        <p:spPr/>
        <p:txBody>
          <a:bodyPr/>
          <a:lstStyle/>
          <a:p>
            <a:r>
              <a:rPr lang="en-US" smtClean="0"/>
              <a:t>CCUF Incorporation - B. Smithson</a:t>
            </a:r>
            <a:endParaRPr lang="en-US"/>
          </a:p>
        </p:txBody>
      </p:sp>
      <p:sp>
        <p:nvSpPr>
          <p:cNvPr id="6" name="Slide Number Placeholder 5"/>
          <p:cNvSpPr>
            <a:spLocks noGrp="1"/>
          </p:cNvSpPr>
          <p:nvPr>
            <p:ph type="sldNum" sz="quarter" idx="12"/>
          </p:nvPr>
        </p:nvSpPr>
        <p:spPr/>
        <p:txBody>
          <a:bodyPr/>
          <a:lstStyle/>
          <a:p>
            <a:fld id="{AF839A5B-9E40-41B8-B996-A151934C2C87}" type="slidenum">
              <a:rPr lang="en-US" smtClean="0"/>
              <a:pPr/>
              <a:t>14</a:t>
            </a:fld>
            <a:endParaRPr lang="en-US"/>
          </a:p>
        </p:txBody>
      </p:sp>
    </p:spTree>
    <p:extLst>
      <p:ext uri="{BB962C8B-B14F-4D97-AF65-F5344CB8AC3E}">
        <p14:creationId xmlns:p14="http://schemas.microsoft.com/office/powerpoint/2010/main" val="37320603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we start</a:t>
            </a:r>
            <a:r>
              <a:rPr lang="en-US" dirty="0" smtClean="0"/>
              <a:t>?</a:t>
            </a:r>
            <a:endParaRPr lang="en-US" dirty="0"/>
          </a:p>
        </p:txBody>
      </p:sp>
      <p:sp>
        <p:nvSpPr>
          <p:cNvPr id="3" name="Content Placeholder 2"/>
          <p:cNvSpPr>
            <a:spLocks noGrp="1"/>
          </p:cNvSpPr>
          <p:nvPr>
            <p:ph idx="1"/>
          </p:nvPr>
        </p:nvSpPr>
        <p:spPr>
          <a:xfrm>
            <a:off x="838200" y="1371600"/>
            <a:ext cx="7772400" cy="5257800"/>
          </a:xfrm>
        </p:spPr>
        <p:txBody>
          <a:bodyPr>
            <a:normAutofit lnSpcReduction="10000"/>
          </a:bodyPr>
          <a:lstStyle/>
          <a:p>
            <a:pPr marL="525780" indent="-457200">
              <a:buFont typeface="+mj-lt"/>
              <a:buAutoNum type="arabicPeriod"/>
            </a:pPr>
            <a:r>
              <a:rPr lang="en-US" sz="2400" dirty="0" smtClean="0"/>
              <a:t>Form an Incorporation WG to discuss and propose:</a:t>
            </a:r>
          </a:p>
          <a:p>
            <a:pPr marL="854964" lvl="1" indent="-457200"/>
            <a:r>
              <a:rPr lang="en-US" sz="2000" dirty="0" smtClean="0"/>
              <a:t>Organization name and purpose</a:t>
            </a:r>
          </a:p>
          <a:p>
            <a:pPr marL="854964" lvl="1" indent="-457200"/>
            <a:r>
              <a:rPr lang="en-US" sz="2000" dirty="0" smtClean="0"/>
              <a:t>Membership class structure, fees, and agreements</a:t>
            </a:r>
          </a:p>
          <a:p>
            <a:pPr marL="1110996" lvl="2" indent="-457200"/>
            <a:r>
              <a:rPr lang="en-US" sz="1800" dirty="0" smtClean="0"/>
              <a:t>Fee versus free, sliding scales</a:t>
            </a:r>
          </a:p>
          <a:p>
            <a:pPr marL="1110996" lvl="2" indent="-457200"/>
            <a:r>
              <a:rPr lang="en-US" sz="1800" dirty="0"/>
              <a:t>Voting and other rights</a:t>
            </a:r>
          </a:p>
          <a:p>
            <a:pPr marL="1110996" lvl="2" indent="-457200"/>
            <a:r>
              <a:rPr lang="en-US" sz="1800" dirty="0" smtClean="0"/>
              <a:t>Membership agreement</a:t>
            </a:r>
          </a:p>
          <a:p>
            <a:pPr marL="854964" lvl="1" indent="-457200"/>
            <a:r>
              <a:rPr lang="en-US" sz="2000" dirty="0" smtClean="0"/>
              <a:t>Board structure, i</a:t>
            </a:r>
            <a:r>
              <a:rPr lang="en-US" sz="2000" dirty="0" smtClean="0"/>
              <a:t>nitial board / officers, hardwired committees</a:t>
            </a:r>
          </a:p>
          <a:p>
            <a:pPr marL="854964" lvl="1" indent="-457200"/>
            <a:r>
              <a:rPr lang="en-US" sz="2000" dirty="0" smtClean="0"/>
              <a:t>Additional policies (supporting a non-profit status)</a:t>
            </a:r>
          </a:p>
          <a:p>
            <a:pPr marL="854964" lvl="1" indent="-457200"/>
            <a:r>
              <a:rPr lang="en-US" sz="2000" dirty="0" smtClean="0"/>
              <a:t>Services to be employed (e.g., </a:t>
            </a:r>
            <a:r>
              <a:rPr lang="en-US" sz="2000" dirty="0"/>
              <a:t>VTM </a:t>
            </a:r>
            <a:r>
              <a:rPr lang="en-US" sz="2000" dirty="0" smtClean="0"/>
              <a:t>Group for operations, </a:t>
            </a:r>
            <a:r>
              <a:rPr lang="en-US" sz="2000" dirty="0" err="1" smtClean="0"/>
              <a:t>Gesmer</a:t>
            </a:r>
            <a:r>
              <a:rPr lang="en-US" sz="2000" dirty="0" smtClean="0"/>
              <a:t> </a:t>
            </a:r>
            <a:r>
              <a:rPr lang="en-US" sz="2000" dirty="0" err="1" smtClean="0"/>
              <a:t>Updegrove</a:t>
            </a:r>
            <a:r>
              <a:rPr lang="en-US" sz="2000" dirty="0" smtClean="0"/>
              <a:t> LLP for legal, </a:t>
            </a:r>
            <a:r>
              <a:rPr lang="en-US" sz="2000" dirty="0"/>
              <a:t>Causeway for </a:t>
            </a:r>
            <a:r>
              <a:rPr lang="en-US" sz="2000" dirty="0" smtClean="0"/>
              <a:t>collaboration… )</a:t>
            </a:r>
          </a:p>
          <a:p>
            <a:pPr marL="854964" lvl="1" indent="-457200"/>
            <a:r>
              <a:rPr lang="en-US" sz="2000" dirty="0" smtClean="0"/>
              <a:t>How to obtain membership approval</a:t>
            </a:r>
          </a:p>
          <a:p>
            <a:pPr marL="854964" lvl="1" indent="-457200"/>
            <a:r>
              <a:rPr lang="en-US" sz="2000" dirty="0" smtClean="0"/>
              <a:t>How to obtain seed funds</a:t>
            </a:r>
          </a:p>
          <a:p>
            <a:pPr marL="854964" lvl="1" indent="-457200"/>
            <a:r>
              <a:rPr lang="en-US" sz="2000" dirty="0" smtClean="0"/>
              <a:t>When to light the fuse…</a:t>
            </a:r>
          </a:p>
          <a:p>
            <a:pPr marL="1110996" lvl="2" indent="-457200"/>
            <a:endParaRPr lang="en-US" sz="1800" dirty="0" smtClean="0"/>
          </a:p>
          <a:p>
            <a:pPr marL="525780" indent="-457200">
              <a:buFont typeface="+mj-lt"/>
              <a:buAutoNum type="arabicPeriod"/>
            </a:pPr>
            <a:r>
              <a:rPr lang="en-US" sz="2400" dirty="0"/>
              <a:t>Obtain membership approval to </a:t>
            </a:r>
            <a:r>
              <a:rPr lang="en-US" sz="2400" dirty="0" smtClean="0"/>
              <a:t>proceed</a:t>
            </a:r>
          </a:p>
        </p:txBody>
      </p:sp>
      <p:sp>
        <p:nvSpPr>
          <p:cNvPr id="4" name="Date Placeholder 3"/>
          <p:cNvSpPr>
            <a:spLocks noGrp="1"/>
          </p:cNvSpPr>
          <p:nvPr>
            <p:ph type="dt" sz="half" idx="10"/>
          </p:nvPr>
        </p:nvSpPr>
        <p:spPr/>
        <p:txBody>
          <a:bodyPr/>
          <a:lstStyle/>
          <a:p>
            <a:r>
              <a:rPr lang="en-US" dirty="0" smtClean="0"/>
              <a:t>4 September 2014</a:t>
            </a:r>
            <a:endParaRPr lang="en-US" dirty="0"/>
          </a:p>
        </p:txBody>
      </p:sp>
      <p:sp>
        <p:nvSpPr>
          <p:cNvPr id="5" name="Footer Placeholder 4"/>
          <p:cNvSpPr>
            <a:spLocks noGrp="1"/>
          </p:cNvSpPr>
          <p:nvPr>
            <p:ph type="ftr" sz="quarter" idx="11"/>
          </p:nvPr>
        </p:nvSpPr>
        <p:spPr/>
        <p:txBody>
          <a:bodyPr/>
          <a:lstStyle/>
          <a:p>
            <a:r>
              <a:rPr lang="en-US" smtClean="0"/>
              <a:t>CCUF Incorporation - B. Smithson</a:t>
            </a:r>
            <a:endParaRPr lang="en-US"/>
          </a:p>
        </p:txBody>
      </p:sp>
      <p:sp>
        <p:nvSpPr>
          <p:cNvPr id="6" name="Slide Number Placeholder 5"/>
          <p:cNvSpPr>
            <a:spLocks noGrp="1"/>
          </p:cNvSpPr>
          <p:nvPr>
            <p:ph type="sldNum" sz="quarter" idx="12"/>
          </p:nvPr>
        </p:nvSpPr>
        <p:spPr/>
        <p:txBody>
          <a:bodyPr/>
          <a:lstStyle/>
          <a:p>
            <a:fld id="{AF839A5B-9E40-41B8-B996-A151934C2C87}" type="slidenum">
              <a:rPr lang="en-US" smtClean="0"/>
              <a:pPr/>
              <a:t>15</a:t>
            </a:fld>
            <a:endParaRPr lang="en-US"/>
          </a:p>
        </p:txBody>
      </p:sp>
    </p:spTree>
    <p:extLst>
      <p:ext uri="{BB962C8B-B14F-4D97-AF65-F5344CB8AC3E}">
        <p14:creationId xmlns:p14="http://schemas.microsoft.com/office/powerpoint/2010/main" val="36630051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we finish?</a:t>
            </a:r>
            <a:endParaRPr lang="en-US" dirty="0"/>
          </a:p>
        </p:txBody>
      </p:sp>
      <p:sp>
        <p:nvSpPr>
          <p:cNvPr id="3" name="Content Placeholder 2"/>
          <p:cNvSpPr>
            <a:spLocks noGrp="1"/>
          </p:cNvSpPr>
          <p:nvPr>
            <p:ph idx="1"/>
          </p:nvPr>
        </p:nvSpPr>
        <p:spPr>
          <a:xfrm>
            <a:off x="914400" y="1447800"/>
            <a:ext cx="7772400" cy="4572000"/>
          </a:xfrm>
        </p:spPr>
        <p:txBody>
          <a:bodyPr>
            <a:normAutofit/>
          </a:bodyPr>
          <a:lstStyle/>
          <a:p>
            <a:pPr marL="525780" indent="-457200">
              <a:buFont typeface="+mj-lt"/>
              <a:buAutoNum type="arabicPeriod" startAt="3"/>
            </a:pPr>
            <a:r>
              <a:rPr lang="en-US" sz="2400" dirty="0" smtClean="0"/>
              <a:t>Line up service providers (VTM, GU, etc.)</a:t>
            </a:r>
          </a:p>
          <a:p>
            <a:pPr marL="525780" indent="-457200">
              <a:buFont typeface="+mj-lt"/>
              <a:buAutoNum type="arabicPeriod" startAt="3"/>
            </a:pPr>
            <a:r>
              <a:rPr lang="en-US" sz="2400" dirty="0" smtClean="0"/>
              <a:t>VTM Group sets up trust account for seed funding</a:t>
            </a:r>
          </a:p>
          <a:p>
            <a:pPr marL="525780" indent="-457200">
              <a:buFont typeface="+mj-lt"/>
              <a:buAutoNum type="arabicPeriod" startAt="3"/>
            </a:pPr>
            <a:r>
              <a:rPr lang="en-US" sz="2400" dirty="0" smtClean="0"/>
              <a:t>Complete the paperwork from </a:t>
            </a:r>
            <a:r>
              <a:rPr lang="en-US" sz="2400" dirty="0" err="1" smtClean="0"/>
              <a:t>Gesmer</a:t>
            </a:r>
            <a:r>
              <a:rPr lang="en-US" sz="2400" dirty="0" smtClean="0"/>
              <a:t> </a:t>
            </a:r>
            <a:r>
              <a:rPr lang="en-US" sz="2400" dirty="0" err="1" smtClean="0"/>
              <a:t>Updegrove</a:t>
            </a:r>
            <a:endParaRPr lang="en-US" sz="2400" dirty="0" smtClean="0"/>
          </a:p>
          <a:p>
            <a:pPr marL="525780" indent="-457200">
              <a:buFont typeface="+mj-lt"/>
              <a:buAutoNum type="arabicPeriod" startAt="3"/>
            </a:pPr>
            <a:r>
              <a:rPr lang="en-US" sz="2400" dirty="0" smtClean="0"/>
              <a:t>File papers to incorporate as a 501(c)6</a:t>
            </a:r>
          </a:p>
          <a:p>
            <a:pPr marL="525780" indent="-457200">
              <a:buFont typeface="+mj-lt"/>
              <a:buAutoNum type="arabicPeriod" startAt="3"/>
            </a:pPr>
            <a:r>
              <a:rPr lang="en-US" sz="2400" dirty="0" smtClean="0"/>
              <a:t>File papers to do business</a:t>
            </a:r>
          </a:p>
          <a:p>
            <a:pPr marL="525780" indent="-457200">
              <a:buFont typeface="+mj-lt"/>
              <a:buAutoNum type="arabicPeriod" startAt="3"/>
            </a:pPr>
            <a:r>
              <a:rPr lang="en-US" sz="2400" dirty="0" smtClean="0"/>
              <a:t>Sign contracts as CCUF Inc.</a:t>
            </a:r>
          </a:p>
          <a:p>
            <a:pPr marL="525780" indent="-457200">
              <a:buFont typeface="+mj-lt"/>
              <a:buAutoNum type="arabicPeriod" startAt="3"/>
            </a:pPr>
            <a:r>
              <a:rPr lang="en-US" sz="2400" dirty="0" smtClean="0"/>
              <a:t>VTM starts operations (setting up financial accounts, membership registration, invoices, …)</a:t>
            </a:r>
          </a:p>
          <a:p>
            <a:pPr marL="525780" indent="-457200">
              <a:buFont typeface="+mj-lt"/>
              <a:buAutoNum type="arabicPeriod" startAt="3"/>
            </a:pPr>
            <a:r>
              <a:rPr lang="en-US" sz="2400" dirty="0" smtClean="0"/>
              <a:t>Set up Causeway and start migration from </a:t>
            </a:r>
            <a:r>
              <a:rPr lang="en-US" sz="2400" dirty="0" err="1" smtClean="0"/>
              <a:t>Teamlab</a:t>
            </a:r>
            <a:endParaRPr lang="en-US" sz="2000" dirty="0" smtClean="0"/>
          </a:p>
          <a:p>
            <a:pPr marL="854964" lvl="1" indent="-457200"/>
            <a:endParaRPr lang="en-US" sz="2000" dirty="0"/>
          </a:p>
        </p:txBody>
      </p:sp>
      <p:sp>
        <p:nvSpPr>
          <p:cNvPr id="4" name="Date Placeholder 3"/>
          <p:cNvSpPr>
            <a:spLocks noGrp="1"/>
          </p:cNvSpPr>
          <p:nvPr>
            <p:ph type="dt" sz="half" idx="10"/>
          </p:nvPr>
        </p:nvSpPr>
        <p:spPr/>
        <p:txBody>
          <a:bodyPr/>
          <a:lstStyle/>
          <a:p>
            <a:r>
              <a:rPr lang="en-US" smtClean="0"/>
              <a:t>4 September 2014</a:t>
            </a:r>
            <a:endParaRPr lang="en-US"/>
          </a:p>
        </p:txBody>
      </p:sp>
      <p:sp>
        <p:nvSpPr>
          <p:cNvPr id="5" name="Footer Placeholder 4"/>
          <p:cNvSpPr>
            <a:spLocks noGrp="1"/>
          </p:cNvSpPr>
          <p:nvPr>
            <p:ph type="ftr" sz="quarter" idx="11"/>
          </p:nvPr>
        </p:nvSpPr>
        <p:spPr/>
        <p:txBody>
          <a:bodyPr/>
          <a:lstStyle/>
          <a:p>
            <a:r>
              <a:rPr lang="en-US" smtClean="0"/>
              <a:t>CCUF Incorporation - B. Smithson</a:t>
            </a:r>
            <a:endParaRPr lang="en-US"/>
          </a:p>
        </p:txBody>
      </p:sp>
      <p:sp>
        <p:nvSpPr>
          <p:cNvPr id="6" name="Slide Number Placeholder 5"/>
          <p:cNvSpPr>
            <a:spLocks noGrp="1"/>
          </p:cNvSpPr>
          <p:nvPr>
            <p:ph type="sldNum" sz="quarter" idx="12"/>
          </p:nvPr>
        </p:nvSpPr>
        <p:spPr/>
        <p:txBody>
          <a:bodyPr/>
          <a:lstStyle/>
          <a:p>
            <a:fld id="{AF839A5B-9E40-41B8-B996-A151934C2C87}" type="slidenum">
              <a:rPr lang="en-US" smtClean="0"/>
              <a:pPr/>
              <a:t>16</a:t>
            </a:fld>
            <a:endParaRPr lang="en-US"/>
          </a:p>
        </p:txBody>
      </p:sp>
    </p:spTree>
    <p:extLst>
      <p:ext uri="{BB962C8B-B14F-4D97-AF65-F5344CB8AC3E}">
        <p14:creationId xmlns:p14="http://schemas.microsoft.com/office/powerpoint/2010/main" val="34344784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Questions / Discussion</a:t>
            </a:r>
            <a:endParaRPr lang="en-US" dirty="0"/>
          </a:p>
        </p:txBody>
      </p:sp>
      <p:sp>
        <p:nvSpPr>
          <p:cNvPr id="10" name="Content Placeholder 9"/>
          <p:cNvSpPr>
            <a:spLocks noGrp="1"/>
          </p:cNvSpPr>
          <p:nvPr>
            <p:ph idx="1"/>
          </p:nvPr>
        </p:nvSpPr>
        <p:spPr/>
        <p:txBody>
          <a:bodyPr/>
          <a:lstStyle/>
          <a:p>
            <a:pPr marL="68580" indent="0" algn="ctr">
              <a:buNone/>
            </a:pPr>
            <a:endParaRPr lang="en-US" sz="2400" dirty="0" smtClean="0"/>
          </a:p>
          <a:p>
            <a:pPr marL="68580" indent="0" algn="ctr">
              <a:buNone/>
            </a:pPr>
            <a:endParaRPr lang="en-US" sz="2400" dirty="0"/>
          </a:p>
          <a:p>
            <a:pPr marL="68580" indent="0" algn="ctr">
              <a:buNone/>
            </a:pPr>
            <a:endParaRPr lang="en-US" sz="2400" dirty="0" smtClean="0"/>
          </a:p>
          <a:p>
            <a:pPr marL="68580" indent="0" algn="ctr">
              <a:buNone/>
            </a:pPr>
            <a:r>
              <a:rPr lang="en-US" sz="2400" dirty="0" smtClean="0"/>
              <a:t>To join the Incorporation WG, send an email to </a:t>
            </a:r>
            <a:r>
              <a:rPr lang="en-US" sz="2400" dirty="0" smtClean="0">
                <a:hlinkClick r:id="rId2"/>
              </a:rPr>
              <a:t>bsmithson@ricohsv.com</a:t>
            </a:r>
            <a:endParaRPr lang="en-US" sz="2400" dirty="0" smtClean="0"/>
          </a:p>
          <a:p>
            <a:pPr marL="68580" indent="0">
              <a:buNone/>
            </a:pPr>
            <a:endParaRPr lang="en-US" dirty="0"/>
          </a:p>
          <a:p>
            <a:pPr marL="68580" indent="0" algn="ctr">
              <a:buNone/>
            </a:pPr>
            <a:r>
              <a:rPr lang="en-US" i="1" dirty="0" smtClean="0"/>
              <a:t>Thank you</a:t>
            </a:r>
            <a:endParaRPr lang="en-US" i="1" dirty="0"/>
          </a:p>
        </p:txBody>
      </p:sp>
      <p:sp>
        <p:nvSpPr>
          <p:cNvPr id="4" name="Date Placeholder 3"/>
          <p:cNvSpPr>
            <a:spLocks noGrp="1"/>
          </p:cNvSpPr>
          <p:nvPr>
            <p:ph type="dt" sz="half" idx="10"/>
          </p:nvPr>
        </p:nvSpPr>
        <p:spPr/>
        <p:txBody>
          <a:bodyPr/>
          <a:lstStyle/>
          <a:p>
            <a:r>
              <a:rPr lang="en-US" smtClean="0"/>
              <a:t>4 September 2014</a:t>
            </a:r>
            <a:endParaRPr lang="en-US"/>
          </a:p>
        </p:txBody>
      </p:sp>
      <p:sp>
        <p:nvSpPr>
          <p:cNvPr id="5" name="Footer Placeholder 4"/>
          <p:cNvSpPr>
            <a:spLocks noGrp="1"/>
          </p:cNvSpPr>
          <p:nvPr>
            <p:ph type="ftr" sz="quarter" idx="11"/>
          </p:nvPr>
        </p:nvSpPr>
        <p:spPr/>
        <p:txBody>
          <a:bodyPr/>
          <a:lstStyle/>
          <a:p>
            <a:r>
              <a:rPr lang="en-US" smtClean="0"/>
              <a:t>CCUF Incorporation - B. Smithson</a:t>
            </a:r>
            <a:endParaRPr lang="en-US"/>
          </a:p>
        </p:txBody>
      </p:sp>
      <p:sp>
        <p:nvSpPr>
          <p:cNvPr id="6" name="Slide Number Placeholder 5"/>
          <p:cNvSpPr>
            <a:spLocks noGrp="1"/>
          </p:cNvSpPr>
          <p:nvPr>
            <p:ph type="sldNum" sz="quarter" idx="12"/>
          </p:nvPr>
        </p:nvSpPr>
        <p:spPr/>
        <p:txBody>
          <a:bodyPr/>
          <a:lstStyle/>
          <a:p>
            <a:fld id="{AF839A5B-9E40-41B8-B996-A151934C2C87}" type="slidenum">
              <a:rPr lang="en-US" smtClean="0"/>
              <a:pPr/>
              <a:t>17</a:t>
            </a:fld>
            <a:endParaRPr lang="en-US"/>
          </a:p>
        </p:txBody>
      </p:sp>
    </p:spTree>
    <p:extLst>
      <p:ext uri="{BB962C8B-B14F-4D97-AF65-F5344CB8AC3E}">
        <p14:creationId xmlns:p14="http://schemas.microsoft.com/office/powerpoint/2010/main" val="28611836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 follow…</a:t>
            </a:r>
            <a:endParaRPr lang="en-US" dirty="0"/>
          </a:p>
        </p:txBody>
      </p:sp>
      <p:sp>
        <p:nvSpPr>
          <p:cNvPr id="3" name="Date Placeholder 2"/>
          <p:cNvSpPr>
            <a:spLocks noGrp="1"/>
          </p:cNvSpPr>
          <p:nvPr>
            <p:ph type="dt" sz="half" idx="10"/>
          </p:nvPr>
        </p:nvSpPr>
        <p:spPr/>
        <p:txBody>
          <a:bodyPr/>
          <a:lstStyle/>
          <a:p>
            <a:r>
              <a:rPr lang="en-US" smtClean="0"/>
              <a:t>4 September 2014</a:t>
            </a:r>
            <a:endParaRPr lang="en-US"/>
          </a:p>
        </p:txBody>
      </p:sp>
      <p:sp>
        <p:nvSpPr>
          <p:cNvPr id="4" name="Footer Placeholder 3"/>
          <p:cNvSpPr>
            <a:spLocks noGrp="1"/>
          </p:cNvSpPr>
          <p:nvPr>
            <p:ph type="ftr" sz="quarter" idx="11"/>
          </p:nvPr>
        </p:nvSpPr>
        <p:spPr/>
        <p:txBody>
          <a:bodyPr/>
          <a:lstStyle/>
          <a:p>
            <a:r>
              <a:rPr lang="en-US" smtClean="0"/>
              <a:t>CCUF Incorporation - B. Smithson</a:t>
            </a:r>
            <a:endParaRPr lang="en-US"/>
          </a:p>
        </p:txBody>
      </p:sp>
      <p:sp>
        <p:nvSpPr>
          <p:cNvPr id="5" name="Slide Number Placeholder 4"/>
          <p:cNvSpPr>
            <a:spLocks noGrp="1"/>
          </p:cNvSpPr>
          <p:nvPr>
            <p:ph type="sldNum" sz="quarter" idx="12"/>
          </p:nvPr>
        </p:nvSpPr>
        <p:spPr/>
        <p:txBody>
          <a:bodyPr/>
          <a:lstStyle/>
          <a:p>
            <a:fld id="{AF839A5B-9E40-41B8-B996-A151934C2C87}" type="slidenum">
              <a:rPr lang="en-US" smtClean="0"/>
              <a:pPr/>
              <a:t>18</a:t>
            </a:fld>
            <a:endParaRPr lang="en-US"/>
          </a:p>
        </p:txBody>
      </p:sp>
    </p:spTree>
    <p:extLst>
      <p:ext uri="{BB962C8B-B14F-4D97-AF65-F5344CB8AC3E}">
        <p14:creationId xmlns:p14="http://schemas.microsoft.com/office/powerpoint/2010/main" val="26470160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 a 501(c)(6)</a:t>
            </a:r>
            <a:endParaRPr lang="en-US" dirty="0"/>
          </a:p>
        </p:txBody>
      </p:sp>
      <p:sp>
        <p:nvSpPr>
          <p:cNvPr id="3" name="Content Placeholder 2"/>
          <p:cNvSpPr>
            <a:spLocks noGrp="1"/>
          </p:cNvSpPr>
          <p:nvPr>
            <p:ph idx="1"/>
          </p:nvPr>
        </p:nvSpPr>
        <p:spPr>
          <a:xfrm>
            <a:off x="914400" y="1371600"/>
            <a:ext cx="7772400" cy="4983960"/>
          </a:xfrm>
        </p:spPr>
        <p:txBody>
          <a:bodyPr>
            <a:noAutofit/>
          </a:bodyPr>
          <a:lstStyle/>
          <a:p>
            <a:r>
              <a:rPr lang="en-US" sz="2400" dirty="0" smtClean="0"/>
              <a:t>Relatively simple to form and operate</a:t>
            </a:r>
          </a:p>
          <a:p>
            <a:r>
              <a:rPr lang="en-US" sz="2400" dirty="0" smtClean="0"/>
              <a:t>A few $1,000s to start and maintain</a:t>
            </a:r>
          </a:p>
          <a:p>
            <a:pPr lvl="1"/>
            <a:r>
              <a:rPr lang="en-US" sz="2000" dirty="0" smtClean="0"/>
              <a:t>Legal fees</a:t>
            </a:r>
          </a:p>
          <a:p>
            <a:pPr lvl="1"/>
            <a:r>
              <a:rPr lang="en-US" sz="2000" dirty="0" smtClean="0"/>
              <a:t>Filing fees</a:t>
            </a:r>
          </a:p>
          <a:p>
            <a:pPr lvl="1"/>
            <a:r>
              <a:rPr lang="en-US" sz="2000" dirty="0" smtClean="0"/>
              <a:t>Accounting fees</a:t>
            </a:r>
          </a:p>
          <a:p>
            <a:pPr lvl="1"/>
            <a:endParaRPr lang="en-US" sz="2000" dirty="0"/>
          </a:p>
          <a:p>
            <a:r>
              <a:rPr lang="en-US" sz="2400" dirty="0" smtClean="0"/>
              <a:t>Without membership fees or other income, we would still need to provide our own volunteer efforts and IT infrastructure</a:t>
            </a:r>
          </a:p>
          <a:p>
            <a:r>
              <a:rPr lang="en-US" sz="2400" dirty="0" smtClean="0"/>
              <a:t>With membership fees or other income, we could outsource some admin and IT activities</a:t>
            </a:r>
          </a:p>
          <a:p>
            <a:pPr marL="68580" indent="0">
              <a:buNone/>
            </a:pPr>
            <a:endParaRPr lang="en-US" sz="2400" dirty="0" smtClean="0"/>
          </a:p>
          <a:p>
            <a:endParaRPr lang="en-US" sz="2400" dirty="0" smtClean="0"/>
          </a:p>
        </p:txBody>
      </p:sp>
      <p:sp>
        <p:nvSpPr>
          <p:cNvPr id="5" name="Slide Number Placeholder 4"/>
          <p:cNvSpPr>
            <a:spLocks noGrp="1"/>
          </p:cNvSpPr>
          <p:nvPr>
            <p:ph type="sldNum" sz="quarter" idx="12"/>
          </p:nvPr>
        </p:nvSpPr>
        <p:spPr/>
        <p:txBody>
          <a:bodyPr/>
          <a:lstStyle/>
          <a:p>
            <a:fld id="{AF839A5B-9E40-41B8-B996-A151934C2C87}" type="slidenum">
              <a:rPr lang="en-US" smtClean="0"/>
              <a:pPr/>
              <a:t>19</a:t>
            </a:fld>
            <a:endParaRPr lang="en-US"/>
          </a:p>
        </p:txBody>
      </p:sp>
      <p:sp>
        <p:nvSpPr>
          <p:cNvPr id="4" name="Date Placeholder 3"/>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5547694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r>
              <a:rPr lang="en-US" dirty="0" smtClean="0"/>
              <a:t>What’s the problem?</a:t>
            </a:r>
          </a:p>
          <a:p>
            <a:r>
              <a:rPr lang="en-US" dirty="0" smtClean="0"/>
              <a:t>What is the solution?</a:t>
            </a:r>
          </a:p>
          <a:p>
            <a:r>
              <a:rPr lang="en-US" dirty="0" smtClean="0"/>
              <a:t>How do we start</a:t>
            </a:r>
            <a:r>
              <a:rPr lang="en-US" dirty="0" smtClean="0"/>
              <a:t>?</a:t>
            </a:r>
          </a:p>
          <a:p>
            <a:r>
              <a:rPr lang="en-US" dirty="0" smtClean="0"/>
              <a:t>How do we finish?</a:t>
            </a:r>
            <a:endParaRPr lang="en-US" dirty="0" smtClean="0"/>
          </a:p>
          <a:p>
            <a:endParaRPr lang="en-US" dirty="0"/>
          </a:p>
        </p:txBody>
      </p:sp>
      <p:sp>
        <p:nvSpPr>
          <p:cNvPr id="4" name="Slide Number Placeholder 3"/>
          <p:cNvSpPr>
            <a:spLocks noGrp="1"/>
          </p:cNvSpPr>
          <p:nvPr>
            <p:ph type="sldNum" sz="quarter" idx="12"/>
          </p:nvPr>
        </p:nvSpPr>
        <p:spPr/>
        <p:txBody>
          <a:bodyPr/>
          <a:lstStyle/>
          <a:p>
            <a:fld id="{AF839A5B-9E40-41B8-B996-A151934C2C87}" type="slidenum">
              <a:rPr lang="en-US" smtClean="0"/>
              <a:pPr/>
              <a:t>2</a:t>
            </a:fld>
            <a:endParaRPr lang="en-US"/>
          </a:p>
        </p:txBody>
      </p:sp>
      <p:sp>
        <p:nvSpPr>
          <p:cNvPr id="5" name="Date Placeholder 4"/>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285091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3"/>
          <p:cNvSpPr>
            <a:spLocks noGrp="1"/>
          </p:cNvSpPr>
          <p:nvPr>
            <p:ph type="ctrTitle"/>
          </p:nvPr>
        </p:nvSpPr>
        <p:spPr>
          <a:xfrm>
            <a:off x="1676400" y="1981200"/>
            <a:ext cx="6400800" cy="1828800"/>
          </a:xfrm>
        </p:spPr>
        <p:txBody>
          <a:bodyPr/>
          <a:lstStyle/>
          <a:p>
            <a:pPr eaLnBrk="1" fontAlgn="auto" hangingPunct="1">
              <a:spcAft>
                <a:spcPts val="0"/>
              </a:spcAft>
              <a:defRPr/>
            </a:pPr>
            <a:r>
              <a:rPr lang="en-US" dirty="0" smtClean="0"/>
              <a:t>IEEE-ISTO Overview</a:t>
            </a:r>
            <a:br>
              <a:rPr lang="en-US" dirty="0" smtClean="0"/>
            </a:br>
            <a:r>
              <a:rPr lang="en-US" sz="1000" dirty="0" smtClean="0"/>
              <a:t/>
            </a:r>
            <a:br>
              <a:rPr lang="en-US" sz="1000" dirty="0" smtClean="0"/>
            </a:br>
            <a:r>
              <a:rPr lang="en-US" sz="2400" dirty="0" smtClean="0"/>
              <a:t>Common Criteria Users Forum (CCUF)</a:t>
            </a:r>
          </a:p>
        </p:txBody>
      </p:sp>
      <p:sp>
        <p:nvSpPr>
          <p:cNvPr id="9219" name="Subtitle 4"/>
          <p:cNvSpPr>
            <a:spLocks noGrp="1"/>
          </p:cNvSpPr>
          <p:nvPr>
            <p:ph type="subTitle" idx="1"/>
          </p:nvPr>
        </p:nvSpPr>
        <p:spPr>
          <a:xfrm>
            <a:off x="1752600" y="4343400"/>
            <a:ext cx="6400800" cy="1371600"/>
          </a:xfrm>
        </p:spPr>
        <p:txBody>
          <a:bodyPr/>
          <a:lstStyle/>
          <a:p>
            <a:pPr eaLnBrk="1" hangingPunct="1"/>
            <a:r>
              <a:rPr lang="en-US" altLang="en-US" sz="2000" smtClean="0"/>
              <a:t>Michelle Hunt, IEEE-ISTO</a:t>
            </a:r>
          </a:p>
          <a:p>
            <a:pPr eaLnBrk="1" hangingPunct="1"/>
            <a:r>
              <a:rPr lang="en-US" altLang="en-US" sz="1600" smtClean="0"/>
              <a:t>17 March 2014</a:t>
            </a:r>
          </a:p>
          <a:p>
            <a:pPr eaLnBrk="1" hangingPunct="1"/>
            <a:endParaRPr lang="en-US" altLang="en-US" sz="2800" smtClean="0"/>
          </a:p>
        </p:txBody>
      </p:sp>
    </p:spTree>
    <p:extLst>
      <p:ext uri="{BB962C8B-B14F-4D97-AF65-F5344CB8AC3E}">
        <p14:creationId xmlns:p14="http://schemas.microsoft.com/office/powerpoint/2010/main" val="8793162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en-US" sz="3200" dirty="0" smtClean="0"/>
              <a:t>About ISTO</a:t>
            </a:r>
          </a:p>
        </p:txBody>
      </p:sp>
      <p:sp>
        <p:nvSpPr>
          <p:cNvPr id="10243" name="Rectangle 3"/>
          <p:cNvSpPr>
            <a:spLocks noGrp="1" noChangeArrowheads="1"/>
          </p:cNvSpPr>
          <p:nvPr>
            <p:ph idx="1"/>
          </p:nvPr>
        </p:nvSpPr>
        <p:spPr>
          <a:xfrm>
            <a:off x="1219200" y="1676400"/>
            <a:ext cx="7467600" cy="4449763"/>
          </a:xfrm>
        </p:spPr>
        <p:txBody>
          <a:bodyPr/>
          <a:lstStyle/>
          <a:p>
            <a:pPr eaLnBrk="1" hangingPunct="1">
              <a:lnSpc>
                <a:spcPct val="90000"/>
              </a:lnSpc>
            </a:pPr>
            <a:r>
              <a:rPr lang="en-US" altLang="en-US" sz="2000" smtClean="0"/>
              <a:t>ISTO is the IEEE Industry Standards and Technology Organization</a:t>
            </a:r>
          </a:p>
          <a:p>
            <a:pPr eaLnBrk="1" hangingPunct="1">
              <a:lnSpc>
                <a:spcPct val="90000"/>
              </a:lnSpc>
            </a:pPr>
            <a:r>
              <a:rPr lang="en-US" altLang="en-US" sz="2000" smtClean="0"/>
              <a:t>It is a Federation of member consortia and alliances established in 1999</a:t>
            </a:r>
          </a:p>
          <a:p>
            <a:pPr lvl="1" eaLnBrk="1" hangingPunct="1">
              <a:lnSpc>
                <a:spcPct val="90000"/>
              </a:lnSpc>
            </a:pPr>
            <a:r>
              <a:rPr lang="en-US" altLang="en-US" sz="2000" smtClean="0"/>
              <a:t>ISTO operates as a not-for-profit 501(c)6 entity</a:t>
            </a:r>
          </a:p>
          <a:p>
            <a:pPr lvl="1" eaLnBrk="1" hangingPunct="1">
              <a:lnSpc>
                <a:spcPct val="90000"/>
              </a:lnSpc>
            </a:pPr>
            <a:r>
              <a:rPr lang="en-US" altLang="en-US" sz="2000" smtClean="0"/>
              <a:t>ISTO supports various industry alliances and consortia (43+) as member programs since its inception </a:t>
            </a:r>
          </a:p>
          <a:p>
            <a:pPr lvl="1" eaLnBrk="1" hangingPunct="1">
              <a:lnSpc>
                <a:spcPct val="90000"/>
              </a:lnSpc>
            </a:pPr>
            <a:r>
              <a:rPr lang="en-US" altLang="en-US" sz="2000" smtClean="0"/>
              <a:t>ISTO is experienced, respected, responsive, agile and growing in terms of its ability to partner with today’s global technology community to foster the development, promulgations and market acceptance of technologies that benefit industry ecosystems</a:t>
            </a:r>
          </a:p>
          <a:p>
            <a:pPr lvl="1" eaLnBrk="1" hangingPunct="1">
              <a:lnSpc>
                <a:spcPct val="90000"/>
              </a:lnSpc>
            </a:pPr>
            <a:r>
              <a:rPr lang="en-US" altLang="en-US" sz="2000" smtClean="0"/>
              <a:t>ISTO is committed to promoting technologies, serving as a silent partner while assuring member satisfaction</a:t>
            </a:r>
          </a:p>
        </p:txBody>
      </p:sp>
      <p:sp>
        <p:nvSpPr>
          <p:cNvPr id="4" name="Date Placeholder 3"/>
          <p:cNvSpPr>
            <a:spLocks noGrp="1"/>
          </p:cNvSpPr>
          <p:nvPr>
            <p:ph type="dt" sz="quarter" idx="10"/>
          </p:nvPr>
        </p:nvSpPr>
        <p:spPr/>
        <p:txBody>
          <a:bodyPr/>
          <a:lstStyle/>
          <a:p>
            <a:pPr>
              <a:defRPr/>
            </a:pPr>
            <a:r>
              <a:rPr lang="en-US" smtClean="0">
                <a:solidFill>
                  <a:prstClr val="black">
                    <a:tint val="75000"/>
                  </a:prstClr>
                </a:solidFill>
              </a:rPr>
              <a:t>4 September 2014</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black">
                    <a:tint val="75000"/>
                  </a:prstClr>
                </a:solidFill>
              </a:rPr>
              <a:t>CCUF Incorporation - B. Smithson</a:t>
            </a:r>
            <a:endParaRPr lang="en-US" dirty="0">
              <a:solidFill>
                <a:prstClr val="black">
                  <a:tint val="75000"/>
                </a:prstClr>
              </a:solidFill>
            </a:endParaRPr>
          </a:p>
        </p:txBody>
      </p:sp>
    </p:spTree>
    <p:extLst>
      <p:ext uri="{BB962C8B-B14F-4D97-AF65-F5344CB8AC3E}">
        <p14:creationId xmlns:p14="http://schemas.microsoft.com/office/powerpoint/2010/main" val="318166435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IEEE-ISTO – programs</a:t>
            </a:r>
            <a:endParaRPr lang="en-US" dirty="0"/>
          </a:p>
        </p:txBody>
      </p:sp>
      <p:sp>
        <p:nvSpPr>
          <p:cNvPr id="4" name="Slide Number Placeholder 3"/>
          <p:cNvSpPr>
            <a:spLocks noGrp="1"/>
          </p:cNvSpPr>
          <p:nvPr>
            <p:ph type="sldNum" sz="quarter" idx="12"/>
          </p:nvPr>
        </p:nvSpPr>
        <p:spPr/>
        <p:txBody>
          <a:bodyPr/>
          <a:lstStyle/>
          <a:p>
            <a:fld id="{AF839A5B-9E40-41B8-B996-A151934C2C87}" type="slidenum">
              <a:rPr lang="en-US" smtClean="0"/>
              <a:pPr/>
              <a:t>22</a:t>
            </a:fld>
            <a:endParaRPr lang="en-US"/>
          </a:p>
        </p:txBody>
      </p:sp>
      <p:grpSp>
        <p:nvGrpSpPr>
          <p:cNvPr id="5" name="Group 4"/>
          <p:cNvGrpSpPr/>
          <p:nvPr/>
        </p:nvGrpSpPr>
        <p:grpSpPr>
          <a:xfrm>
            <a:off x="981634" y="1971254"/>
            <a:ext cx="1524000" cy="3695700"/>
            <a:chOff x="676834" y="1371600"/>
            <a:chExt cx="1524000" cy="369570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834" y="1371600"/>
              <a:ext cx="1524000" cy="62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834" y="3168650"/>
              <a:ext cx="152400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372" y="2108200"/>
              <a:ext cx="1304925" cy="952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834" y="4191000"/>
              <a:ext cx="1524000" cy="87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6" name="Group 5"/>
          <p:cNvGrpSpPr/>
          <p:nvPr/>
        </p:nvGrpSpPr>
        <p:grpSpPr>
          <a:xfrm>
            <a:off x="2661023" y="1695029"/>
            <a:ext cx="1524000" cy="4248150"/>
            <a:chOff x="2375647" y="1371600"/>
            <a:chExt cx="1524000" cy="4248150"/>
          </a:xfrm>
        </p:grpSpPr>
        <p:pic>
          <p:nvPicPr>
            <p:cNvPr id="1029" name="Picture 5" descr="http://www.ieee-isto.org/sites/default/files/imagecache/member_program_thumb/program_images/kantara.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5647" y="1371600"/>
              <a:ext cx="1524000" cy="8667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75647" y="3305175"/>
              <a:ext cx="1524000"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5647" y="2338388"/>
              <a:ext cx="1524000" cy="86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75647" y="4300537"/>
              <a:ext cx="1524000" cy="86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75647" y="5267325"/>
              <a:ext cx="1524000" cy="352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7" name="Group 6"/>
          <p:cNvGrpSpPr/>
          <p:nvPr/>
        </p:nvGrpSpPr>
        <p:grpSpPr>
          <a:xfrm>
            <a:off x="4340412" y="1914525"/>
            <a:ext cx="1524000" cy="3809159"/>
            <a:chOff x="4038600" y="1371600"/>
            <a:chExt cx="1524000" cy="3809159"/>
          </a:xfrm>
        </p:grpSpPr>
        <p:pic>
          <p:nvPicPr>
            <p:cNvPr id="1036"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38600" y="1371600"/>
              <a:ext cx="1524000" cy="87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8" name="Picture 14" descr="http://www.ieee-isto.org/sites/default/files/imagecache/member_program_thumb/program_images/pwg.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38600" y="2352394"/>
              <a:ext cx="15240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http://www.ieee-isto.org/sites/default/files/imagecache/member_program_thumb/program_images/logo04.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38600" y="3333189"/>
              <a:ext cx="15240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http://www.ieee-isto.org/sites/default/files/imagecache/member_program_thumb/program_images/TAG.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38600" y="4313983"/>
              <a:ext cx="1524000" cy="8667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6019800" y="1618409"/>
            <a:ext cx="1524000" cy="4401391"/>
            <a:chOff x="5715000" y="1371600"/>
            <a:chExt cx="1524000" cy="4401391"/>
          </a:xfrm>
        </p:grpSpPr>
        <p:pic>
          <p:nvPicPr>
            <p:cNvPr id="1044" name="Picture 20" descr="http://www.ieee-isto.org/sites/default/files/imagecache/member_program_thumb/program_images/TALQ_new_web.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715000" y="1371600"/>
              <a:ext cx="1524000" cy="600076"/>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http://www.ieee-isto.org/sites/default/files/imagecache/member_program_thumb/program_images/new_tcla_logo.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715000" y="2070904"/>
              <a:ext cx="1524000" cy="571501"/>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http://www.ieee-isto.org/sites/default/files/imagecache/member_program_thumb/tizen_logo.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15000" y="2741633"/>
              <a:ext cx="1524000" cy="733426"/>
            </a:xfrm>
            <a:prstGeom prst="rect">
              <a:avLst/>
            </a:prstGeom>
            <a:noFill/>
            <a:extLst>
              <a:ext uri="{909E8E84-426E-40DD-AFC4-6F175D3DCCD1}">
                <a14:hiddenFill xmlns:a14="http://schemas.microsoft.com/office/drawing/2010/main">
                  <a:solidFill>
                    <a:srgbClr val="FFFFFF"/>
                  </a:solidFill>
                </a14:hiddenFill>
              </a:ext>
            </a:extLst>
          </p:spPr>
        </p:pic>
        <p:pic>
          <p:nvPicPr>
            <p:cNvPr id="1049" name="Picture 2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715000" y="3574287"/>
              <a:ext cx="1524000" cy="87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51" name="Picture 27" descr="http://www.ieee-isto.org/sites/default/files/imagecache/member_program_thumb/program_images/WPC-consortium-logo-website.gif"/>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715000" y="4549815"/>
              <a:ext cx="1524000" cy="485775"/>
            </a:xfrm>
            <a:prstGeom prst="rect">
              <a:avLst/>
            </a:prstGeom>
            <a:noFill/>
            <a:extLst>
              <a:ext uri="{909E8E84-426E-40DD-AFC4-6F175D3DCCD1}">
                <a14:hiddenFill xmlns:a14="http://schemas.microsoft.com/office/drawing/2010/main">
                  <a:solidFill>
                    <a:srgbClr val="FFFFFF"/>
                  </a:solidFill>
                </a14:hiddenFill>
              </a:ext>
            </a:extLst>
          </p:spPr>
        </p:pic>
        <p:pic>
          <p:nvPicPr>
            <p:cNvPr id="1053" name="Picture 29" descr="http://www.ieee-isto.org/sites/default/files/imagecache/member_program_thumb/ZhagaLogo_black_0.jp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715000" y="5134816"/>
              <a:ext cx="1524000" cy="638175"/>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Date Placeholder 2"/>
          <p:cNvSpPr>
            <a:spLocks noGrp="1"/>
          </p:cNvSpPr>
          <p:nvPr>
            <p:ph type="dt" sz="half" idx="10"/>
          </p:nvPr>
        </p:nvSpPr>
        <p:spPr/>
        <p:txBody>
          <a:bodyPr/>
          <a:lstStyle/>
          <a:p>
            <a:r>
              <a:rPr lang="en-US" smtClean="0"/>
              <a:t>4 September 2014</a:t>
            </a:r>
            <a:endParaRPr lang="en-US"/>
          </a:p>
        </p:txBody>
      </p:sp>
      <p:sp>
        <p:nvSpPr>
          <p:cNvPr id="9" name="Footer Placeholder 8"/>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38529468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52400" y="838200"/>
            <a:ext cx="8991600" cy="533400"/>
          </a:xfrm>
        </p:spPr>
        <p:txBody>
          <a:bodyPr>
            <a:normAutofit fontScale="90000"/>
          </a:bodyPr>
          <a:lstStyle/>
          <a:p>
            <a:pPr eaLnBrk="1" hangingPunct="1">
              <a:defRPr/>
            </a:pPr>
            <a:r>
              <a:rPr lang="en-US" sz="3200" dirty="0" smtClean="0"/>
              <a:t>           </a:t>
            </a:r>
            <a:r>
              <a:rPr lang="en-US" sz="3200" dirty="0" smtClean="0"/>
              <a:t>Vast and Scalable Support Offering</a:t>
            </a:r>
            <a:endParaRPr lang="en-US" sz="3000" dirty="0" smtClean="0"/>
          </a:p>
        </p:txBody>
      </p:sp>
      <p:sp>
        <p:nvSpPr>
          <p:cNvPr id="11267" name="Rectangle 3"/>
          <p:cNvSpPr>
            <a:spLocks noGrp="1" noChangeArrowheads="1"/>
          </p:cNvSpPr>
          <p:nvPr>
            <p:ph type="body" sz="half" idx="1"/>
          </p:nvPr>
        </p:nvSpPr>
        <p:spPr>
          <a:xfrm>
            <a:off x="685800" y="1371600"/>
            <a:ext cx="3814763" cy="4724400"/>
          </a:xfrm>
        </p:spPr>
        <p:txBody>
          <a:bodyPr/>
          <a:lstStyle/>
          <a:p>
            <a:pPr eaLnBrk="1" hangingPunct="1">
              <a:lnSpc>
                <a:spcPct val="90000"/>
              </a:lnSpc>
              <a:buFont typeface="Wingdings" pitchFamily="2" charset="2"/>
              <a:buNone/>
            </a:pPr>
            <a:r>
              <a:rPr lang="en-US" altLang="en-US" sz="2000" b="1" smtClean="0"/>
              <a:t>Program Management</a:t>
            </a:r>
          </a:p>
          <a:p>
            <a:pPr eaLnBrk="1" hangingPunct="1">
              <a:lnSpc>
                <a:spcPct val="90000"/>
              </a:lnSpc>
            </a:pPr>
            <a:r>
              <a:rPr lang="en-US" altLang="en-US" sz="1800" smtClean="0"/>
              <a:t>Alliance formation that is quick, cost-effective and legally sound</a:t>
            </a:r>
          </a:p>
          <a:p>
            <a:pPr eaLnBrk="1" hangingPunct="1">
              <a:lnSpc>
                <a:spcPct val="90000"/>
              </a:lnSpc>
            </a:pPr>
            <a:r>
              <a:rPr lang="en-US" altLang="en-US" sz="1800" smtClean="0"/>
              <a:t>Development of sound governing documents (bylaws , IPR Policy, member agreements) and membership/ governance structures</a:t>
            </a:r>
          </a:p>
          <a:p>
            <a:pPr eaLnBrk="1" hangingPunct="1">
              <a:lnSpc>
                <a:spcPct val="90000"/>
              </a:lnSpc>
            </a:pPr>
            <a:r>
              <a:rPr lang="en-US" altLang="en-US" sz="1800" smtClean="0"/>
              <a:t>Strategic Planning for strategies to achieve your unique goals</a:t>
            </a:r>
          </a:p>
          <a:p>
            <a:pPr eaLnBrk="1" hangingPunct="1">
              <a:lnSpc>
                <a:spcPct val="90000"/>
              </a:lnSpc>
            </a:pPr>
            <a:r>
              <a:rPr lang="en-US" altLang="en-US" sz="1800" smtClean="0"/>
              <a:t>Membership development and administration to keep your constituents renewed/engaged </a:t>
            </a:r>
          </a:p>
          <a:p>
            <a:pPr eaLnBrk="1" hangingPunct="1">
              <a:lnSpc>
                <a:spcPct val="90000"/>
              </a:lnSpc>
            </a:pPr>
            <a:r>
              <a:rPr lang="en-US" altLang="en-US" sz="1800" smtClean="0"/>
              <a:t>Contract and membership administration </a:t>
            </a:r>
          </a:p>
          <a:p>
            <a:pPr eaLnBrk="1" hangingPunct="1">
              <a:lnSpc>
                <a:spcPct val="90000"/>
              </a:lnSpc>
            </a:pPr>
            <a:r>
              <a:rPr lang="en-US" altLang="en-US" sz="1800" smtClean="0"/>
              <a:t>Legal administration handling risk exposure (antitrust), IP protection, trademarks, etc. </a:t>
            </a:r>
          </a:p>
        </p:txBody>
      </p:sp>
      <p:sp>
        <p:nvSpPr>
          <p:cNvPr id="11268" name="Rectangle 4"/>
          <p:cNvSpPr>
            <a:spLocks noGrp="1" noChangeArrowheads="1"/>
          </p:cNvSpPr>
          <p:nvPr>
            <p:ph type="body" sz="half" idx="2"/>
          </p:nvPr>
        </p:nvSpPr>
        <p:spPr>
          <a:xfrm>
            <a:off x="5029200" y="1371600"/>
            <a:ext cx="3814763" cy="4800600"/>
          </a:xfrm>
          <a:noFill/>
        </p:spPr>
        <p:txBody>
          <a:bodyPr lIns="90488" tIns="44450" rIns="90488" bIns="44450"/>
          <a:lstStyle/>
          <a:p>
            <a:pPr eaLnBrk="1" hangingPunct="1">
              <a:lnSpc>
                <a:spcPct val="90000"/>
              </a:lnSpc>
              <a:buFont typeface="Wingdings" pitchFamily="2" charset="2"/>
              <a:buNone/>
            </a:pPr>
            <a:r>
              <a:rPr lang="en-US" altLang="en-US" sz="2000" b="1" dirty="0" smtClean="0"/>
              <a:t>Finance / Accounting</a:t>
            </a:r>
          </a:p>
          <a:p>
            <a:pPr eaLnBrk="1" hangingPunct="1">
              <a:lnSpc>
                <a:spcPct val="90000"/>
              </a:lnSpc>
            </a:pPr>
            <a:r>
              <a:rPr lang="en-US" altLang="en-US" sz="1800" dirty="0" smtClean="0"/>
              <a:t>Full accounting infrastructure including AR, AP, cash and accounting  financials and audits</a:t>
            </a:r>
            <a:endParaRPr lang="en-US" altLang="en-US" sz="2400" dirty="0" smtClean="0"/>
          </a:p>
          <a:p>
            <a:pPr eaLnBrk="1" hangingPunct="1">
              <a:lnSpc>
                <a:spcPct val="90000"/>
              </a:lnSpc>
              <a:buFont typeface="Wingdings" pitchFamily="2" charset="2"/>
              <a:buNone/>
            </a:pPr>
            <a:r>
              <a:rPr lang="en-US" altLang="en-US" sz="1800" b="1" dirty="0" smtClean="0"/>
              <a:t>Marketing / PR</a:t>
            </a:r>
          </a:p>
          <a:p>
            <a:pPr eaLnBrk="1" hangingPunct="1">
              <a:lnSpc>
                <a:spcPct val="90000"/>
              </a:lnSpc>
            </a:pPr>
            <a:r>
              <a:rPr lang="en-US" altLang="en-US" sz="1800" dirty="0" smtClean="0"/>
              <a:t>Marketing Communications (press announcements, collateral, videos, webinars, campaigns, signage, etc.)</a:t>
            </a:r>
          </a:p>
          <a:p>
            <a:pPr eaLnBrk="1" hangingPunct="1">
              <a:lnSpc>
                <a:spcPct val="90000"/>
              </a:lnSpc>
            </a:pPr>
            <a:r>
              <a:rPr lang="en-US" altLang="en-US" sz="1800" dirty="0" smtClean="0"/>
              <a:t>Professional Alliance Website and logo development/maintenance</a:t>
            </a:r>
          </a:p>
          <a:p>
            <a:pPr eaLnBrk="1" hangingPunct="1">
              <a:lnSpc>
                <a:spcPct val="90000"/>
              </a:lnSpc>
            </a:pPr>
            <a:r>
              <a:rPr lang="en-US" altLang="en-US" sz="1800" dirty="0" smtClean="0"/>
              <a:t>Market research, surveys, etc.</a:t>
            </a:r>
          </a:p>
          <a:p>
            <a:pPr eaLnBrk="1" hangingPunct="1">
              <a:lnSpc>
                <a:spcPct val="90000"/>
              </a:lnSpc>
            </a:pPr>
            <a:r>
              <a:rPr lang="en-US" altLang="en-US" sz="1800" dirty="0" smtClean="0"/>
              <a:t>Meeting/Conference Planning</a:t>
            </a:r>
            <a:endParaRPr lang="en-US" altLang="en-US" sz="1400" dirty="0" smtClean="0"/>
          </a:p>
          <a:p>
            <a:pPr eaLnBrk="1" hangingPunct="1">
              <a:lnSpc>
                <a:spcPct val="90000"/>
              </a:lnSpc>
              <a:buFont typeface="Wingdings" pitchFamily="2" charset="2"/>
              <a:buNone/>
            </a:pPr>
            <a:r>
              <a:rPr lang="en-US" altLang="en-US" sz="1800" b="1" dirty="0" smtClean="0"/>
              <a:t>Conformance, interoperability test &amp; certification program support</a:t>
            </a:r>
          </a:p>
          <a:p>
            <a:pPr eaLnBrk="1" hangingPunct="1">
              <a:lnSpc>
                <a:spcPct val="90000"/>
              </a:lnSpc>
              <a:buFont typeface="Wingdings" pitchFamily="2" charset="2"/>
              <a:buNone/>
            </a:pPr>
            <a:r>
              <a:rPr lang="en-US" altLang="en-US" sz="2000" b="1" dirty="0" smtClean="0"/>
              <a:t>IT</a:t>
            </a:r>
          </a:p>
          <a:p>
            <a:pPr eaLnBrk="1" hangingPunct="1">
              <a:lnSpc>
                <a:spcPct val="90000"/>
              </a:lnSpc>
            </a:pPr>
            <a:r>
              <a:rPr lang="en-US" altLang="en-US" sz="1800" dirty="0" smtClean="0"/>
              <a:t>On-Line Support and Applications</a:t>
            </a:r>
          </a:p>
        </p:txBody>
      </p:sp>
      <p:sp>
        <p:nvSpPr>
          <p:cNvPr id="7" name="Date Placeholder 3"/>
          <p:cNvSpPr>
            <a:spLocks noGrp="1"/>
          </p:cNvSpPr>
          <p:nvPr>
            <p:ph type="dt" sz="quarter" idx="10"/>
          </p:nvPr>
        </p:nvSpPr>
        <p:spPr/>
        <p:txBody>
          <a:bodyPr/>
          <a:lstStyle/>
          <a:p>
            <a:pPr>
              <a:defRPr/>
            </a:pPr>
            <a:r>
              <a:rPr lang="en-US" smtClean="0">
                <a:solidFill>
                  <a:prstClr val="black">
                    <a:tint val="75000"/>
                  </a:prstClr>
                </a:solidFill>
              </a:rPr>
              <a:t>4 September 2014</a:t>
            </a:r>
            <a:endParaRPr lang="en-US" dirty="0">
              <a:solidFill>
                <a:prstClr val="black">
                  <a:tint val="75000"/>
                </a:prstClr>
              </a:solidFill>
            </a:endParaRPr>
          </a:p>
        </p:txBody>
      </p:sp>
      <p:sp>
        <p:nvSpPr>
          <p:cNvPr id="8" name="Footer Placeholder 4"/>
          <p:cNvSpPr>
            <a:spLocks noGrp="1"/>
          </p:cNvSpPr>
          <p:nvPr>
            <p:ph type="ftr" sz="quarter" idx="11"/>
          </p:nvPr>
        </p:nvSpPr>
        <p:spPr/>
        <p:txBody>
          <a:bodyPr/>
          <a:lstStyle/>
          <a:p>
            <a:pPr>
              <a:defRPr/>
            </a:pPr>
            <a:r>
              <a:rPr lang="en-US" smtClean="0">
                <a:solidFill>
                  <a:prstClr val="black">
                    <a:tint val="75000"/>
                  </a:prstClr>
                </a:solidFill>
              </a:rPr>
              <a:t>CCUF Incorporation - B. Smithson</a:t>
            </a:r>
            <a:endParaRPr lang="en-US" dirty="0">
              <a:solidFill>
                <a:prstClr val="black">
                  <a:tint val="75000"/>
                </a:prstClr>
              </a:solidFill>
            </a:endParaRPr>
          </a:p>
        </p:txBody>
      </p:sp>
    </p:spTree>
    <p:extLst>
      <p:ext uri="{BB962C8B-B14F-4D97-AF65-F5344CB8AC3E}">
        <p14:creationId xmlns:p14="http://schemas.microsoft.com/office/powerpoint/2010/main" val="52732985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IEEE-ISTO – IT infrastructure</a:t>
            </a:r>
            <a:endParaRPr lang="en-US" dirty="0"/>
          </a:p>
        </p:txBody>
      </p:sp>
      <p:sp>
        <p:nvSpPr>
          <p:cNvPr id="3" name="Content Placeholder 2"/>
          <p:cNvSpPr>
            <a:spLocks noGrp="1"/>
          </p:cNvSpPr>
          <p:nvPr>
            <p:ph idx="1"/>
          </p:nvPr>
        </p:nvSpPr>
        <p:spPr/>
        <p:txBody>
          <a:bodyPr/>
          <a:lstStyle/>
          <a:p>
            <a:r>
              <a:rPr lang="en-US" dirty="0" smtClean="0"/>
              <a:t>They at least have some basic IT services</a:t>
            </a:r>
          </a:p>
          <a:p>
            <a:pPr lvl="1"/>
            <a:r>
              <a:rPr lang="en-US" dirty="0" smtClean="0"/>
              <a:t>Mailing lists with archives</a:t>
            </a:r>
          </a:p>
          <a:p>
            <a:pPr lvl="1"/>
            <a:r>
              <a:rPr lang="en-US" dirty="0" smtClean="0"/>
              <a:t>Basic web site</a:t>
            </a:r>
          </a:p>
          <a:p>
            <a:pPr lvl="1"/>
            <a:r>
              <a:rPr lang="en-US" dirty="0" smtClean="0"/>
              <a:t>ftp site</a:t>
            </a:r>
          </a:p>
          <a:p>
            <a:r>
              <a:rPr lang="en-US" dirty="0" smtClean="0"/>
              <a:t>They may have more services that I don’t know about – stay tuned</a:t>
            </a:r>
            <a:endParaRPr lang="en-US" dirty="0"/>
          </a:p>
        </p:txBody>
      </p:sp>
      <p:sp>
        <p:nvSpPr>
          <p:cNvPr id="4" name="Slide Number Placeholder 3"/>
          <p:cNvSpPr>
            <a:spLocks noGrp="1"/>
          </p:cNvSpPr>
          <p:nvPr>
            <p:ph type="sldNum" sz="quarter" idx="12"/>
          </p:nvPr>
        </p:nvSpPr>
        <p:spPr/>
        <p:txBody>
          <a:bodyPr/>
          <a:lstStyle/>
          <a:p>
            <a:fld id="{AF839A5B-9E40-41B8-B996-A151934C2C87}" type="slidenum">
              <a:rPr lang="en-US" smtClean="0"/>
              <a:pPr/>
              <a:t>24</a:t>
            </a:fld>
            <a:endParaRPr lang="en-US"/>
          </a:p>
        </p:txBody>
      </p:sp>
      <p:sp>
        <p:nvSpPr>
          <p:cNvPr id="5" name="Date Placeholder 4"/>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29872249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381000"/>
            <a:ext cx="7543800" cy="990600"/>
          </a:xfrm>
        </p:spPr>
        <p:txBody>
          <a:bodyPr>
            <a:normAutofit fontScale="90000"/>
          </a:bodyPr>
          <a:lstStyle/>
          <a:p>
            <a:pPr eaLnBrk="1" hangingPunct="1">
              <a:defRPr/>
            </a:pPr>
            <a:r>
              <a:rPr lang="en-US" sz="3200" dirty="0" smtClean="0"/>
              <a:t/>
            </a:r>
            <a:br>
              <a:rPr lang="en-US" sz="3200" dirty="0" smtClean="0"/>
            </a:br>
            <a:r>
              <a:rPr lang="en-US" sz="3200" dirty="0"/>
              <a:t/>
            </a:r>
            <a:br>
              <a:rPr lang="en-US" sz="3200" dirty="0"/>
            </a:br>
            <a:r>
              <a:rPr lang="en-US" sz="3200" dirty="0" smtClean="0"/>
              <a:t/>
            </a:r>
            <a:br>
              <a:rPr lang="en-US" sz="3200" dirty="0" smtClean="0"/>
            </a:br>
            <a:r>
              <a:rPr lang="en-US" sz="3200" dirty="0" smtClean="0"/>
              <a:t>Legal Infrastructure Support</a:t>
            </a:r>
          </a:p>
        </p:txBody>
      </p:sp>
      <p:sp>
        <p:nvSpPr>
          <p:cNvPr id="12291" name="Rectangle 3"/>
          <p:cNvSpPr>
            <a:spLocks noGrp="1" noChangeArrowheads="1"/>
          </p:cNvSpPr>
          <p:nvPr>
            <p:ph type="body" idx="1"/>
          </p:nvPr>
        </p:nvSpPr>
        <p:spPr>
          <a:xfrm>
            <a:off x="1143000" y="1524000"/>
            <a:ext cx="7391400" cy="4495800"/>
          </a:xfrm>
        </p:spPr>
        <p:txBody>
          <a:bodyPr/>
          <a:lstStyle/>
          <a:p>
            <a:pPr eaLnBrk="1" hangingPunct="1">
              <a:lnSpc>
                <a:spcPct val="90000"/>
              </a:lnSpc>
            </a:pPr>
            <a:r>
              <a:rPr lang="en-US" altLang="en-US" sz="2000" smtClean="0"/>
              <a:t>ISTO’s legal framework allows for programs like CCUF to join the ISTO Federation as a member program.</a:t>
            </a:r>
          </a:p>
          <a:p>
            <a:pPr eaLnBrk="1" hangingPunct="1">
              <a:lnSpc>
                <a:spcPct val="90000"/>
              </a:lnSpc>
            </a:pPr>
            <a:r>
              <a:rPr lang="en-US" altLang="en-US" sz="2000" smtClean="0"/>
              <a:t>ISTO Member alliances share in ISTO’s not-for-profit status, taking the time, dollars and guesswork out of having to try and achieve that status on your own.</a:t>
            </a:r>
          </a:p>
          <a:p>
            <a:pPr eaLnBrk="1" hangingPunct="1">
              <a:lnSpc>
                <a:spcPct val="90000"/>
              </a:lnSpc>
            </a:pPr>
            <a:r>
              <a:rPr lang="en-US" altLang="en-US" sz="2000" smtClean="0"/>
              <a:t>Contractual Program Participant Agreement (PPA) provides for the legal stand up of new programs that is effective upon countersignature.</a:t>
            </a:r>
          </a:p>
          <a:p>
            <a:pPr eaLnBrk="1" hangingPunct="1">
              <a:lnSpc>
                <a:spcPct val="90000"/>
              </a:lnSpc>
            </a:pPr>
            <a:r>
              <a:rPr lang="en-US" altLang="en-US" sz="2000" smtClean="0"/>
              <a:t>Exhibit B attached to PPA is Statement of Work (SoW) which details support offerings and fees to the program. This document is amended when and as needed as the needs of an alliance change over time. </a:t>
            </a:r>
          </a:p>
          <a:p>
            <a:pPr eaLnBrk="1" hangingPunct="1">
              <a:lnSpc>
                <a:spcPct val="90000"/>
              </a:lnSpc>
            </a:pPr>
            <a:r>
              <a:rPr lang="en-US" altLang="en-US" sz="2000" smtClean="0"/>
              <a:t>The PPA and SoW are both required signed documents to be a member of the ISTO Federation or contract work support with ISTO.</a:t>
            </a:r>
          </a:p>
          <a:p>
            <a:pPr lvl="1" eaLnBrk="1" hangingPunct="1">
              <a:lnSpc>
                <a:spcPct val="90000"/>
              </a:lnSpc>
            </a:pPr>
            <a:endParaRPr lang="en-US" altLang="en-US" smtClean="0"/>
          </a:p>
        </p:txBody>
      </p:sp>
      <p:sp>
        <p:nvSpPr>
          <p:cNvPr id="6" name="Date Placeholder 3"/>
          <p:cNvSpPr>
            <a:spLocks noGrp="1"/>
          </p:cNvSpPr>
          <p:nvPr>
            <p:ph type="dt" sz="quarter" idx="10"/>
          </p:nvPr>
        </p:nvSpPr>
        <p:spPr/>
        <p:txBody>
          <a:bodyPr/>
          <a:lstStyle/>
          <a:p>
            <a:pPr>
              <a:defRPr/>
            </a:pPr>
            <a:r>
              <a:rPr lang="en-US" smtClean="0">
                <a:solidFill>
                  <a:prstClr val="black">
                    <a:tint val="75000"/>
                  </a:prstClr>
                </a:solidFill>
              </a:rPr>
              <a:t>4 September 2014</a:t>
            </a:r>
            <a:endParaRPr lang="en-US" dirty="0">
              <a:solidFill>
                <a:prstClr val="black">
                  <a:tint val="75000"/>
                </a:prstClr>
              </a:solidFill>
            </a:endParaRPr>
          </a:p>
        </p:txBody>
      </p:sp>
      <p:sp>
        <p:nvSpPr>
          <p:cNvPr id="7" name="Footer Placeholder 4"/>
          <p:cNvSpPr>
            <a:spLocks noGrp="1"/>
          </p:cNvSpPr>
          <p:nvPr>
            <p:ph type="ftr" sz="quarter" idx="11"/>
          </p:nvPr>
        </p:nvSpPr>
        <p:spPr/>
        <p:txBody>
          <a:bodyPr/>
          <a:lstStyle/>
          <a:p>
            <a:pPr>
              <a:defRPr/>
            </a:pPr>
            <a:r>
              <a:rPr lang="en-US" smtClean="0">
                <a:solidFill>
                  <a:prstClr val="black">
                    <a:tint val="75000"/>
                  </a:prstClr>
                </a:solidFill>
              </a:rPr>
              <a:t>CCUF Incorporation - B. Smithson</a:t>
            </a:r>
            <a:endParaRPr lang="en-US" dirty="0">
              <a:solidFill>
                <a:prstClr val="black">
                  <a:tint val="75000"/>
                </a:prstClr>
              </a:solidFill>
            </a:endParaRPr>
          </a:p>
        </p:txBody>
      </p:sp>
    </p:spTree>
    <p:extLst>
      <p:ext uri="{BB962C8B-B14F-4D97-AF65-F5344CB8AC3E}">
        <p14:creationId xmlns:p14="http://schemas.microsoft.com/office/powerpoint/2010/main" val="110926101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381000"/>
            <a:ext cx="7543800" cy="1020762"/>
          </a:xfrm>
        </p:spPr>
        <p:txBody>
          <a:bodyPr/>
          <a:lstStyle/>
          <a:p>
            <a:pPr eaLnBrk="1" hangingPunct="1">
              <a:defRPr/>
            </a:pPr>
            <a:r>
              <a:rPr lang="en-US" sz="3200" dirty="0" smtClean="0"/>
              <a:t>Legal Infrastructure   </a:t>
            </a:r>
            <a:r>
              <a:rPr lang="en-US" sz="2400" dirty="0" smtClean="0"/>
              <a:t>(cont’d)</a:t>
            </a:r>
          </a:p>
        </p:txBody>
      </p:sp>
      <p:sp>
        <p:nvSpPr>
          <p:cNvPr id="13315" name="Rectangle 3"/>
          <p:cNvSpPr>
            <a:spLocks noGrp="1" noChangeArrowheads="1"/>
          </p:cNvSpPr>
          <p:nvPr>
            <p:ph type="body" idx="1"/>
          </p:nvPr>
        </p:nvSpPr>
        <p:spPr>
          <a:xfrm>
            <a:off x="1143000" y="1447800"/>
            <a:ext cx="7620000" cy="5029200"/>
          </a:xfrm>
        </p:spPr>
        <p:txBody>
          <a:bodyPr/>
          <a:lstStyle/>
          <a:p>
            <a:r>
              <a:rPr lang="en-US" altLang="en-US" sz="2000" smtClean="0"/>
              <a:t>As an ISTO Member program, CCUF would be placed on the ISTO blanket Insurance policy which provides liability coverage to the organization and its top 3 officers for errors and omissions</a:t>
            </a:r>
          </a:p>
          <a:p>
            <a:r>
              <a:rPr lang="en-US" altLang="en-US" sz="2000" smtClean="0"/>
              <a:t>If CCUF prefers to self incorporate and pursue it’s own 501c6 status as a not-for-profit, ISTO can support your initiatives as well.</a:t>
            </a:r>
          </a:p>
          <a:p>
            <a:r>
              <a:rPr lang="en-US" altLang="en-US" sz="2000" smtClean="0"/>
              <a:t>In either scenario, the ISTO location in Piscataway would serve as your legal headquarters providing:</a:t>
            </a:r>
            <a:endParaRPr lang="en-US" altLang="en-US" sz="2400" smtClean="0"/>
          </a:p>
          <a:p>
            <a:pPr lvl="1"/>
            <a:r>
              <a:rPr lang="en-US" altLang="en-US" sz="2000" smtClean="0"/>
              <a:t>Contact information and support staff for outside inquiries</a:t>
            </a:r>
          </a:p>
          <a:p>
            <a:pPr lvl="1"/>
            <a:r>
              <a:rPr lang="en-US" altLang="en-US" sz="2000" smtClean="0"/>
              <a:t>Electronic repository backed up daily for storage of all key documents including bylaws, membership agreements, contracts and legal documentation </a:t>
            </a:r>
          </a:p>
          <a:p>
            <a:pPr lvl="1"/>
            <a:r>
              <a:rPr lang="en-US" altLang="en-US" sz="2000" smtClean="0"/>
              <a:t>Physical file storage for files, booth supplies, etc.</a:t>
            </a:r>
          </a:p>
          <a:p>
            <a:pPr lvl="1"/>
            <a:endParaRPr lang="en-US" altLang="en-US" sz="1200" smtClean="0"/>
          </a:p>
          <a:p>
            <a:pPr lvl="1"/>
            <a:endParaRPr lang="en-US" altLang="en-US" sz="1600" smtClean="0"/>
          </a:p>
        </p:txBody>
      </p:sp>
      <p:sp>
        <p:nvSpPr>
          <p:cNvPr id="6" name="Date Placeholder 3"/>
          <p:cNvSpPr>
            <a:spLocks noGrp="1"/>
          </p:cNvSpPr>
          <p:nvPr>
            <p:ph type="dt" sz="quarter" idx="10"/>
          </p:nvPr>
        </p:nvSpPr>
        <p:spPr/>
        <p:txBody>
          <a:bodyPr/>
          <a:lstStyle/>
          <a:p>
            <a:pPr>
              <a:defRPr/>
            </a:pPr>
            <a:r>
              <a:rPr lang="en-US" smtClean="0">
                <a:solidFill>
                  <a:prstClr val="black">
                    <a:tint val="75000"/>
                  </a:prstClr>
                </a:solidFill>
              </a:rPr>
              <a:t>4 September 2014</a:t>
            </a:r>
            <a:endParaRPr lang="en-US" dirty="0">
              <a:solidFill>
                <a:prstClr val="black">
                  <a:tint val="75000"/>
                </a:prstClr>
              </a:solidFill>
            </a:endParaRPr>
          </a:p>
        </p:txBody>
      </p:sp>
      <p:sp>
        <p:nvSpPr>
          <p:cNvPr id="7" name="Footer Placeholder 4"/>
          <p:cNvSpPr>
            <a:spLocks noGrp="1"/>
          </p:cNvSpPr>
          <p:nvPr>
            <p:ph type="ftr" sz="quarter" idx="11"/>
          </p:nvPr>
        </p:nvSpPr>
        <p:spPr/>
        <p:txBody>
          <a:bodyPr/>
          <a:lstStyle/>
          <a:p>
            <a:pPr>
              <a:defRPr/>
            </a:pPr>
            <a:r>
              <a:rPr lang="en-US" smtClean="0">
                <a:solidFill>
                  <a:prstClr val="black">
                    <a:tint val="75000"/>
                  </a:prstClr>
                </a:solidFill>
              </a:rPr>
              <a:t>CCUF Incorporation - B. Smithson</a:t>
            </a:r>
            <a:endParaRPr lang="en-US" dirty="0">
              <a:solidFill>
                <a:prstClr val="black">
                  <a:tint val="75000"/>
                </a:prstClr>
              </a:solidFill>
            </a:endParaRPr>
          </a:p>
        </p:txBody>
      </p:sp>
    </p:spTree>
    <p:extLst>
      <p:ext uri="{BB962C8B-B14F-4D97-AF65-F5344CB8AC3E}">
        <p14:creationId xmlns:p14="http://schemas.microsoft.com/office/powerpoint/2010/main" val="3636968943"/>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0"/>
            <a:ext cx="7543800" cy="1371600"/>
          </a:xfrm>
        </p:spPr>
        <p:txBody>
          <a:bodyPr/>
          <a:lstStyle/>
          <a:p>
            <a:pPr eaLnBrk="1" hangingPunct="1">
              <a:defRPr/>
            </a:pPr>
            <a:r>
              <a:rPr lang="en-US" sz="3200" dirty="0" smtClean="0"/>
              <a:t>CCUF… Our Understanding</a:t>
            </a:r>
          </a:p>
        </p:txBody>
      </p:sp>
      <p:sp>
        <p:nvSpPr>
          <p:cNvPr id="14339" name="Rectangle 3"/>
          <p:cNvSpPr>
            <a:spLocks noGrp="1" noChangeArrowheads="1"/>
          </p:cNvSpPr>
          <p:nvPr>
            <p:ph type="body" idx="1"/>
          </p:nvPr>
        </p:nvSpPr>
        <p:spPr>
          <a:xfrm>
            <a:off x="1143000" y="1447800"/>
            <a:ext cx="7620000" cy="4495800"/>
          </a:xfrm>
        </p:spPr>
        <p:txBody>
          <a:bodyPr/>
          <a:lstStyle/>
          <a:p>
            <a:pPr eaLnBrk="1" hangingPunct="1"/>
            <a:r>
              <a:rPr lang="en-US" altLang="en-US" sz="1600" smtClean="0"/>
              <a:t>CCUF is an international open entity with 200 organizations comprising 500+ individual members w/the mission to provide a voice and communications channel for stakeholders in the Common Criteria community.</a:t>
            </a:r>
          </a:p>
          <a:p>
            <a:pPr eaLnBrk="1" hangingPunct="1"/>
            <a:r>
              <a:rPr lang="en-US" altLang="en-US" sz="1600" smtClean="0"/>
              <a:t>The CCUF’s objective is to support/promote worldwide mutual recognition; promote focused work groups to develop useful and recognized protection profiles; provide customers of evaluated products with meaningful evaluation results (w/minimal time, effort, dollars) ; encourage viable policies and processes to maintain certification through product updates and to certify systems with certified components.</a:t>
            </a:r>
          </a:p>
          <a:p>
            <a:pPr eaLnBrk="1" hangingPunct="1"/>
            <a:r>
              <a:rPr lang="en-US" altLang="en-US" sz="1600" smtClean="0"/>
              <a:t>Membership is open to vendors who certify/plan to certify product, CC test labs and consultants, National Common Criteria Schemes, certified product end users, solutions providers, government policy makes, academics and other interested parties.</a:t>
            </a:r>
          </a:p>
          <a:p>
            <a:pPr eaLnBrk="1" hangingPunct="1"/>
            <a:r>
              <a:rPr lang="en-US" altLang="en-US" sz="1600" smtClean="0"/>
              <a:t>The organization is currently governed by a Board, a Management Group and a governing document detailing operational guidelines.</a:t>
            </a:r>
          </a:p>
          <a:p>
            <a:pPr eaLnBrk="1" hangingPunct="1"/>
            <a:r>
              <a:rPr lang="en-US" altLang="en-US" sz="1600" smtClean="0"/>
              <a:t>Work activity includes semi-annual workshops and monthly teleconferences</a:t>
            </a:r>
          </a:p>
          <a:p>
            <a:pPr eaLnBrk="1" hangingPunct="1"/>
            <a:r>
              <a:rPr lang="en-US" altLang="en-US" sz="1600" smtClean="0"/>
              <a:t>CCUF requirements to transition to a NFP entity to accommodate its growing membership would include legal infrastructure, accounting support, membership administration and potential meeting planning support.</a:t>
            </a:r>
          </a:p>
          <a:p>
            <a:pPr eaLnBrk="1" hangingPunct="1"/>
            <a:endParaRPr lang="en-US" altLang="en-US" sz="1600" smtClean="0"/>
          </a:p>
          <a:p>
            <a:pPr eaLnBrk="1" hangingPunct="1"/>
            <a:endParaRPr lang="en-US" altLang="en-US" sz="1600" smtClean="0"/>
          </a:p>
          <a:p>
            <a:pPr lvl="1"/>
            <a:endParaRPr lang="en-US" altLang="en-US" sz="1100" smtClean="0"/>
          </a:p>
        </p:txBody>
      </p:sp>
      <p:sp>
        <p:nvSpPr>
          <p:cNvPr id="6" name="Date Placeholder 3"/>
          <p:cNvSpPr>
            <a:spLocks noGrp="1"/>
          </p:cNvSpPr>
          <p:nvPr>
            <p:ph type="dt" sz="quarter" idx="10"/>
          </p:nvPr>
        </p:nvSpPr>
        <p:spPr/>
        <p:txBody>
          <a:bodyPr/>
          <a:lstStyle/>
          <a:p>
            <a:pPr>
              <a:defRPr/>
            </a:pPr>
            <a:r>
              <a:rPr lang="en-US" smtClean="0">
                <a:solidFill>
                  <a:prstClr val="black">
                    <a:tint val="75000"/>
                  </a:prstClr>
                </a:solidFill>
              </a:rPr>
              <a:t>4 September 2014</a:t>
            </a:r>
            <a:endParaRPr lang="en-US" dirty="0">
              <a:solidFill>
                <a:prstClr val="black">
                  <a:tint val="75000"/>
                </a:prstClr>
              </a:solidFill>
            </a:endParaRPr>
          </a:p>
        </p:txBody>
      </p:sp>
      <p:sp>
        <p:nvSpPr>
          <p:cNvPr id="7" name="Footer Placeholder 4"/>
          <p:cNvSpPr>
            <a:spLocks noGrp="1"/>
          </p:cNvSpPr>
          <p:nvPr>
            <p:ph type="ftr" sz="quarter" idx="11"/>
          </p:nvPr>
        </p:nvSpPr>
        <p:spPr/>
        <p:txBody>
          <a:bodyPr/>
          <a:lstStyle/>
          <a:p>
            <a:pPr>
              <a:defRPr/>
            </a:pPr>
            <a:r>
              <a:rPr lang="en-US" smtClean="0">
                <a:solidFill>
                  <a:prstClr val="black">
                    <a:tint val="75000"/>
                  </a:prstClr>
                </a:solidFill>
              </a:rPr>
              <a:t>CCUF Incorporation - B. Smithson</a:t>
            </a:r>
            <a:endParaRPr lang="en-US" dirty="0">
              <a:solidFill>
                <a:prstClr val="black">
                  <a:tint val="75000"/>
                </a:prstClr>
              </a:solidFill>
            </a:endParaRPr>
          </a:p>
        </p:txBody>
      </p:sp>
    </p:spTree>
    <p:extLst>
      <p:ext uri="{BB962C8B-B14F-4D97-AF65-F5344CB8AC3E}">
        <p14:creationId xmlns:p14="http://schemas.microsoft.com/office/powerpoint/2010/main" val="481255445"/>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Next Steps – ISTO Support</a:t>
            </a:r>
            <a:endParaRPr lang="en-US" dirty="0"/>
          </a:p>
        </p:txBody>
      </p:sp>
      <p:sp>
        <p:nvSpPr>
          <p:cNvPr id="15363" name="Content Placeholder 2"/>
          <p:cNvSpPr>
            <a:spLocks noGrp="1"/>
          </p:cNvSpPr>
          <p:nvPr>
            <p:ph idx="1"/>
          </p:nvPr>
        </p:nvSpPr>
        <p:spPr/>
        <p:txBody>
          <a:bodyPr/>
          <a:lstStyle/>
          <a:p>
            <a:r>
              <a:rPr lang="en-US" altLang="en-US" sz="1800" dirty="0" smtClean="0"/>
              <a:t>ISTO to equip CCUF with a pricing proposal, providing additional details on ISTO support</a:t>
            </a:r>
          </a:p>
          <a:p>
            <a:r>
              <a:rPr lang="en-US" altLang="en-US" sz="1800" dirty="0" smtClean="0"/>
              <a:t>CCUF to vet the proposal within the Management Group/Board</a:t>
            </a:r>
          </a:p>
          <a:p>
            <a:r>
              <a:rPr lang="en-US" altLang="en-US" sz="1800" dirty="0" smtClean="0"/>
              <a:t>Once approved, ISTO to supply CCUF with a  Program Participant Agreement (PPA) contracting CCUF with ISTO and a </a:t>
            </a:r>
            <a:r>
              <a:rPr lang="en-US" altLang="en-US" sz="1800" dirty="0" err="1" smtClean="0"/>
              <a:t>SoW</a:t>
            </a:r>
            <a:r>
              <a:rPr lang="en-US" altLang="en-US" sz="1800" dirty="0" smtClean="0"/>
              <a:t> detailing specific scope of work to be contracted. </a:t>
            </a:r>
          </a:p>
          <a:p>
            <a:r>
              <a:rPr lang="en-US" altLang="en-US" sz="1800" smtClean="0"/>
              <a:t>Once signed, ISTO begins onboarding procedures establishing CCUF accounts, systems and governing documents that can be complete within a week to 10 days.</a:t>
            </a:r>
          </a:p>
        </p:txBody>
      </p:sp>
      <p:sp>
        <p:nvSpPr>
          <p:cNvPr id="4" name="Date Placeholder 3"/>
          <p:cNvSpPr>
            <a:spLocks noGrp="1"/>
          </p:cNvSpPr>
          <p:nvPr>
            <p:ph type="dt" sz="quarter" idx="10"/>
          </p:nvPr>
        </p:nvSpPr>
        <p:spPr/>
        <p:txBody>
          <a:bodyPr/>
          <a:lstStyle/>
          <a:p>
            <a:pPr>
              <a:defRPr/>
            </a:pPr>
            <a:r>
              <a:rPr lang="en-US" smtClean="0">
                <a:solidFill>
                  <a:prstClr val="black">
                    <a:tint val="75000"/>
                  </a:prstClr>
                </a:solidFill>
              </a:rPr>
              <a:t>4 September 2014</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black">
                    <a:tint val="75000"/>
                  </a:prstClr>
                </a:solidFill>
              </a:rPr>
              <a:t>CCUF Incorporation - B. Smithson</a:t>
            </a:r>
            <a:endParaRPr lang="en-US">
              <a:solidFill>
                <a:prstClr val="black">
                  <a:tint val="75000"/>
                </a:prstClr>
              </a:solidFill>
            </a:endParaRPr>
          </a:p>
        </p:txBody>
      </p:sp>
    </p:spTree>
    <p:extLst>
      <p:ext uri="{BB962C8B-B14F-4D97-AF65-F5344CB8AC3E}">
        <p14:creationId xmlns:p14="http://schemas.microsoft.com/office/powerpoint/2010/main" val="27899000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en-US" smtClean="0"/>
              <a:t>Additional Information</a:t>
            </a:r>
          </a:p>
        </p:txBody>
      </p:sp>
      <p:sp>
        <p:nvSpPr>
          <p:cNvPr id="16387" name="Text Box 4"/>
          <p:cNvSpPr txBox="1">
            <a:spLocks noChangeArrowheads="1"/>
          </p:cNvSpPr>
          <p:nvPr/>
        </p:nvSpPr>
        <p:spPr bwMode="auto">
          <a:xfrm>
            <a:off x="762000" y="2212975"/>
            <a:ext cx="7924800" cy="197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0"/>
              </a:spcBef>
              <a:spcAft>
                <a:spcPct val="0"/>
              </a:spcAft>
            </a:pPr>
            <a:r>
              <a:rPr lang="en-US" altLang="en-US" smtClean="0">
                <a:solidFill>
                  <a:prstClr val="black"/>
                </a:solidFill>
              </a:rPr>
              <a:t>For a sampling of current ISTO member programs, please visit:</a:t>
            </a:r>
          </a:p>
          <a:p>
            <a:pPr eaLnBrk="1" fontAlgn="base" hangingPunct="1">
              <a:spcBef>
                <a:spcPct val="0"/>
              </a:spcBef>
              <a:spcAft>
                <a:spcPct val="0"/>
              </a:spcAft>
            </a:pPr>
            <a:r>
              <a:rPr lang="en-US" altLang="en-US" smtClean="0">
                <a:solidFill>
                  <a:prstClr val="black"/>
                </a:solidFill>
                <a:hlinkClick r:id="rId3"/>
              </a:rPr>
              <a:t>www.ieee-isto.org</a:t>
            </a:r>
            <a:r>
              <a:rPr lang="en-US" altLang="en-US" smtClean="0">
                <a:solidFill>
                  <a:prstClr val="black"/>
                </a:solidFill>
              </a:rPr>
              <a:t> .</a:t>
            </a:r>
          </a:p>
          <a:p>
            <a:pPr eaLnBrk="1" fontAlgn="base" hangingPunct="1">
              <a:spcBef>
                <a:spcPct val="0"/>
              </a:spcBef>
              <a:spcAft>
                <a:spcPct val="0"/>
              </a:spcAft>
            </a:pPr>
            <a:endParaRPr lang="en-US" altLang="en-US" smtClean="0">
              <a:solidFill>
                <a:prstClr val="black"/>
              </a:solidFill>
            </a:endParaRPr>
          </a:p>
          <a:p>
            <a:pPr eaLnBrk="1" fontAlgn="base" hangingPunct="1">
              <a:spcBef>
                <a:spcPct val="0"/>
              </a:spcBef>
              <a:spcAft>
                <a:spcPct val="0"/>
              </a:spcAft>
            </a:pPr>
            <a:r>
              <a:rPr lang="en-US" altLang="en-US" smtClean="0">
                <a:solidFill>
                  <a:prstClr val="black"/>
                </a:solidFill>
              </a:rPr>
              <a:t>     	Any questions, please fee free to contact Michelle Hunt 	(michelle.hunt@ieee-isto.org).</a:t>
            </a:r>
          </a:p>
          <a:p>
            <a:pPr algn="ctr" eaLnBrk="1" fontAlgn="base" hangingPunct="1">
              <a:spcBef>
                <a:spcPct val="0"/>
              </a:spcBef>
              <a:spcAft>
                <a:spcPct val="0"/>
              </a:spcAft>
            </a:pPr>
            <a:endParaRPr lang="en-US" altLang="en-US" sz="3200" smtClean="0">
              <a:solidFill>
                <a:prstClr val="black"/>
              </a:solidFill>
            </a:endParaRPr>
          </a:p>
        </p:txBody>
      </p:sp>
      <p:sp>
        <p:nvSpPr>
          <p:cNvPr id="2" name="Date Placeholder 1"/>
          <p:cNvSpPr>
            <a:spLocks noGrp="1"/>
          </p:cNvSpPr>
          <p:nvPr>
            <p:ph type="dt" sz="half" idx="10"/>
          </p:nvPr>
        </p:nvSpPr>
        <p:spPr/>
        <p:txBody>
          <a:bodyPr/>
          <a:lstStyle/>
          <a:p>
            <a:pPr>
              <a:defRPr/>
            </a:pPr>
            <a:r>
              <a:rPr lang="en-US" smtClean="0">
                <a:solidFill>
                  <a:prstClr val="black">
                    <a:tint val="75000"/>
                  </a:prstClr>
                </a:solidFill>
              </a:rPr>
              <a:t>4 September 2014</a:t>
            </a:r>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r>
              <a:rPr lang="en-US" smtClean="0">
                <a:solidFill>
                  <a:prstClr val="black">
                    <a:tint val="75000"/>
                  </a:prstClr>
                </a:solidFill>
              </a:rPr>
              <a:t>CCUF Incorporation - B. Smithson</a:t>
            </a:r>
            <a:endParaRPr lang="en-US">
              <a:solidFill>
                <a:prstClr val="black">
                  <a:tint val="75000"/>
                </a:prstClr>
              </a:solidFill>
            </a:endParaRPr>
          </a:p>
        </p:txBody>
      </p:sp>
    </p:spTree>
    <p:extLst>
      <p:ext uri="{BB962C8B-B14F-4D97-AF65-F5344CB8AC3E}">
        <p14:creationId xmlns:p14="http://schemas.microsoft.com/office/powerpoint/2010/main" val="175990485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problem?</a:t>
            </a:r>
            <a:endParaRPr lang="en-US" dirty="0"/>
          </a:p>
        </p:txBody>
      </p:sp>
      <p:sp>
        <p:nvSpPr>
          <p:cNvPr id="3" name="Content Placeholder 2"/>
          <p:cNvSpPr>
            <a:spLocks noGrp="1"/>
          </p:cNvSpPr>
          <p:nvPr>
            <p:ph idx="1"/>
          </p:nvPr>
        </p:nvSpPr>
        <p:spPr>
          <a:xfrm>
            <a:off x="914400" y="1371600"/>
            <a:ext cx="7772400" cy="4762500"/>
          </a:xfrm>
        </p:spPr>
        <p:txBody>
          <a:bodyPr>
            <a:normAutofit lnSpcReduction="10000"/>
          </a:bodyPr>
          <a:lstStyle/>
          <a:p>
            <a:pPr marL="525780" indent="-457200">
              <a:buFont typeface="+mj-lt"/>
              <a:buAutoNum type="arabicPeriod"/>
            </a:pPr>
            <a:r>
              <a:rPr lang="en-US" sz="2400" dirty="0" smtClean="0"/>
              <a:t>Mostly, its </a:t>
            </a:r>
            <a:r>
              <a:rPr lang="en-US" sz="2400" dirty="0" err="1" smtClean="0"/>
              <a:t>Teamlab</a:t>
            </a:r>
            <a:r>
              <a:rPr lang="en-US" sz="2400" dirty="0" smtClean="0"/>
              <a:t>*</a:t>
            </a:r>
          </a:p>
          <a:p>
            <a:pPr lvl="1"/>
            <a:r>
              <a:rPr lang="en-US" sz="2000" dirty="0" smtClean="0"/>
              <a:t>Doesn’t provide needed features</a:t>
            </a:r>
          </a:p>
          <a:p>
            <a:pPr lvl="1"/>
            <a:r>
              <a:rPr lang="en-US" sz="2000" dirty="0" smtClean="0"/>
              <a:t>Existing features not easy to use</a:t>
            </a:r>
          </a:p>
          <a:p>
            <a:pPr lvl="1"/>
            <a:r>
              <a:rPr lang="en-US" sz="2000" dirty="0" smtClean="0"/>
              <a:t>Administration is painful</a:t>
            </a:r>
          </a:p>
          <a:p>
            <a:pPr lvl="1"/>
            <a:r>
              <a:rPr lang="en-US" sz="2000" dirty="0" smtClean="0"/>
              <a:t>For more on this: </a:t>
            </a:r>
            <a:r>
              <a:rPr lang="en-US" sz="2000" dirty="0" smtClean="0"/>
              <a:t>refer to the </a:t>
            </a:r>
            <a:r>
              <a:rPr lang="en-US" sz="2000" dirty="0" err="1" smtClean="0"/>
              <a:t>iTC</a:t>
            </a:r>
            <a:r>
              <a:rPr lang="en-US" sz="2000" dirty="0" smtClean="0"/>
              <a:t> Collaboration Tools session during next week’s ICCC</a:t>
            </a:r>
          </a:p>
          <a:p>
            <a:pPr marL="854964" lvl="1" indent="-457200">
              <a:buFont typeface="+mj-lt"/>
              <a:buAutoNum type="arabicPeriod"/>
            </a:pPr>
            <a:endParaRPr lang="en-US" sz="2000" dirty="0" smtClean="0"/>
          </a:p>
          <a:p>
            <a:pPr marL="525780" indent="-457200">
              <a:buFont typeface="+mj-lt"/>
              <a:buAutoNum type="arabicPeriod"/>
            </a:pPr>
            <a:r>
              <a:rPr lang="en-US" sz="2400" dirty="0" smtClean="0"/>
              <a:t>The </a:t>
            </a:r>
            <a:r>
              <a:rPr lang="en-US" sz="2400" dirty="0" smtClean="0"/>
              <a:t>CCUF cannot do anything that requires money</a:t>
            </a:r>
          </a:p>
          <a:p>
            <a:pPr lvl="1"/>
            <a:r>
              <a:rPr lang="en-US" sz="2000" dirty="0" smtClean="0"/>
              <a:t>Even if someone gave it to us!</a:t>
            </a:r>
          </a:p>
          <a:p>
            <a:pPr lvl="1"/>
            <a:r>
              <a:rPr lang="en-US" sz="2000" dirty="0" smtClean="0"/>
              <a:t>It’s not a legal entity, so it can’t open a bank </a:t>
            </a:r>
            <a:r>
              <a:rPr lang="en-US" sz="2000" dirty="0" smtClean="0"/>
              <a:t>account</a:t>
            </a:r>
          </a:p>
          <a:p>
            <a:pPr lvl="1"/>
            <a:endParaRPr lang="en-US" sz="2000" dirty="0" smtClean="0"/>
          </a:p>
          <a:p>
            <a:pPr marL="525780" indent="-457200">
              <a:buFont typeface="+mj-lt"/>
              <a:buAutoNum type="arabicPeriod"/>
            </a:pPr>
            <a:r>
              <a:rPr lang="en-US" sz="2400" dirty="0" smtClean="0"/>
              <a:t>The CCUF cannot engage in formal agreements</a:t>
            </a:r>
          </a:p>
          <a:p>
            <a:pPr marL="854964" lvl="1" indent="-457200"/>
            <a:r>
              <a:rPr lang="en-US" sz="2000" dirty="0" smtClean="0"/>
              <a:t>Unless you’d like to sign, personally </a:t>
            </a:r>
            <a:r>
              <a:rPr lang="en-US" sz="2000" dirty="0" smtClean="0">
                <a:sym typeface="Wingdings" panose="05000000000000000000" pitchFamily="2" charset="2"/>
              </a:rPr>
              <a:t></a:t>
            </a:r>
            <a:endParaRPr lang="en-US" sz="2000" dirty="0" smtClean="0"/>
          </a:p>
        </p:txBody>
      </p:sp>
      <p:sp>
        <p:nvSpPr>
          <p:cNvPr id="4" name="Slide Number Placeholder 3"/>
          <p:cNvSpPr>
            <a:spLocks noGrp="1"/>
          </p:cNvSpPr>
          <p:nvPr>
            <p:ph type="sldNum" sz="quarter" idx="12"/>
          </p:nvPr>
        </p:nvSpPr>
        <p:spPr/>
        <p:txBody>
          <a:bodyPr/>
          <a:lstStyle/>
          <a:p>
            <a:fld id="{AF839A5B-9E40-41B8-B996-A151934C2C87}" type="slidenum">
              <a:rPr lang="en-US" smtClean="0"/>
              <a:pPr/>
              <a:t>3</a:t>
            </a:fld>
            <a:endParaRPr lang="en-US"/>
          </a:p>
        </p:txBody>
      </p:sp>
      <p:sp>
        <p:nvSpPr>
          <p:cNvPr id="5" name="TextBox 4"/>
          <p:cNvSpPr txBox="1"/>
          <p:nvPr/>
        </p:nvSpPr>
        <p:spPr>
          <a:xfrm>
            <a:off x="6629400" y="5943600"/>
            <a:ext cx="2133600" cy="381000"/>
          </a:xfrm>
          <a:prstGeom prst="rect">
            <a:avLst/>
          </a:prstGeom>
          <a:noFill/>
        </p:spPr>
        <p:txBody>
          <a:bodyPr wrap="square" rtlCol="0">
            <a:spAutoFit/>
          </a:bodyPr>
          <a:lstStyle/>
          <a:p>
            <a:pPr algn="r"/>
            <a:r>
              <a:rPr lang="en-US" dirty="0" smtClean="0"/>
              <a:t>* AKA </a:t>
            </a:r>
            <a:r>
              <a:rPr lang="en-US" dirty="0" err="1" smtClean="0"/>
              <a:t>Onlyoffice</a:t>
            </a:r>
            <a:endParaRPr lang="en-US" dirty="0"/>
          </a:p>
        </p:txBody>
      </p:sp>
      <p:sp>
        <p:nvSpPr>
          <p:cNvPr id="6" name="Date Placeholder 5"/>
          <p:cNvSpPr>
            <a:spLocks noGrp="1"/>
          </p:cNvSpPr>
          <p:nvPr>
            <p:ph type="dt" sz="half" idx="10"/>
          </p:nvPr>
        </p:nvSpPr>
        <p:spPr/>
        <p:txBody>
          <a:bodyPr/>
          <a:lstStyle/>
          <a:p>
            <a:r>
              <a:rPr lang="en-US" smtClean="0"/>
              <a:t>4 September 2014</a:t>
            </a:r>
            <a:endParaRPr lang="en-US"/>
          </a:p>
        </p:txBody>
      </p:sp>
      <p:sp>
        <p:nvSpPr>
          <p:cNvPr id="7" name="Footer Placeholder 6"/>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19477266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IEEE-ISTO – proposed services</a:t>
            </a:r>
            <a:endParaRPr lang="en-US" dirty="0"/>
          </a:p>
        </p:txBody>
      </p:sp>
      <p:sp>
        <p:nvSpPr>
          <p:cNvPr id="3" name="Content Placeholder 2"/>
          <p:cNvSpPr>
            <a:spLocks noGrp="1"/>
          </p:cNvSpPr>
          <p:nvPr>
            <p:ph idx="1"/>
          </p:nvPr>
        </p:nvSpPr>
        <p:spPr>
          <a:xfrm>
            <a:off x="914400" y="1371600"/>
            <a:ext cx="7772400" cy="4983960"/>
          </a:xfrm>
        </p:spPr>
        <p:txBody>
          <a:bodyPr>
            <a:noAutofit/>
          </a:bodyPr>
          <a:lstStyle/>
          <a:p>
            <a:r>
              <a:rPr lang="en-US" sz="2400" dirty="0" smtClean="0"/>
              <a:t>Formation</a:t>
            </a:r>
          </a:p>
          <a:p>
            <a:pPr lvl="1"/>
            <a:r>
              <a:rPr lang="en-US" sz="2000" dirty="0" smtClean="0"/>
              <a:t>Establish CCUF as a 501c(6) not-for-profit entity</a:t>
            </a:r>
          </a:p>
          <a:p>
            <a:pPr lvl="1"/>
            <a:r>
              <a:rPr lang="en-US" sz="2000" dirty="0" smtClean="0"/>
              <a:t>Facilitate development of bylaws, membership agreement, IP policy, governing body, as needed</a:t>
            </a:r>
          </a:p>
          <a:p>
            <a:pPr lvl="1"/>
            <a:r>
              <a:rPr lang="en-US" sz="2000" dirty="0" smtClean="0"/>
              <a:t>Provide anti-trust guidelines, certificate of liability insurance</a:t>
            </a:r>
          </a:p>
          <a:p>
            <a:pPr lvl="1"/>
            <a:r>
              <a:rPr lang="en-US" sz="2000" dirty="0" smtClean="0"/>
              <a:t>Set up accounting ledger, codes, templates</a:t>
            </a:r>
          </a:p>
          <a:p>
            <a:pPr lvl="1"/>
            <a:r>
              <a:rPr lang="en-US" sz="2000" dirty="0" smtClean="0"/>
              <a:t>Advise on initial budget</a:t>
            </a:r>
          </a:p>
          <a:p>
            <a:r>
              <a:rPr lang="en-US" sz="2400" dirty="0" smtClean="0"/>
              <a:t>Ongoing</a:t>
            </a:r>
          </a:p>
          <a:p>
            <a:pPr lvl="1"/>
            <a:r>
              <a:rPr lang="en-US" sz="2000" dirty="0" smtClean="0"/>
              <a:t>Virtual headquarters in beautiful Piscataway, NJ! (can meet there)</a:t>
            </a:r>
          </a:p>
          <a:p>
            <a:pPr lvl="1"/>
            <a:r>
              <a:rPr lang="en-US" sz="2000" dirty="0" smtClean="0"/>
              <a:t>Financial management, accounting, and reporting</a:t>
            </a:r>
          </a:p>
          <a:p>
            <a:pPr lvl="1"/>
            <a:r>
              <a:rPr lang="en-US" sz="2000" dirty="0" smtClean="0"/>
              <a:t>Membership management and invoicing</a:t>
            </a:r>
          </a:p>
          <a:p>
            <a:pPr lvl="1"/>
            <a:r>
              <a:rPr lang="en-US" sz="2000" dirty="0" smtClean="0"/>
              <a:t>Act as Board Secretariat; </a:t>
            </a:r>
            <a:r>
              <a:rPr lang="en-US" sz="2000" dirty="0"/>
              <a:t>s</a:t>
            </a:r>
            <a:r>
              <a:rPr lang="en-US" sz="2000" dirty="0" smtClean="0"/>
              <a:t>taff can handle administrative inquiries</a:t>
            </a:r>
          </a:p>
        </p:txBody>
      </p:sp>
      <p:sp>
        <p:nvSpPr>
          <p:cNvPr id="5" name="Slide Number Placeholder 4"/>
          <p:cNvSpPr>
            <a:spLocks noGrp="1"/>
          </p:cNvSpPr>
          <p:nvPr>
            <p:ph type="sldNum" sz="quarter" idx="12"/>
          </p:nvPr>
        </p:nvSpPr>
        <p:spPr/>
        <p:txBody>
          <a:bodyPr/>
          <a:lstStyle/>
          <a:p>
            <a:fld id="{AF839A5B-9E40-41B8-B996-A151934C2C87}" type="slidenum">
              <a:rPr lang="en-US" smtClean="0"/>
              <a:pPr/>
              <a:t>30</a:t>
            </a:fld>
            <a:endParaRPr lang="en-US"/>
          </a:p>
        </p:txBody>
      </p:sp>
      <p:sp>
        <p:nvSpPr>
          <p:cNvPr id="4" name="Date Placeholder 3"/>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9335052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IEEE-ISTO costs</a:t>
            </a:r>
            <a:endParaRPr lang="en-US" dirty="0"/>
          </a:p>
        </p:txBody>
      </p:sp>
      <p:sp>
        <p:nvSpPr>
          <p:cNvPr id="4" name="Slide Number Placeholder 3"/>
          <p:cNvSpPr>
            <a:spLocks noGrp="1"/>
          </p:cNvSpPr>
          <p:nvPr>
            <p:ph type="sldNum" sz="quarter" idx="12"/>
          </p:nvPr>
        </p:nvSpPr>
        <p:spPr/>
        <p:txBody>
          <a:bodyPr/>
          <a:lstStyle/>
          <a:p>
            <a:fld id="{AF839A5B-9E40-41B8-B996-A151934C2C87}" type="slidenum">
              <a:rPr lang="en-US" smtClean="0"/>
              <a:pPr/>
              <a:t>31</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608443274"/>
              </p:ext>
            </p:extLst>
          </p:nvPr>
        </p:nvGraphicFramePr>
        <p:xfrm>
          <a:off x="1295400" y="1728725"/>
          <a:ext cx="6626519" cy="4262758"/>
        </p:xfrm>
        <a:graphic>
          <a:graphicData uri="http://schemas.openxmlformats.org/drawingml/2006/table">
            <a:tbl>
              <a:tblPr firstRow="1" firstCol="1" bandRow="1">
                <a:tableStyleId>{5C22544A-7EE6-4342-B048-85BDC9FD1C3A}</a:tableStyleId>
              </a:tblPr>
              <a:tblGrid>
                <a:gridCol w="2749895"/>
                <a:gridCol w="1421963"/>
                <a:gridCol w="2454661"/>
              </a:tblGrid>
              <a:tr h="404875">
                <a:tc>
                  <a:txBody>
                    <a:bodyPr/>
                    <a:lstStyle/>
                    <a:p>
                      <a:pPr marL="0" marR="0" algn="ctr">
                        <a:lnSpc>
                          <a:spcPct val="200000"/>
                        </a:lnSpc>
                        <a:spcBef>
                          <a:spcPts val="300"/>
                        </a:spcBef>
                        <a:spcAft>
                          <a:spcPts val="300"/>
                        </a:spcAft>
                      </a:pPr>
                      <a:r>
                        <a:rPr lang="en-US" sz="900">
                          <a:effectLst/>
                        </a:rPr>
                        <a:t>IEEE-ISTO Core Support</a:t>
                      </a:r>
                      <a:endParaRPr lang="en-US" sz="900">
                        <a:effectLst/>
                        <a:latin typeface="Calibri"/>
                        <a:ea typeface="Calibri"/>
                        <a:cs typeface="Times New Roman"/>
                      </a:endParaRPr>
                    </a:p>
                  </a:txBody>
                  <a:tcPr marL="54550" marR="54550" marT="0" marB="0" anchor="b"/>
                </a:tc>
                <a:tc>
                  <a:txBody>
                    <a:bodyPr/>
                    <a:lstStyle/>
                    <a:p>
                      <a:pPr marL="0" marR="0" algn="ctr">
                        <a:lnSpc>
                          <a:spcPct val="200000"/>
                        </a:lnSpc>
                        <a:spcBef>
                          <a:spcPts val="300"/>
                        </a:spcBef>
                        <a:spcAft>
                          <a:spcPts val="300"/>
                        </a:spcAft>
                      </a:pPr>
                      <a:r>
                        <a:rPr lang="en-US" sz="900" dirty="0">
                          <a:effectLst/>
                        </a:rPr>
                        <a:t>One-time Formation  Fees</a:t>
                      </a:r>
                      <a:endParaRPr lang="en-US" sz="900" dirty="0">
                        <a:effectLst/>
                        <a:latin typeface="Calibri"/>
                        <a:ea typeface="Calibri"/>
                        <a:cs typeface="Times New Roman"/>
                      </a:endParaRPr>
                    </a:p>
                  </a:txBody>
                  <a:tcPr marL="54550" marR="54550" marT="0" marB="0" anchor="b"/>
                </a:tc>
                <a:tc>
                  <a:txBody>
                    <a:bodyPr/>
                    <a:lstStyle/>
                    <a:p>
                      <a:pPr marL="0" marR="0" algn="ctr">
                        <a:lnSpc>
                          <a:spcPct val="200000"/>
                        </a:lnSpc>
                        <a:spcBef>
                          <a:spcPts val="300"/>
                        </a:spcBef>
                        <a:spcAft>
                          <a:spcPts val="300"/>
                        </a:spcAft>
                      </a:pPr>
                      <a:r>
                        <a:rPr lang="en-US" sz="900">
                          <a:effectLst/>
                        </a:rPr>
                        <a:t>Ongoing Support Fees/month</a:t>
                      </a:r>
                      <a:endParaRPr lang="en-US" sz="900">
                        <a:effectLst/>
                        <a:latin typeface="Calibri"/>
                        <a:ea typeface="Calibri"/>
                        <a:cs typeface="Times New Roman"/>
                      </a:endParaRPr>
                    </a:p>
                  </a:txBody>
                  <a:tcPr marL="54550" marR="54550" marT="0" marB="0" anchor="b"/>
                </a:tc>
              </a:tr>
              <a:tr h="278811">
                <a:tc>
                  <a:txBody>
                    <a:bodyPr/>
                    <a:lstStyle/>
                    <a:p>
                      <a:pPr marL="0" marR="0">
                        <a:lnSpc>
                          <a:spcPct val="115000"/>
                        </a:lnSpc>
                        <a:spcBef>
                          <a:spcPts val="300"/>
                        </a:spcBef>
                        <a:spcAft>
                          <a:spcPts val="300"/>
                        </a:spcAft>
                      </a:pPr>
                      <a:r>
                        <a:rPr lang="en-US" sz="800">
                          <a:effectLst/>
                        </a:rPr>
                        <a:t>New Program Setup Fee (accounting setup, infrastructure setup, governing documents)</a:t>
                      </a:r>
                      <a:endParaRPr lang="en-US" sz="900">
                        <a:effectLst/>
                        <a:latin typeface="Calibri"/>
                        <a:ea typeface="Calibri"/>
                        <a:cs typeface="Times New Roman"/>
                      </a:endParaRPr>
                    </a:p>
                  </a:txBody>
                  <a:tcPr marL="54550" marR="54550" marT="0" marB="0"/>
                </a:tc>
                <a:tc>
                  <a:txBody>
                    <a:bodyPr/>
                    <a:lstStyle/>
                    <a:p>
                      <a:pPr marL="0" marR="0" algn="ctr">
                        <a:lnSpc>
                          <a:spcPct val="115000"/>
                        </a:lnSpc>
                        <a:spcBef>
                          <a:spcPts val="300"/>
                        </a:spcBef>
                        <a:spcAft>
                          <a:spcPts val="300"/>
                        </a:spcAft>
                      </a:pPr>
                      <a:r>
                        <a:rPr lang="en-US" sz="800" dirty="0">
                          <a:effectLst/>
                        </a:rPr>
                        <a:t>$3,500</a:t>
                      </a:r>
                      <a:endParaRPr lang="en-US" sz="900" dirty="0">
                        <a:effectLst/>
                        <a:latin typeface="Calibri"/>
                        <a:ea typeface="Calibri"/>
                        <a:cs typeface="Times New Roman"/>
                      </a:endParaRPr>
                    </a:p>
                  </a:txBody>
                  <a:tcPr marL="54550" marR="54550" marT="0" marB="0"/>
                </a:tc>
                <a:tc>
                  <a:txBody>
                    <a:bodyPr/>
                    <a:lstStyle/>
                    <a:p>
                      <a:pPr marL="0" marR="0">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r>
              <a:tr h="139406">
                <a:tc>
                  <a:txBody>
                    <a:bodyPr/>
                    <a:lstStyle/>
                    <a:p>
                      <a:pPr marL="0" marR="0">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c>
                  <a:txBody>
                    <a:bodyPr/>
                    <a:lstStyle/>
                    <a:p>
                      <a:pPr marL="0" marR="0" algn="r">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nchor="b"/>
                </a:tc>
                <a:tc>
                  <a:txBody>
                    <a:bodyPr/>
                    <a:lstStyle/>
                    <a:p>
                      <a:pPr marL="0" marR="0" algn="ctr">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r>
              <a:tr h="418217">
                <a:tc>
                  <a:txBody>
                    <a:bodyPr/>
                    <a:lstStyle/>
                    <a:p>
                      <a:pPr marL="0" marR="0">
                        <a:lnSpc>
                          <a:spcPct val="115000"/>
                        </a:lnSpc>
                        <a:spcBef>
                          <a:spcPts val="300"/>
                        </a:spcBef>
                        <a:spcAft>
                          <a:spcPts val="300"/>
                        </a:spcAft>
                      </a:pPr>
                      <a:r>
                        <a:rPr lang="en-US" sz="800">
                          <a:effectLst/>
                        </a:rPr>
                        <a:t>Virtual headquarters, Infrastructure and Insurance, Accounting, Membership and Contract Management, Program Management</a:t>
                      </a:r>
                      <a:endParaRPr lang="en-US" sz="900">
                        <a:effectLst/>
                        <a:latin typeface="Calibri"/>
                        <a:ea typeface="Calibri"/>
                        <a:cs typeface="Times New Roman"/>
                      </a:endParaRPr>
                    </a:p>
                  </a:txBody>
                  <a:tcPr marL="54550" marR="54550" marT="0" marB="0"/>
                </a:tc>
                <a:tc>
                  <a:txBody>
                    <a:bodyPr/>
                    <a:lstStyle/>
                    <a:p>
                      <a:pPr marL="0" marR="0" algn="r">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nchor="b"/>
                </a:tc>
                <a:tc>
                  <a:txBody>
                    <a:bodyPr/>
                    <a:lstStyle/>
                    <a:p>
                      <a:pPr marL="0" marR="0" algn="ctr">
                        <a:lnSpc>
                          <a:spcPct val="115000"/>
                        </a:lnSpc>
                        <a:spcBef>
                          <a:spcPts val="300"/>
                        </a:spcBef>
                        <a:spcAft>
                          <a:spcPts val="300"/>
                        </a:spcAft>
                      </a:pPr>
                      <a:r>
                        <a:rPr lang="en-US" sz="800">
                          <a:effectLst/>
                        </a:rPr>
                        <a:t>$4500</a:t>
                      </a:r>
                      <a:endParaRPr lang="en-US" sz="900">
                        <a:effectLst/>
                        <a:latin typeface="Calibri"/>
                        <a:ea typeface="Calibri"/>
                        <a:cs typeface="Times New Roman"/>
                      </a:endParaRPr>
                    </a:p>
                  </a:txBody>
                  <a:tcPr marL="54550" marR="54550" marT="0" marB="0"/>
                </a:tc>
              </a:tr>
              <a:tr h="210624">
                <a:tc>
                  <a:txBody>
                    <a:bodyPr/>
                    <a:lstStyle/>
                    <a:p>
                      <a:pPr marL="0" marR="0">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c>
                  <a:txBody>
                    <a:bodyPr/>
                    <a:lstStyle/>
                    <a:p>
                      <a:pPr marL="0" marR="0" algn="ctr">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c>
                  <a:txBody>
                    <a:bodyPr/>
                    <a:lstStyle/>
                    <a:p>
                      <a:pPr marL="0" marR="0" algn="r">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r>
              <a:tr h="567320">
                <a:tc>
                  <a:txBody>
                    <a:bodyPr/>
                    <a:lstStyle/>
                    <a:p>
                      <a:pPr marL="0" marR="0" algn="ctr">
                        <a:lnSpc>
                          <a:spcPct val="115000"/>
                        </a:lnSpc>
                        <a:spcBef>
                          <a:spcPts val="300"/>
                        </a:spcBef>
                        <a:spcAft>
                          <a:spcPts val="300"/>
                        </a:spcAft>
                      </a:pPr>
                      <a:r>
                        <a:rPr lang="en-US" sz="900">
                          <a:effectLst/>
                        </a:rPr>
                        <a:t>TOTAL:</a:t>
                      </a:r>
                      <a:endParaRPr lang="en-US" sz="900">
                        <a:effectLst/>
                        <a:latin typeface="Calibri"/>
                        <a:ea typeface="Calibri"/>
                        <a:cs typeface="Times New Roman"/>
                      </a:endParaRPr>
                    </a:p>
                  </a:txBody>
                  <a:tcPr marL="54550" marR="54550" marT="0" marB="0" anchor="ctr"/>
                </a:tc>
                <a:tc>
                  <a:txBody>
                    <a:bodyPr/>
                    <a:lstStyle/>
                    <a:p>
                      <a:pPr marL="0" marR="0" algn="ctr">
                        <a:lnSpc>
                          <a:spcPct val="115000"/>
                        </a:lnSpc>
                        <a:spcBef>
                          <a:spcPts val="300"/>
                        </a:spcBef>
                        <a:spcAft>
                          <a:spcPts val="300"/>
                        </a:spcAft>
                      </a:pPr>
                      <a:r>
                        <a:rPr lang="en-US" sz="900">
                          <a:effectLst/>
                        </a:rPr>
                        <a:t>$3500</a:t>
                      </a:r>
                      <a:endParaRPr lang="en-US" sz="900">
                        <a:effectLst/>
                        <a:latin typeface="Calibri"/>
                        <a:ea typeface="Calibri"/>
                        <a:cs typeface="Times New Roman"/>
                      </a:endParaRPr>
                    </a:p>
                  </a:txBody>
                  <a:tcPr marL="54550" marR="54550" marT="0" marB="0" anchor="ctr"/>
                </a:tc>
                <a:tc>
                  <a:txBody>
                    <a:bodyPr/>
                    <a:lstStyle/>
                    <a:p>
                      <a:pPr marL="0" marR="0" algn="ctr">
                        <a:lnSpc>
                          <a:spcPct val="115000"/>
                        </a:lnSpc>
                        <a:spcBef>
                          <a:spcPts val="300"/>
                        </a:spcBef>
                        <a:spcAft>
                          <a:spcPts val="300"/>
                        </a:spcAft>
                      </a:pPr>
                      <a:r>
                        <a:rPr lang="en-US" sz="900">
                          <a:effectLst/>
                        </a:rPr>
                        <a:t> </a:t>
                      </a:r>
                    </a:p>
                    <a:p>
                      <a:pPr marL="0" marR="0" algn="ctr">
                        <a:lnSpc>
                          <a:spcPct val="115000"/>
                        </a:lnSpc>
                        <a:spcBef>
                          <a:spcPts val="300"/>
                        </a:spcBef>
                        <a:spcAft>
                          <a:spcPts val="300"/>
                        </a:spcAft>
                      </a:pPr>
                      <a:r>
                        <a:rPr lang="en-US" sz="900">
                          <a:effectLst/>
                        </a:rPr>
                        <a:t>$4500</a:t>
                      </a:r>
                    </a:p>
                    <a:p>
                      <a:pPr marL="0" marR="0" algn="ctr">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nchor="ctr"/>
                </a:tc>
              </a:tr>
              <a:tr h="153346">
                <a:tc>
                  <a:txBody>
                    <a:bodyPr/>
                    <a:lstStyle/>
                    <a:p>
                      <a:pPr marL="0" marR="0" algn="ctr">
                        <a:lnSpc>
                          <a:spcPct val="115000"/>
                        </a:lnSpc>
                        <a:spcBef>
                          <a:spcPts val="300"/>
                        </a:spcBef>
                        <a:spcAft>
                          <a:spcPts val="300"/>
                        </a:spcAft>
                      </a:pPr>
                      <a:r>
                        <a:rPr lang="en-US" sz="900">
                          <a:effectLst/>
                        </a:rPr>
                        <a:t>Optional Support</a:t>
                      </a:r>
                      <a:endParaRPr lang="en-US" sz="900">
                        <a:effectLst/>
                        <a:latin typeface="Calibri"/>
                        <a:ea typeface="Calibri"/>
                        <a:cs typeface="Times New Roman"/>
                      </a:endParaRPr>
                    </a:p>
                  </a:txBody>
                  <a:tcPr marL="54550" marR="54550" marT="0" marB="0"/>
                </a:tc>
                <a:tc>
                  <a:txBody>
                    <a:bodyPr/>
                    <a:lstStyle/>
                    <a:p>
                      <a:pPr marL="0" marR="0" algn="ctr">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c>
                  <a:txBody>
                    <a:bodyPr/>
                    <a:lstStyle/>
                    <a:p>
                      <a:pPr marL="0" marR="0">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r>
              <a:tr h="168196">
                <a:tc>
                  <a:txBody>
                    <a:bodyPr/>
                    <a:lstStyle/>
                    <a:p>
                      <a:pPr marL="0" marR="0">
                        <a:lnSpc>
                          <a:spcPct val="115000"/>
                        </a:lnSpc>
                        <a:spcBef>
                          <a:spcPts val="300"/>
                        </a:spcBef>
                        <a:spcAft>
                          <a:spcPts val="300"/>
                        </a:spcAft>
                      </a:pPr>
                      <a:r>
                        <a:rPr lang="en-US" sz="800">
                          <a:effectLst/>
                        </a:rPr>
                        <a:t>IT Support  (website content management)</a:t>
                      </a:r>
                      <a:endParaRPr lang="en-US" sz="900">
                        <a:effectLst/>
                        <a:latin typeface="Calibri"/>
                        <a:ea typeface="Calibri"/>
                        <a:cs typeface="Times New Roman"/>
                      </a:endParaRPr>
                    </a:p>
                  </a:txBody>
                  <a:tcPr marL="54550" marR="54550" marT="0" marB="0"/>
                </a:tc>
                <a:tc>
                  <a:txBody>
                    <a:bodyPr/>
                    <a:lstStyle/>
                    <a:p>
                      <a:pPr marL="0" marR="0">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c>
                  <a:txBody>
                    <a:bodyPr/>
                    <a:lstStyle/>
                    <a:p>
                      <a:pPr marL="0" marR="0" algn="ctr">
                        <a:lnSpc>
                          <a:spcPct val="115000"/>
                        </a:lnSpc>
                        <a:spcBef>
                          <a:spcPts val="300"/>
                        </a:spcBef>
                        <a:spcAft>
                          <a:spcPts val="300"/>
                        </a:spcAft>
                      </a:pPr>
                      <a:r>
                        <a:rPr lang="en-US" sz="800">
                          <a:effectLst/>
                        </a:rPr>
                        <a:t>$110/hour</a:t>
                      </a:r>
                      <a:endParaRPr lang="en-US" sz="900">
                        <a:effectLst/>
                        <a:latin typeface="Calibri"/>
                        <a:ea typeface="Calibri"/>
                        <a:cs typeface="Times New Roman"/>
                      </a:endParaRPr>
                    </a:p>
                  </a:txBody>
                  <a:tcPr marL="54550" marR="54550" marT="0" marB="0"/>
                </a:tc>
              </a:tr>
              <a:tr h="418217">
                <a:tc>
                  <a:txBody>
                    <a:bodyPr/>
                    <a:lstStyle/>
                    <a:p>
                      <a:pPr marL="0" marR="0">
                        <a:lnSpc>
                          <a:spcPct val="115000"/>
                        </a:lnSpc>
                        <a:spcBef>
                          <a:spcPts val="300"/>
                        </a:spcBef>
                        <a:spcAft>
                          <a:spcPts val="300"/>
                        </a:spcAft>
                      </a:pPr>
                      <a:r>
                        <a:rPr lang="en-US" sz="800">
                          <a:effectLst/>
                        </a:rPr>
                        <a:t>Secretariat Services to the Board/WG support</a:t>
                      </a:r>
                      <a:endParaRPr lang="en-US" sz="900">
                        <a:effectLst/>
                        <a:latin typeface="Calibri"/>
                        <a:ea typeface="Calibri"/>
                        <a:cs typeface="Times New Roman"/>
                      </a:endParaRPr>
                    </a:p>
                  </a:txBody>
                  <a:tcPr marL="54550" marR="54550" marT="0" marB="0"/>
                </a:tc>
                <a:tc>
                  <a:txBody>
                    <a:bodyPr/>
                    <a:lstStyle/>
                    <a:p>
                      <a:pPr marL="0" marR="0">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c>
                  <a:txBody>
                    <a:bodyPr/>
                    <a:lstStyle/>
                    <a:p>
                      <a:pPr marL="0" marR="0" algn="ctr">
                        <a:lnSpc>
                          <a:spcPct val="115000"/>
                        </a:lnSpc>
                        <a:spcBef>
                          <a:spcPts val="300"/>
                        </a:spcBef>
                        <a:spcAft>
                          <a:spcPts val="300"/>
                        </a:spcAft>
                      </a:pPr>
                      <a:r>
                        <a:rPr lang="en-US" sz="800">
                          <a:effectLst/>
                        </a:rPr>
                        <a:t>$250/meeting (assumes 4hrs for scheduling, attendance, minutes preparation/circulation)</a:t>
                      </a:r>
                      <a:endParaRPr lang="en-US" sz="900">
                        <a:effectLst/>
                        <a:latin typeface="Calibri"/>
                        <a:ea typeface="Calibri"/>
                        <a:cs typeface="Times New Roman"/>
                      </a:endParaRPr>
                    </a:p>
                  </a:txBody>
                  <a:tcPr marL="54550" marR="54550" marT="0" marB="0"/>
                </a:tc>
              </a:tr>
              <a:tr h="157589">
                <a:tc>
                  <a:txBody>
                    <a:bodyPr/>
                    <a:lstStyle/>
                    <a:p>
                      <a:pPr marL="0" marR="0">
                        <a:lnSpc>
                          <a:spcPct val="115000"/>
                        </a:lnSpc>
                        <a:spcBef>
                          <a:spcPts val="300"/>
                        </a:spcBef>
                        <a:spcAft>
                          <a:spcPts val="300"/>
                        </a:spcAft>
                      </a:pPr>
                      <a:r>
                        <a:rPr lang="en-US" sz="800">
                          <a:effectLst/>
                        </a:rPr>
                        <a:t>Executive Director level strategy/guidance</a:t>
                      </a:r>
                      <a:endParaRPr lang="en-US" sz="900">
                        <a:effectLst/>
                        <a:latin typeface="Calibri"/>
                        <a:ea typeface="Calibri"/>
                        <a:cs typeface="Times New Roman"/>
                      </a:endParaRPr>
                    </a:p>
                  </a:txBody>
                  <a:tcPr marL="54550" marR="54550" marT="0" marB="0"/>
                </a:tc>
                <a:tc>
                  <a:txBody>
                    <a:bodyPr/>
                    <a:lstStyle/>
                    <a:p>
                      <a:pPr marL="0" marR="0">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c>
                  <a:txBody>
                    <a:bodyPr/>
                    <a:lstStyle/>
                    <a:p>
                      <a:pPr marL="0" marR="0" algn="ctr">
                        <a:lnSpc>
                          <a:spcPct val="115000"/>
                        </a:lnSpc>
                        <a:spcBef>
                          <a:spcPts val="300"/>
                        </a:spcBef>
                        <a:spcAft>
                          <a:spcPts val="300"/>
                        </a:spcAft>
                      </a:pPr>
                      <a:r>
                        <a:rPr lang="en-US" sz="800">
                          <a:effectLst/>
                        </a:rPr>
                        <a:t>*Negotiated separately</a:t>
                      </a:r>
                      <a:endParaRPr lang="en-US" sz="900">
                        <a:effectLst/>
                        <a:latin typeface="Calibri"/>
                        <a:ea typeface="Calibri"/>
                        <a:cs typeface="Times New Roman"/>
                      </a:endParaRPr>
                    </a:p>
                  </a:txBody>
                  <a:tcPr marL="54550" marR="54550" marT="0" marB="0"/>
                </a:tc>
              </a:tr>
              <a:tr h="539439">
                <a:tc>
                  <a:txBody>
                    <a:bodyPr/>
                    <a:lstStyle/>
                    <a:p>
                      <a:pPr marL="0" marR="0">
                        <a:lnSpc>
                          <a:spcPct val="115000"/>
                        </a:lnSpc>
                        <a:spcBef>
                          <a:spcPts val="300"/>
                        </a:spcBef>
                        <a:spcAft>
                          <a:spcPts val="300"/>
                        </a:spcAft>
                      </a:pPr>
                      <a:r>
                        <a:rPr lang="en-US" sz="800">
                          <a:effectLst/>
                        </a:rPr>
                        <a:t>Press Announcement Drafting/Launch </a:t>
                      </a:r>
                      <a:endParaRPr lang="en-US" sz="900">
                        <a:effectLst/>
                        <a:latin typeface="Calibri"/>
                        <a:ea typeface="Calibri"/>
                        <a:cs typeface="Times New Roman"/>
                      </a:endParaRPr>
                    </a:p>
                  </a:txBody>
                  <a:tcPr marL="54550" marR="54550" marT="0" marB="0"/>
                </a:tc>
                <a:tc>
                  <a:txBody>
                    <a:bodyPr/>
                    <a:lstStyle/>
                    <a:p>
                      <a:pPr marL="0" marR="0">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c>
                  <a:txBody>
                    <a:bodyPr/>
                    <a:lstStyle/>
                    <a:p>
                      <a:pPr marL="0" marR="0" algn="ctr">
                        <a:lnSpc>
                          <a:spcPct val="115000"/>
                        </a:lnSpc>
                        <a:spcBef>
                          <a:spcPts val="300"/>
                        </a:spcBef>
                        <a:spcAft>
                          <a:spcPts val="300"/>
                        </a:spcAft>
                      </a:pPr>
                      <a:r>
                        <a:rPr lang="en-US" sz="800">
                          <a:effectLst/>
                        </a:rPr>
                        <a:t>$1000 to Draft Announcement</a:t>
                      </a:r>
                      <a:endParaRPr lang="en-US" sz="900">
                        <a:effectLst/>
                      </a:endParaRPr>
                    </a:p>
                    <a:p>
                      <a:pPr marL="0" marR="0" algn="ctr">
                        <a:lnSpc>
                          <a:spcPct val="115000"/>
                        </a:lnSpc>
                        <a:spcBef>
                          <a:spcPts val="300"/>
                        </a:spcBef>
                        <a:spcAft>
                          <a:spcPts val="300"/>
                        </a:spcAft>
                      </a:pPr>
                      <a:r>
                        <a:rPr lang="en-US" sz="800">
                          <a:effectLst/>
                        </a:rPr>
                        <a:t>$650 to launch (via MarketWire) </a:t>
                      </a:r>
                      <a:endParaRPr lang="en-US" sz="900">
                        <a:effectLst/>
                      </a:endParaRPr>
                    </a:p>
                    <a:p>
                      <a:pPr marL="0" marR="0" algn="ctr">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r>
              <a:tr h="144962">
                <a:tc>
                  <a:txBody>
                    <a:bodyPr/>
                    <a:lstStyle/>
                    <a:p>
                      <a:pPr marL="0" marR="0">
                        <a:lnSpc>
                          <a:spcPct val="115000"/>
                        </a:lnSpc>
                        <a:spcBef>
                          <a:spcPts val="300"/>
                        </a:spcBef>
                        <a:spcAft>
                          <a:spcPts val="300"/>
                        </a:spcAft>
                      </a:pPr>
                      <a:r>
                        <a:rPr lang="en-US" sz="800">
                          <a:effectLst/>
                        </a:rPr>
                        <a:t>Meeting Coordination</a:t>
                      </a:r>
                      <a:endParaRPr lang="en-US" sz="900">
                        <a:effectLst/>
                        <a:latin typeface="Calibri"/>
                        <a:ea typeface="Calibri"/>
                        <a:cs typeface="Times New Roman"/>
                      </a:endParaRPr>
                    </a:p>
                  </a:txBody>
                  <a:tcPr marL="54550" marR="54550" marT="0" marB="0"/>
                </a:tc>
                <a:tc>
                  <a:txBody>
                    <a:bodyPr/>
                    <a:lstStyle/>
                    <a:p>
                      <a:pPr marL="0" marR="0">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c>
                  <a:txBody>
                    <a:bodyPr/>
                    <a:lstStyle/>
                    <a:p>
                      <a:pPr marL="0" marR="0" algn="ctr">
                        <a:lnSpc>
                          <a:spcPct val="115000"/>
                        </a:lnSpc>
                        <a:spcBef>
                          <a:spcPts val="300"/>
                        </a:spcBef>
                        <a:spcAft>
                          <a:spcPts val="300"/>
                        </a:spcAft>
                      </a:pPr>
                      <a:r>
                        <a:rPr lang="en-US" sz="800">
                          <a:effectLst/>
                        </a:rPr>
                        <a:t>Based on service and meetings</a:t>
                      </a:r>
                      <a:endParaRPr lang="en-US" sz="900">
                        <a:effectLst/>
                        <a:latin typeface="Calibri"/>
                        <a:ea typeface="Calibri"/>
                        <a:cs typeface="Times New Roman"/>
                      </a:endParaRPr>
                    </a:p>
                  </a:txBody>
                  <a:tcPr marL="54550" marR="54550" marT="0" marB="0"/>
                </a:tc>
              </a:tr>
              <a:tr h="157589">
                <a:tc>
                  <a:txBody>
                    <a:bodyPr/>
                    <a:lstStyle/>
                    <a:p>
                      <a:pPr marL="0" marR="0">
                        <a:lnSpc>
                          <a:spcPct val="115000"/>
                        </a:lnSpc>
                        <a:spcBef>
                          <a:spcPts val="300"/>
                        </a:spcBef>
                        <a:spcAft>
                          <a:spcPts val="300"/>
                        </a:spcAft>
                      </a:pPr>
                      <a:r>
                        <a:rPr lang="en-US" sz="800">
                          <a:effectLst/>
                        </a:rPr>
                        <a:t>Marketing/Communications (ad hoc projects)</a:t>
                      </a:r>
                      <a:endParaRPr lang="en-US" sz="900">
                        <a:effectLst/>
                        <a:latin typeface="Calibri"/>
                        <a:ea typeface="Calibri"/>
                        <a:cs typeface="Times New Roman"/>
                      </a:endParaRPr>
                    </a:p>
                  </a:txBody>
                  <a:tcPr marL="54550" marR="54550" marT="0" marB="0"/>
                </a:tc>
                <a:tc>
                  <a:txBody>
                    <a:bodyPr/>
                    <a:lstStyle/>
                    <a:p>
                      <a:pPr marL="0" marR="0">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c>
                  <a:txBody>
                    <a:bodyPr/>
                    <a:lstStyle/>
                    <a:p>
                      <a:pPr marL="0" marR="0" algn="ctr">
                        <a:lnSpc>
                          <a:spcPct val="115000"/>
                        </a:lnSpc>
                        <a:spcBef>
                          <a:spcPts val="300"/>
                        </a:spcBef>
                        <a:spcAft>
                          <a:spcPts val="300"/>
                        </a:spcAft>
                      </a:pPr>
                      <a:r>
                        <a:rPr lang="en-US" sz="800">
                          <a:effectLst/>
                        </a:rPr>
                        <a:t>$110/hour or per project</a:t>
                      </a:r>
                      <a:endParaRPr lang="en-US" sz="900">
                        <a:effectLst/>
                        <a:latin typeface="Calibri"/>
                        <a:ea typeface="Calibri"/>
                        <a:cs typeface="Times New Roman"/>
                      </a:endParaRPr>
                    </a:p>
                  </a:txBody>
                  <a:tcPr marL="54550" marR="54550" marT="0" marB="0"/>
                </a:tc>
              </a:tr>
              <a:tr h="418217">
                <a:tc>
                  <a:txBody>
                    <a:bodyPr/>
                    <a:lstStyle/>
                    <a:p>
                      <a:pPr marL="0" marR="0">
                        <a:lnSpc>
                          <a:spcPct val="115000"/>
                        </a:lnSpc>
                        <a:spcBef>
                          <a:spcPts val="300"/>
                        </a:spcBef>
                        <a:spcAft>
                          <a:spcPts val="300"/>
                        </a:spcAft>
                      </a:pPr>
                      <a:r>
                        <a:rPr lang="en-US" sz="800">
                          <a:effectLst/>
                        </a:rPr>
                        <a:t>WebEx lines (unlimited online web meetings up to 25 people)</a:t>
                      </a:r>
                      <a:endParaRPr lang="en-US" sz="900">
                        <a:effectLst/>
                        <a:latin typeface="Calibri"/>
                        <a:ea typeface="Calibri"/>
                        <a:cs typeface="Times New Roman"/>
                      </a:endParaRPr>
                    </a:p>
                  </a:txBody>
                  <a:tcPr marL="54550" marR="54550" marT="0" marB="0"/>
                </a:tc>
                <a:tc>
                  <a:txBody>
                    <a:bodyPr/>
                    <a:lstStyle/>
                    <a:p>
                      <a:pPr marL="0" marR="0">
                        <a:lnSpc>
                          <a:spcPct val="115000"/>
                        </a:lnSpc>
                        <a:spcBef>
                          <a:spcPts val="300"/>
                        </a:spcBef>
                        <a:spcAft>
                          <a:spcPts val="300"/>
                        </a:spcAft>
                      </a:pPr>
                      <a:r>
                        <a:rPr lang="en-US" sz="800">
                          <a:effectLst/>
                        </a:rPr>
                        <a:t> </a:t>
                      </a:r>
                      <a:endParaRPr lang="en-US" sz="900">
                        <a:effectLst/>
                        <a:latin typeface="Calibri"/>
                        <a:ea typeface="Calibri"/>
                        <a:cs typeface="Times New Roman"/>
                      </a:endParaRPr>
                    </a:p>
                  </a:txBody>
                  <a:tcPr marL="54550" marR="54550" marT="0" marB="0"/>
                </a:tc>
                <a:tc>
                  <a:txBody>
                    <a:bodyPr/>
                    <a:lstStyle/>
                    <a:p>
                      <a:pPr marL="0" marR="0" algn="ctr">
                        <a:lnSpc>
                          <a:spcPct val="115000"/>
                        </a:lnSpc>
                        <a:spcBef>
                          <a:spcPts val="300"/>
                        </a:spcBef>
                        <a:spcAft>
                          <a:spcPts val="300"/>
                        </a:spcAft>
                      </a:pPr>
                      <a:r>
                        <a:rPr lang="en-US" sz="800" dirty="0">
                          <a:effectLst/>
                        </a:rPr>
                        <a:t>$79/WebEx seat; WebEx seat audio usage fees $0.07/min or $0.02/min VOIP (universal); intl. rates apply</a:t>
                      </a:r>
                      <a:endParaRPr lang="en-US" sz="900" dirty="0">
                        <a:effectLst/>
                        <a:latin typeface="Calibri"/>
                        <a:ea typeface="Calibri"/>
                        <a:cs typeface="Times New Roman"/>
                      </a:endParaRPr>
                    </a:p>
                  </a:txBody>
                  <a:tcPr marL="54550" marR="54550" marT="0" marB="0" anchor="b"/>
                </a:tc>
              </a:tr>
            </a:tbl>
          </a:graphicData>
        </a:graphic>
      </p:graphicFrame>
      <p:sp>
        <p:nvSpPr>
          <p:cNvPr id="3" name="Date Placeholder 2"/>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24569781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IEEE-ISTO optional</a:t>
            </a:r>
            <a:endParaRPr lang="en-US" dirty="0"/>
          </a:p>
        </p:txBody>
      </p:sp>
      <p:sp>
        <p:nvSpPr>
          <p:cNvPr id="3" name="Content Placeholder 2"/>
          <p:cNvSpPr>
            <a:spLocks noGrp="1"/>
          </p:cNvSpPr>
          <p:nvPr>
            <p:ph idx="1"/>
          </p:nvPr>
        </p:nvSpPr>
        <p:spPr/>
        <p:txBody>
          <a:bodyPr>
            <a:normAutofit/>
          </a:bodyPr>
          <a:lstStyle/>
          <a:p>
            <a:r>
              <a:rPr lang="en-US" sz="2400" dirty="0" smtClean="0"/>
              <a:t>Workgroup support</a:t>
            </a:r>
          </a:p>
          <a:p>
            <a:pPr lvl="1"/>
            <a:r>
              <a:rPr lang="en-US" sz="2000" dirty="0" smtClean="0"/>
              <a:t>Meeting minutes</a:t>
            </a:r>
          </a:p>
          <a:p>
            <a:pPr lvl="1"/>
            <a:r>
              <a:rPr lang="en-US" sz="2000" dirty="0" smtClean="0"/>
              <a:t>Action item tracking</a:t>
            </a:r>
          </a:p>
          <a:p>
            <a:pPr lvl="1"/>
            <a:r>
              <a:rPr lang="en-US" sz="2000" dirty="0" smtClean="0"/>
              <a:t>Maintain web pages</a:t>
            </a:r>
          </a:p>
          <a:p>
            <a:pPr lvl="1"/>
            <a:r>
              <a:rPr lang="en-US" sz="2000" dirty="0" smtClean="0"/>
              <a:t>Manage polls and votes</a:t>
            </a:r>
          </a:p>
          <a:p>
            <a:r>
              <a:rPr lang="en-US" sz="2400" dirty="0" smtClean="0"/>
              <a:t>IT support</a:t>
            </a:r>
          </a:p>
          <a:p>
            <a:pPr lvl="1"/>
            <a:r>
              <a:rPr lang="en-US" sz="2000" dirty="0" smtClean="0"/>
              <a:t>(waiting for more info on this)</a:t>
            </a:r>
          </a:p>
          <a:p>
            <a:r>
              <a:rPr lang="en-US" sz="2400" dirty="0" smtClean="0"/>
              <a:t>Meeting/event support (member-hosted)</a:t>
            </a:r>
          </a:p>
          <a:p>
            <a:pPr lvl="1"/>
            <a:r>
              <a:rPr lang="en-US" sz="2000" dirty="0" smtClean="0"/>
              <a:t>A/V, catering, communications, badges, shipping, etc.</a:t>
            </a:r>
          </a:p>
          <a:p>
            <a:r>
              <a:rPr lang="en-US" sz="2400" dirty="0" smtClean="0"/>
              <a:t>Marketing and communications support</a:t>
            </a:r>
          </a:p>
        </p:txBody>
      </p:sp>
      <p:sp>
        <p:nvSpPr>
          <p:cNvPr id="4" name="Slide Number Placeholder 3"/>
          <p:cNvSpPr>
            <a:spLocks noGrp="1"/>
          </p:cNvSpPr>
          <p:nvPr>
            <p:ph type="sldNum" sz="quarter" idx="12"/>
          </p:nvPr>
        </p:nvSpPr>
        <p:spPr/>
        <p:txBody>
          <a:bodyPr/>
          <a:lstStyle/>
          <a:p>
            <a:fld id="{AF839A5B-9E40-41B8-B996-A151934C2C87}" type="slidenum">
              <a:rPr lang="en-US" smtClean="0"/>
              <a:pPr/>
              <a:t>32</a:t>
            </a:fld>
            <a:endParaRPr lang="en-US"/>
          </a:p>
        </p:txBody>
      </p:sp>
      <p:sp>
        <p:nvSpPr>
          <p:cNvPr id="5" name="Date Placeholder 4"/>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5131824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ctrTitle"/>
          </p:nvPr>
        </p:nvSpPr>
        <p:spPr>
          <a:xfrm>
            <a:off x="968375" y="2773363"/>
            <a:ext cx="7942263" cy="892175"/>
          </a:xfrm>
        </p:spPr>
        <p:txBody>
          <a:bodyPr/>
          <a:lstStyle/>
          <a:p>
            <a:r>
              <a:rPr lang="en-US" altLang="en-US" smtClean="0">
                <a:latin typeface="Arial" pitchFamily="34" charset="0"/>
                <a:ea typeface="ＭＳ Ｐゴシック" pitchFamily="34" charset="-128"/>
                <a:cs typeface="Arial" pitchFamily="34" charset="0"/>
              </a:rPr>
              <a:t>VTM Group</a:t>
            </a:r>
          </a:p>
        </p:txBody>
      </p:sp>
      <p:sp>
        <p:nvSpPr>
          <p:cNvPr id="29699" name="Subtitle 2"/>
          <p:cNvSpPr>
            <a:spLocks noGrp="1"/>
          </p:cNvSpPr>
          <p:nvPr>
            <p:ph type="subTitle" idx="1"/>
          </p:nvPr>
        </p:nvSpPr>
        <p:spPr>
          <a:xfrm>
            <a:off x="1138238" y="3587750"/>
            <a:ext cx="7772400" cy="496888"/>
          </a:xfrm>
        </p:spPr>
        <p:txBody>
          <a:bodyPr/>
          <a:lstStyle/>
          <a:p>
            <a:r>
              <a:rPr lang="en-US" altLang="en-US" b="1" smtClean="0">
                <a:latin typeface="Arial" pitchFamily="34" charset="0"/>
                <a:ea typeface="ＭＳ Ｐゴシック" pitchFamily="34" charset="-128"/>
                <a:cs typeface="Arial" pitchFamily="34" charset="0"/>
              </a:rPr>
              <a:t>www.vtmgroup.com</a:t>
            </a:r>
          </a:p>
        </p:txBody>
      </p:sp>
      <p:sp>
        <p:nvSpPr>
          <p:cNvPr id="29700" name="TextBox 1"/>
          <p:cNvSpPr txBox="1">
            <a:spLocks noChangeArrowheads="1"/>
          </p:cNvSpPr>
          <p:nvPr/>
        </p:nvSpPr>
        <p:spPr bwMode="auto">
          <a:xfrm>
            <a:off x="150813" y="5192713"/>
            <a:ext cx="3070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defTabSz="457200" fontAlgn="base">
              <a:spcBef>
                <a:spcPct val="0"/>
              </a:spcBef>
              <a:spcAft>
                <a:spcPct val="0"/>
              </a:spcAft>
            </a:pPr>
            <a:r>
              <a:rPr lang="en-US" altLang="en-US">
                <a:solidFill>
                  <a:srgbClr val="3C3C3B"/>
                </a:solidFill>
              </a:rPr>
              <a:t>Presented to CCUF Management Group</a:t>
            </a:r>
          </a:p>
        </p:txBody>
      </p:sp>
      <p:pic>
        <p:nvPicPr>
          <p:cNvPr id="29701"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90938" y="5192713"/>
            <a:ext cx="1333500" cy="133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608288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403600" y="3181350"/>
            <a:ext cx="5518150" cy="798513"/>
          </a:xfrm>
        </p:spPr>
        <p:txBody>
          <a:bodyPr/>
          <a:lstStyle/>
          <a:p>
            <a:r>
              <a:rPr lang="en-US" altLang="en-US" smtClean="0">
                <a:latin typeface="Arial" pitchFamily="34" charset="0"/>
                <a:ea typeface="ＭＳ Ｐゴシック" pitchFamily="34" charset="-128"/>
                <a:cs typeface="Arial" pitchFamily="34" charset="0"/>
              </a:rPr>
              <a:t>Overview</a:t>
            </a:r>
          </a:p>
        </p:txBody>
      </p:sp>
      <p:sp>
        <p:nvSpPr>
          <p:cNvPr id="30723" name="Content Placeholder 2"/>
          <p:cNvSpPr>
            <a:spLocks noGrp="1"/>
          </p:cNvSpPr>
          <p:nvPr>
            <p:ph idx="1"/>
          </p:nvPr>
        </p:nvSpPr>
        <p:spPr>
          <a:xfrm>
            <a:off x="588963" y="1181100"/>
            <a:ext cx="5446712" cy="4525963"/>
          </a:xfrm>
        </p:spPr>
        <p:txBody>
          <a:bodyPr/>
          <a:lstStyle/>
          <a:p>
            <a:pPr marL="0"/>
            <a:r>
              <a:rPr lang="en-US" altLang="en-US" b="1" smtClean="0">
                <a:latin typeface="Arial" pitchFamily="34" charset="0"/>
                <a:ea typeface="ＭＳ Ｐゴシック" pitchFamily="34" charset="-128"/>
                <a:cs typeface="Arial" pitchFamily="34" charset="0"/>
              </a:rPr>
              <a:t>VTM Group </a:t>
            </a:r>
            <a:r>
              <a:rPr lang="en-US" altLang="en-US" smtClean="0">
                <a:latin typeface="Arial" pitchFamily="34" charset="0"/>
                <a:ea typeface="ＭＳ Ｐゴシック" pitchFamily="34" charset="-128"/>
                <a:cs typeface="Arial" pitchFamily="34" charset="0"/>
              </a:rPr>
              <a:t>is the industry-leading, single source for launching, managing and promoting standard-setting alliances, initiatives, and collaborative programs</a:t>
            </a:r>
          </a:p>
        </p:txBody>
      </p:sp>
    </p:spTree>
    <p:extLst>
      <p:ext uri="{BB962C8B-B14F-4D97-AF65-F5344CB8AC3E}">
        <p14:creationId xmlns:p14="http://schemas.microsoft.com/office/powerpoint/2010/main" val="23704630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547688" y="231775"/>
            <a:ext cx="8051800" cy="715963"/>
          </a:xfrm>
        </p:spPr>
        <p:txBody>
          <a:bodyPr/>
          <a:lstStyle/>
          <a:p>
            <a:pPr eaLnBrk="1" hangingPunct="1"/>
            <a:r>
              <a:rPr lang="en-US" altLang="ko-KR" smtClean="0">
                <a:latin typeface="Arial" pitchFamily="34" charset="0"/>
                <a:ea typeface="ＭＳ Ｐゴシック" pitchFamily="34" charset="-128"/>
                <a:cs typeface="Arial" pitchFamily="34" charset="0"/>
              </a:rPr>
              <a:t>Differentiating Factors</a:t>
            </a:r>
          </a:p>
        </p:txBody>
      </p:sp>
      <p:sp>
        <p:nvSpPr>
          <p:cNvPr id="31747" name="Rectangle 3"/>
          <p:cNvSpPr>
            <a:spLocks noGrp="1" noRot="1" noChangeArrowheads="1"/>
          </p:cNvSpPr>
          <p:nvPr>
            <p:ph type="body" idx="1"/>
          </p:nvPr>
        </p:nvSpPr>
        <p:spPr>
          <a:xfrm>
            <a:off x="547688" y="1455738"/>
            <a:ext cx="8139112" cy="5005387"/>
          </a:xfrm>
        </p:spPr>
        <p:txBody>
          <a:bodyPr/>
          <a:lstStyle/>
          <a:p>
            <a:pPr marL="0" indent="0" eaLnBrk="1" hangingPunct="1">
              <a:lnSpc>
                <a:spcPct val="80000"/>
              </a:lnSpc>
            </a:pPr>
            <a:r>
              <a:rPr lang="en-US" altLang="ko-KR" b="1" smtClean="0">
                <a:solidFill>
                  <a:srgbClr val="17375E"/>
                </a:solidFill>
                <a:latin typeface="Arial" pitchFamily="34" charset="0"/>
                <a:ea typeface="Gulim" pitchFamily="34" charset="-127"/>
                <a:cs typeface="Arial" pitchFamily="34" charset="0"/>
              </a:rPr>
              <a:t>Founded in 1995</a:t>
            </a:r>
          </a:p>
          <a:p>
            <a:pPr marL="0" indent="0" eaLnBrk="1" hangingPunct="1">
              <a:lnSpc>
                <a:spcPct val="80000"/>
              </a:lnSpc>
            </a:pPr>
            <a:r>
              <a:rPr lang="en-US" altLang="ko-KR" b="1" smtClean="0">
                <a:solidFill>
                  <a:srgbClr val="17375E"/>
                </a:solidFill>
                <a:latin typeface="Arial" pitchFamily="34" charset="0"/>
                <a:ea typeface="Gulim" pitchFamily="34" charset="-127"/>
                <a:cs typeface="Arial" pitchFamily="34" charset="0"/>
              </a:rPr>
              <a:t>Local, national and international</a:t>
            </a:r>
          </a:p>
          <a:p>
            <a:pPr marL="0" indent="0" eaLnBrk="1" hangingPunct="1">
              <a:lnSpc>
                <a:spcPct val="80000"/>
              </a:lnSpc>
            </a:pPr>
            <a:endParaRPr lang="en-US" altLang="ko-KR" b="1" smtClean="0">
              <a:solidFill>
                <a:srgbClr val="17375E"/>
              </a:solidFill>
              <a:latin typeface="Arial" pitchFamily="34" charset="0"/>
              <a:ea typeface="Gulim" pitchFamily="34" charset="-127"/>
              <a:cs typeface="Arial" pitchFamily="34" charset="0"/>
            </a:endParaRPr>
          </a:p>
          <a:p>
            <a:pPr marL="0" indent="0" eaLnBrk="1" hangingPunct="1">
              <a:lnSpc>
                <a:spcPct val="80000"/>
              </a:lnSpc>
            </a:pPr>
            <a:r>
              <a:rPr lang="en-US" altLang="ko-KR" b="1" smtClean="0">
                <a:solidFill>
                  <a:srgbClr val="17375E"/>
                </a:solidFill>
                <a:latin typeface="Arial" pitchFamily="34" charset="0"/>
                <a:ea typeface="Gulim" pitchFamily="34" charset="-127"/>
                <a:cs typeface="Arial" pitchFamily="34" charset="0"/>
              </a:rPr>
              <a:t>VTM’s Edge:</a:t>
            </a:r>
          </a:p>
          <a:p>
            <a:pPr lvl="1" eaLnBrk="1" hangingPunct="1">
              <a:lnSpc>
                <a:spcPct val="80000"/>
              </a:lnSpc>
              <a:spcAft>
                <a:spcPts val="600"/>
              </a:spcAft>
              <a:buFont typeface="Wingdings" pitchFamily="2" charset="2"/>
              <a:buChar char="§"/>
            </a:pPr>
            <a:r>
              <a:rPr lang="en-US" altLang="ko-KR" sz="2000" smtClean="0">
                <a:solidFill>
                  <a:srgbClr val="17375E"/>
                </a:solidFill>
                <a:latin typeface="Arial" pitchFamily="34" charset="0"/>
                <a:ea typeface="Gulim" pitchFamily="34" charset="-127"/>
                <a:cs typeface="Arial" pitchFamily="34" charset="0"/>
              </a:rPr>
              <a:t>Flexible Staffing</a:t>
            </a:r>
          </a:p>
          <a:p>
            <a:pPr lvl="1" eaLnBrk="1" hangingPunct="1">
              <a:lnSpc>
                <a:spcPct val="80000"/>
              </a:lnSpc>
              <a:spcAft>
                <a:spcPts val="600"/>
              </a:spcAft>
              <a:buFont typeface="Wingdings" pitchFamily="2" charset="2"/>
              <a:buChar char="§"/>
            </a:pPr>
            <a:r>
              <a:rPr lang="en-US" altLang="ko-KR" sz="2000" smtClean="0">
                <a:solidFill>
                  <a:srgbClr val="17375E"/>
                </a:solidFill>
                <a:latin typeface="Arial" pitchFamily="34" charset="0"/>
                <a:ea typeface="Gulim" pitchFamily="34" charset="-127"/>
                <a:cs typeface="Arial" pitchFamily="34" charset="0"/>
              </a:rPr>
              <a:t>Dedicated Account Teams </a:t>
            </a:r>
          </a:p>
          <a:p>
            <a:pPr lvl="2" eaLnBrk="1" hangingPunct="1">
              <a:lnSpc>
                <a:spcPct val="80000"/>
              </a:lnSpc>
              <a:spcAft>
                <a:spcPts val="600"/>
              </a:spcAft>
              <a:buFont typeface="Wingdings" pitchFamily="2" charset="2"/>
              <a:buChar char="§"/>
            </a:pPr>
            <a:r>
              <a:rPr lang="en-US" altLang="ko-KR" sz="1800" smtClean="0">
                <a:solidFill>
                  <a:srgbClr val="17375E"/>
                </a:solidFill>
                <a:latin typeface="Arial" pitchFamily="34" charset="0"/>
                <a:ea typeface="Gulim" pitchFamily="34" charset="-127"/>
                <a:cs typeface="Arial" pitchFamily="34" charset="0"/>
              </a:rPr>
              <a:t>Proactive Approach to Mastering Key Aspects of Client’s Technology and Industry</a:t>
            </a:r>
          </a:p>
          <a:p>
            <a:pPr lvl="1" eaLnBrk="1" hangingPunct="1">
              <a:lnSpc>
                <a:spcPct val="80000"/>
              </a:lnSpc>
              <a:spcAft>
                <a:spcPts val="600"/>
              </a:spcAft>
              <a:buFont typeface="Wingdings" pitchFamily="2" charset="2"/>
              <a:buChar char="§"/>
            </a:pPr>
            <a:r>
              <a:rPr lang="en-US" altLang="ko-KR" sz="2000" smtClean="0">
                <a:solidFill>
                  <a:srgbClr val="17375E"/>
                </a:solidFill>
                <a:latin typeface="Arial" pitchFamily="34" charset="0"/>
                <a:ea typeface="Gulim" pitchFamily="34" charset="-127"/>
                <a:cs typeface="Arial" pitchFamily="34" charset="0"/>
              </a:rPr>
              <a:t>Broad Array of Scalable Services</a:t>
            </a:r>
          </a:p>
          <a:p>
            <a:pPr lvl="1" eaLnBrk="1" hangingPunct="1">
              <a:lnSpc>
                <a:spcPct val="80000"/>
              </a:lnSpc>
              <a:spcAft>
                <a:spcPts val="600"/>
              </a:spcAft>
              <a:buFont typeface="Wingdings" pitchFamily="2" charset="2"/>
              <a:buChar char="§"/>
            </a:pPr>
            <a:r>
              <a:rPr lang="en-US" altLang="ko-KR" sz="2000" smtClean="0">
                <a:solidFill>
                  <a:srgbClr val="17375E"/>
                </a:solidFill>
                <a:latin typeface="Arial" pitchFamily="34" charset="0"/>
                <a:ea typeface="Gulim" pitchFamily="34" charset="-127"/>
                <a:cs typeface="Arial" pitchFamily="34" charset="0"/>
              </a:rPr>
              <a:t>Continual Process Improvements</a:t>
            </a:r>
          </a:p>
          <a:p>
            <a:pPr lvl="1" eaLnBrk="1" hangingPunct="1">
              <a:lnSpc>
                <a:spcPct val="80000"/>
              </a:lnSpc>
              <a:spcAft>
                <a:spcPts val="600"/>
              </a:spcAft>
              <a:buFont typeface="Wingdings" pitchFamily="2" charset="2"/>
              <a:buChar char="§"/>
            </a:pPr>
            <a:r>
              <a:rPr lang="en-US" altLang="ko-KR" sz="2000" smtClean="0">
                <a:solidFill>
                  <a:srgbClr val="17375E"/>
                </a:solidFill>
                <a:latin typeface="Arial" pitchFamily="34" charset="0"/>
                <a:ea typeface="Gulim" pitchFamily="34" charset="-127"/>
                <a:cs typeface="Arial" pitchFamily="34" charset="0"/>
              </a:rPr>
              <a:t>Neutral, Third-Party Support</a:t>
            </a:r>
          </a:p>
          <a:p>
            <a:pPr lvl="1" eaLnBrk="1" hangingPunct="1">
              <a:lnSpc>
                <a:spcPct val="80000"/>
              </a:lnSpc>
              <a:spcAft>
                <a:spcPts val="600"/>
              </a:spcAft>
              <a:buFont typeface="Wingdings" pitchFamily="2" charset="2"/>
              <a:buChar char="§"/>
            </a:pPr>
            <a:r>
              <a:rPr lang="en-US" altLang="ko-KR" sz="2000" smtClean="0">
                <a:solidFill>
                  <a:srgbClr val="17375E"/>
                </a:solidFill>
                <a:latin typeface="Arial" pitchFamily="34" charset="0"/>
                <a:ea typeface="Gulim" pitchFamily="34" charset="-127"/>
                <a:cs typeface="Arial" pitchFamily="34" charset="0"/>
              </a:rPr>
              <a:t>Impeccable Customer Service</a:t>
            </a:r>
            <a:endParaRPr lang="en-US" altLang="ko-KR" sz="2000" b="1" smtClean="0">
              <a:solidFill>
                <a:srgbClr val="17375E"/>
              </a:solidFill>
              <a:latin typeface="Arial" pitchFamily="34" charset="0"/>
              <a:ea typeface="Gulim" pitchFamily="34" charset="-127"/>
              <a:cs typeface="Arial" pitchFamily="34" charset="0"/>
            </a:endParaRPr>
          </a:p>
        </p:txBody>
      </p:sp>
    </p:spTree>
    <p:extLst>
      <p:ext uri="{BB962C8B-B14F-4D97-AF65-F5344CB8AC3E}">
        <p14:creationId xmlns:p14="http://schemas.microsoft.com/office/powerpoint/2010/main" val="2895754045"/>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1" descr="VTM 8 Groups_v2.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97300" y="1382713"/>
            <a:ext cx="5011738" cy="494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itle 1"/>
          <p:cNvSpPr>
            <a:spLocks noGrp="1"/>
          </p:cNvSpPr>
          <p:nvPr>
            <p:ph type="title"/>
          </p:nvPr>
        </p:nvSpPr>
        <p:spPr>
          <a:xfrm>
            <a:off x="457200" y="77788"/>
            <a:ext cx="8229600" cy="798512"/>
          </a:xfrm>
        </p:spPr>
        <p:txBody>
          <a:bodyPr/>
          <a:lstStyle/>
          <a:p>
            <a:pPr eaLnBrk="1" hangingPunct="1"/>
            <a:r>
              <a:rPr lang="en-US" altLang="en-US" smtClean="0">
                <a:latin typeface="Arial" pitchFamily="34" charset="0"/>
                <a:ea typeface="Verdana" pitchFamily="34" charset="0"/>
                <a:cs typeface="Arial" pitchFamily="34" charset="0"/>
              </a:rPr>
              <a:t>VTM Group Services</a:t>
            </a:r>
          </a:p>
        </p:txBody>
      </p:sp>
      <p:sp>
        <p:nvSpPr>
          <p:cNvPr id="3" name="Content Placeholder 2"/>
          <p:cNvSpPr>
            <a:spLocks noGrp="1"/>
          </p:cNvSpPr>
          <p:nvPr>
            <p:ph idx="1"/>
          </p:nvPr>
        </p:nvSpPr>
        <p:spPr>
          <a:xfrm>
            <a:off x="457200" y="1600200"/>
            <a:ext cx="3767138" cy="2463800"/>
          </a:xfrm>
        </p:spPr>
        <p:txBody>
          <a:bodyPr rtlCol="0">
            <a:normAutofit/>
          </a:bodyPr>
          <a:lstStyle/>
          <a:p>
            <a:pPr marL="0" indent="0" eaLnBrk="1" fontAlgn="auto" hangingPunct="1">
              <a:spcAft>
                <a:spcPts val="0"/>
              </a:spcAft>
              <a:buFont typeface="Arial" charset="0"/>
              <a:buNone/>
              <a:defRPr/>
            </a:pPr>
            <a:r>
              <a:rPr lang="en-US" b="1" dirty="0" smtClean="0">
                <a:solidFill>
                  <a:srgbClr val="17375E"/>
                </a:solidFill>
                <a:ea typeface="+mn-ea"/>
              </a:rPr>
              <a:t>VTM Group is comprised of eight business units with</a:t>
            </a:r>
            <a:r>
              <a:rPr lang="en-US" b="1" dirty="0" smtClean="0">
                <a:solidFill>
                  <a:srgbClr val="17375E"/>
                </a:solidFill>
              </a:rPr>
              <a:t> nearly 100 employees </a:t>
            </a:r>
            <a:endParaRPr lang="en-US" dirty="0">
              <a:solidFill>
                <a:srgbClr val="17375E"/>
              </a:solidFill>
              <a:ea typeface="+mn-ea"/>
            </a:endParaRPr>
          </a:p>
        </p:txBody>
      </p:sp>
    </p:spTree>
    <p:extLst>
      <p:ext uri="{BB962C8B-B14F-4D97-AF65-F5344CB8AC3E}">
        <p14:creationId xmlns:p14="http://schemas.microsoft.com/office/powerpoint/2010/main" val="19898909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77788"/>
            <a:ext cx="8229600" cy="798512"/>
          </a:xfrm>
        </p:spPr>
        <p:txBody>
          <a:bodyPr/>
          <a:lstStyle/>
          <a:p>
            <a:r>
              <a:rPr lang="en-US" altLang="en-US" smtClean="0">
                <a:latin typeface="Arial" pitchFamily="34" charset="0"/>
                <a:ea typeface="Verdana" pitchFamily="34" charset="0"/>
                <a:cs typeface="Arial" pitchFamily="34" charset="0"/>
              </a:rPr>
              <a:t>Our Clients </a:t>
            </a:r>
          </a:p>
        </p:txBody>
      </p:sp>
      <p:sp>
        <p:nvSpPr>
          <p:cNvPr id="3" name="Content Placeholder 2"/>
          <p:cNvSpPr>
            <a:spLocks noGrp="1"/>
          </p:cNvSpPr>
          <p:nvPr>
            <p:ph idx="1"/>
          </p:nvPr>
        </p:nvSpPr>
        <p:spPr>
          <a:xfrm>
            <a:off x="648182" y="1731361"/>
            <a:ext cx="8090701" cy="3128200"/>
          </a:xfrm>
          <a:ln>
            <a:miter lim="800000"/>
            <a:headEnd/>
            <a:tailEnd/>
          </a:ln>
          <a:extLst>
            <a:ext uri="{FAA26D3D-D897-4be2-8F04-BA451C77F1D7}"/>
          </a:extLst>
        </p:spPr>
        <p:txBody>
          <a:bodyPr numCol="2">
            <a:noAutofit/>
          </a:bodyPr>
          <a:lstStyle/>
          <a:p>
            <a:pPr>
              <a:spcBef>
                <a:spcPct val="0"/>
              </a:spcBef>
              <a:buFont typeface="Wingdings" pitchFamily="2" charset="2"/>
              <a:buChar char="§"/>
              <a:defRPr/>
            </a:pPr>
            <a:r>
              <a:rPr lang="en-US" sz="1250" dirty="0">
                <a:solidFill>
                  <a:srgbClr val="17375E"/>
                </a:solidFill>
                <a:ea typeface="ＭＳ Ｐゴシック" pitchFamily="34" charset="-128"/>
              </a:rPr>
              <a:t>Advanced Access Content System (AACS)</a:t>
            </a:r>
          </a:p>
          <a:p>
            <a:pPr>
              <a:spcBef>
                <a:spcPct val="0"/>
              </a:spcBef>
              <a:buFont typeface="Wingdings" pitchFamily="2" charset="2"/>
              <a:buChar char="§"/>
              <a:defRPr/>
            </a:pPr>
            <a:r>
              <a:rPr lang="en-US" sz="1250" dirty="0">
                <a:solidFill>
                  <a:srgbClr val="17375E"/>
                </a:solidFill>
                <a:ea typeface="ＭＳ Ｐゴシック" pitchFamily="34" charset="-128"/>
              </a:rPr>
              <a:t>AVnu </a:t>
            </a:r>
            <a:r>
              <a:rPr lang="en-US" sz="1250" dirty="0" smtClean="0">
                <a:solidFill>
                  <a:srgbClr val="17375E"/>
                </a:solidFill>
                <a:ea typeface="ＭＳ Ｐゴシック" pitchFamily="34" charset="-128"/>
              </a:rPr>
              <a:t>Alliance®</a:t>
            </a:r>
            <a:endParaRPr lang="en-US" sz="1250" dirty="0">
              <a:solidFill>
                <a:srgbClr val="17375E"/>
              </a:solidFill>
              <a:ea typeface="ＭＳ Ｐゴシック" pitchFamily="34" charset="-128"/>
            </a:endParaRPr>
          </a:p>
          <a:p>
            <a:pPr>
              <a:spcBef>
                <a:spcPct val="0"/>
              </a:spcBef>
              <a:buFont typeface="Wingdings" pitchFamily="2" charset="2"/>
              <a:buChar char="§"/>
              <a:defRPr/>
            </a:pPr>
            <a:r>
              <a:rPr lang="en-US" sz="1250" dirty="0">
                <a:solidFill>
                  <a:srgbClr val="17375E"/>
                </a:solidFill>
                <a:ea typeface="ＭＳ Ｐゴシック" pitchFamily="34" charset="-128"/>
              </a:rPr>
              <a:t>BD+ Technologies LLC</a:t>
            </a:r>
          </a:p>
          <a:p>
            <a:pPr>
              <a:spcBef>
                <a:spcPct val="0"/>
              </a:spcBef>
              <a:buFont typeface="Wingdings" pitchFamily="2" charset="2"/>
              <a:buChar char="§"/>
              <a:defRPr/>
            </a:pPr>
            <a:r>
              <a:rPr lang="en-US" sz="1250" dirty="0">
                <a:solidFill>
                  <a:srgbClr val="17375E"/>
                </a:solidFill>
                <a:ea typeface="ＭＳ Ｐゴシック" pitchFamily="34" charset="-128"/>
              </a:rPr>
              <a:t>BD-Live™</a:t>
            </a:r>
          </a:p>
          <a:p>
            <a:pPr>
              <a:spcBef>
                <a:spcPct val="0"/>
              </a:spcBef>
              <a:buFont typeface="Wingdings" pitchFamily="2" charset="2"/>
              <a:buChar char="§"/>
              <a:defRPr/>
            </a:pPr>
            <a:r>
              <a:rPr lang="en-US" sz="1250" dirty="0">
                <a:solidFill>
                  <a:srgbClr val="17375E"/>
                </a:solidFill>
                <a:ea typeface="ＭＳ Ｐゴシック" pitchFamily="34" charset="-128"/>
              </a:rPr>
              <a:t>Blu-ray Disc™ Association (BDA)</a:t>
            </a:r>
          </a:p>
          <a:p>
            <a:pPr>
              <a:spcBef>
                <a:spcPct val="0"/>
              </a:spcBef>
              <a:buFont typeface="Wingdings" pitchFamily="2" charset="2"/>
              <a:buChar char="§"/>
              <a:defRPr/>
            </a:pPr>
            <a:r>
              <a:rPr lang="en-US" sz="1250" dirty="0">
                <a:solidFill>
                  <a:srgbClr val="17375E"/>
                </a:solidFill>
                <a:ea typeface="ＭＳ Ｐゴシック" pitchFamily="34" charset="-128"/>
              </a:rPr>
              <a:t>Buffalo Technology</a:t>
            </a:r>
          </a:p>
          <a:p>
            <a:pPr>
              <a:spcBef>
                <a:spcPct val="0"/>
              </a:spcBef>
              <a:buFont typeface="Wingdings" pitchFamily="2" charset="2"/>
              <a:buChar char="§"/>
              <a:defRPr/>
            </a:pPr>
            <a:r>
              <a:rPr lang="en-US" sz="1250" dirty="0">
                <a:solidFill>
                  <a:srgbClr val="17375E"/>
                </a:solidFill>
                <a:ea typeface="ＭＳ Ｐゴシック" pitchFamily="34" charset="-128"/>
              </a:rPr>
              <a:t>Car Connectivity Consortium (CCC)</a:t>
            </a:r>
          </a:p>
          <a:p>
            <a:pPr>
              <a:spcBef>
                <a:spcPct val="0"/>
              </a:spcBef>
              <a:buFont typeface="Wingdings" pitchFamily="2" charset="2"/>
              <a:buChar char="§"/>
              <a:defRPr/>
            </a:pPr>
            <a:r>
              <a:rPr lang="en-US" sz="1250" dirty="0" smtClean="0">
                <a:solidFill>
                  <a:srgbClr val="17375E"/>
                </a:solidFill>
                <a:ea typeface="ＭＳ Ｐゴシック" pitchFamily="34" charset="-128"/>
              </a:rPr>
              <a:t>Continua </a:t>
            </a:r>
            <a:r>
              <a:rPr lang="en-US" sz="1250" dirty="0">
                <a:solidFill>
                  <a:srgbClr val="17375E"/>
                </a:solidFill>
                <a:ea typeface="ＭＳ Ｐゴシック" pitchFamily="34" charset="-128"/>
              </a:rPr>
              <a:t>Health Alliance™ </a:t>
            </a:r>
          </a:p>
          <a:p>
            <a:pPr>
              <a:spcBef>
                <a:spcPct val="0"/>
              </a:spcBef>
              <a:buFont typeface="Wingdings" pitchFamily="2" charset="2"/>
              <a:buChar char="§"/>
              <a:defRPr/>
            </a:pPr>
            <a:r>
              <a:rPr lang="en-US" sz="1250" dirty="0">
                <a:solidFill>
                  <a:srgbClr val="17375E"/>
                </a:solidFill>
                <a:ea typeface="ＭＳ Ｐゴシック" pitchFamily="34" charset="-128"/>
              </a:rPr>
              <a:t>DIG64 Working Group</a:t>
            </a:r>
          </a:p>
          <a:p>
            <a:pPr>
              <a:spcBef>
                <a:spcPct val="0"/>
              </a:spcBef>
              <a:buFont typeface="Wingdings" pitchFamily="2" charset="2"/>
              <a:buChar char="§"/>
              <a:defRPr/>
            </a:pPr>
            <a:r>
              <a:rPr lang="en-US" sz="1250" dirty="0">
                <a:solidFill>
                  <a:srgbClr val="17375E"/>
                </a:solidFill>
                <a:ea typeface="ＭＳ Ｐゴシック" pitchFamily="34" charset="-128"/>
              </a:rPr>
              <a:t>Digital Content Protection, LLC (DCP)</a:t>
            </a:r>
          </a:p>
          <a:p>
            <a:pPr>
              <a:spcBef>
                <a:spcPct val="0"/>
              </a:spcBef>
              <a:buFont typeface="Wingdings" pitchFamily="2" charset="2"/>
              <a:buChar char="§"/>
              <a:defRPr/>
            </a:pPr>
            <a:r>
              <a:rPr lang="en-US" sz="1250" dirty="0">
                <a:solidFill>
                  <a:srgbClr val="17375E"/>
                </a:solidFill>
                <a:ea typeface="ＭＳ Ｐゴシック" pitchFamily="34" charset="-128"/>
              </a:rPr>
              <a:t>Digital Display Working Group (DDWG</a:t>
            </a:r>
            <a:r>
              <a:rPr lang="en-US" sz="1250" dirty="0" smtClean="0">
                <a:solidFill>
                  <a:srgbClr val="17375E"/>
                </a:solidFill>
                <a:ea typeface="ＭＳ Ｐゴシック" pitchFamily="34" charset="-128"/>
              </a:rPr>
              <a:t>)</a:t>
            </a:r>
          </a:p>
          <a:p>
            <a:pPr>
              <a:spcBef>
                <a:spcPct val="0"/>
              </a:spcBef>
              <a:buFont typeface="Wingdings" pitchFamily="2" charset="2"/>
              <a:buChar char="§"/>
              <a:defRPr/>
            </a:pPr>
            <a:r>
              <a:rPr lang="en-US" sz="1250" dirty="0" smtClean="0">
                <a:solidFill>
                  <a:srgbClr val="17375E"/>
                </a:solidFill>
                <a:ea typeface="ＭＳ Ｐゴシック" pitchFamily="34" charset="-128"/>
              </a:rPr>
              <a:t>EHR </a:t>
            </a:r>
            <a:r>
              <a:rPr lang="en-US" sz="1250" dirty="0">
                <a:solidFill>
                  <a:srgbClr val="17375E"/>
                </a:solidFill>
                <a:ea typeface="ＭＳ Ｐゴシック" pitchFamily="34" charset="-128"/>
              </a:rPr>
              <a:t>/ HIE Interoperability Workgroup</a:t>
            </a:r>
          </a:p>
          <a:p>
            <a:pPr>
              <a:spcBef>
                <a:spcPct val="0"/>
              </a:spcBef>
              <a:buFont typeface="Wingdings" pitchFamily="2" charset="2"/>
              <a:buChar char="§"/>
              <a:defRPr/>
            </a:pPr>
            <a:r>
              <a:rPr lang="en-US" sz="1250" dirty="0">
                <a:solidFill>
                  <a:srgbClr val="17375E"/>
                </a:solidFill>
                <a:ea typeface="ＭＳ Ｐゴシック" pitchFamily="34" charset="-128"/>
              </a:rPr>
              <a:t>Ethernet Alliance (EA)</a:t>
            </a:r>
          </a:p>
          <a:p>
            <a:pPr>
              <a:spcBef>
                <a:spcPct val="0"/>
              </a:spcBef>
              <a:buFont typeface="Wingdings" pitchFamily="2" charset="2"/>
              <a:buChar char="§"/>
              <a:defRPr/>
            </a:pPr>
            <a:r>
              <a:rPr lang="en-US" sz="1250" dirty="0" err="1">
                <a:solidFill>
                  <a:srgbClr val="17375E"/>
                </a:solidFill>
                <a:ea typeface="ＭＳ Ｐゴシック" pitchFamily="34" charset="-128"/>
              </a:rPr>
              <a:t>HDBaseT</a:t>
            </a:r>
            <a:r>
              <a:rPr lang="en-US" sz="1250" dirty="0">
                <a:solidFill>
                  <a:srgbClr val="17375E"/>
                </a:solidFill>
                <a:ea typeface="ＭＳ Ｐゴシック" pitchFamily="34" charset="-128"/>
              </a:rPr>
              <a:t> Alliance </a:t>
            </a:r>
          </a:p>
          <a:p>
            <a:pPr>
              <a:spcBef>
                <a:spcPct val="0"/>
              </a:spcBef>
              <a:buFont typeface="Wingdings" pitchFamily="2" charset="2"/>
              <a:buChar char="§"/>
              <a:defRPr/>
            </a:pPr>
            <a:r>
              <a:rPr lang="en-US" sz="1250" dirty="0">
                <a:solidFill>
                  <a:srgbClr val="17375E"/>
                </a:solidFill>
                <a:ea typeface="ＭＳ Ｐゴシック" pitchFamily="34" charset="-128"/>
              </a:rPr>
              <a:t>High Quality Mobile Experience™ (HQME™) </a:t>
            </a:r>
          </a:p>
          <a:p>
            <a:pPr>
              <a:spcBef>
                <a:spcPct val="0"/>
              </a:spcBef>
              <a:buFont typeface="Wingdings" pitchFamily="2" charset="2"/>
              <a:buChar char="§"/>
              <a:defRPr/>
            </a:pPr>
            <a:r>
              <a:rPr lang="en-US" sz="1250" dirty="0">
                <a:solidFill>
                  <a:srgbClr val="17375E"/>
                </a:solidFill>
                <a:ea typeface="ＭＳ Ｐゴシック" pitchFamily="34" charset="-128"/>
              </a:rPr>
              <a:t>HomeGrid Forum® </a:t>
            </a:r>
          </a:p>
          <a:p>
            <a:pPr>
              <a:spcBef>
                <a:spcPct val="0"/>
              </a:spcBef>
              <a:buFont typeface="Wingdings" pitchFamily="2" charset="2"/>
              <a:buChar char="§"/>
              <a:defRPr/>
            </a:pPr>
            <a:r>
              <a:rPr lang="en-US" sz="1250" dirty="0">
                <a:solidFill>
                  <a:srgbClr val="17375E"/>
                </a:solidFill>
                <a:ea typeface="ＭＳ Ｐゴシック" pitchFamily="34" charset="-128"/>
              </a:rPr>
              <a:t>Hybrid Memory Cube Consortium (HMCC</a:t>
            </a:r>
            <a:r>
              <a:rPr lang="en-US" sz="1250" dirty="0" smtClean="0">
                <a:solidFill>
                  <a:srgbClr val="17375E"/>
                </a:solidFill>
                <a:ea typeface="ＭＳ Ｐゴシック" pitchFamily="34" charset="-128"/>
              </a:rPr>
              <a:t>)</a:t>
            </a:r>
          </a:p>
          <a:p>
            <a:pPr>
              <a:spcBef>
                <a:spcPct val="0"/>
              </a:spcBef>
              <a:buFont typeface="Wingdings" pitchFamily="2" charset="2"/>
              <a:buChar char="§"/>
              <a:defRPr/>
            </a:pPr>
            <a:r>
              <a:rPr lang="en-US" sz="1250" dirty="0" err="1" smtClean="0">
                <a:solidFill>
                  <a:srgbClr val="17375E"/>
                </a:solidFill>
                <a:ea typeface="ＭＳ Ｐゴシック" pitchFamily="34" charset="-128"/>
              </a:rPr>
              <a:t>Heterogenous</a:t>
            </a:r>
            <a:r>
              <a:rPr lang="en-US" sz="1250" dirty="0" smtClean="0">
                <a:solidFill>
                  <a:srgbClr val="17375E"/>
                </a:solidFill>
                <a:ea typeface="ＭＳ Ｐゴシック" pitchFamily="34" charset="-128"/>
              </a:rPr>
              <a:t> System Architecture Foundation</a:t>
            </a:r>
          </a:p>
          <a:p>
            <a:pPr>
              <a:spcBef>
                <a:spcPct val="0"/>
              </a:spcBef>
              <a:buFont typeface="Wingdings" pitchFamily="2" charset="2"/>
              <a:buChar char="§"/>
              <a:defRPr/>
            </a:pPr>
            <a:r>
              <a:rPr lang="en-US" sz="1250" dirty="0" smtClean="0">
                <a:solidFill>
                  <a:srgbClr val="17375E"/>
                </a:solidFill>
                <a:ea typeface="ＭＳ Ｐゴシック" pitchFamily="34" charset="-128"/>
              </a:rPr>
              <a:t>ID Federation, Inc.</a:t>
            </a:r>
          </a:p>
          <a:p>
            <a:pPr>
              <a:spcBef>
                <a:spcPct val="0"/>
              </a:spcBef>
              <a:buFont typeface="Wingdings" pitchFamily="2" charset="2"/>
              <a:buChar char="§"/>
              <a:defRPr/>
            </a:pPr>
            <a:r>
              <a:rPr lang="en-US" sz="1250" dirty="0" err="1" smtClean="0">
                <a:solidFill>
                  <a:srgbClr val="17375E"/>
                </a:solidFill>
                <a:ea typeface="ＭＳ Ｐゴシック" pitchFamily="34" charset="-128"/>
              </a:rPr>
              <a:t>InfiniBand</a:t>
            </a:r>
            <a:r>
              <a:rPr lang="en-US" sz="1250" dirty="0">
                <a:solidFill>
                  <a:srgbClr val="17375E"/>
                </a:solidFill>
                <a:ea typeface="ＭＳ Ｐゴシック" pitchFamily="34" charset="-128"/>
              </a:rPr>
              <a:t>® Trade Association (IBTA)</a:t>
            </a:r>
          </a:p>
          <a:p>
            <a:pPr>
              <a:spcBef>
                <a:spcPct val="0"/>
              </a:spcBef>
              <a:buFont typeface="Wingdings" pitchFamily="2" charset="2"/>
              <a:buChar char="§"/>
              <a:defRPr/>
            </a:pPr>
            <a:r>
              <a:rPr lang="en-US" sz="1250" dirty="0" smtClean="0">
                <a:solidFill>
                  <a:srgbClr val="17375E"/>
                </a:solidFill>
                <a:ea typeface="ＭＳ Ｐゴシック" pitchFamily="34" charset="-128"/>
              </a:rPr>
              <a:t>LPKF </a:t>
            </a:r>
            <a:r>
              <a:rPr lang="en-US" sz="1250" dirty="0">
                <a:solidFill>
                  <a:srgbClr val="17375E"/>
                </a:solidFill>
                <a:ea typeface="ＭＳ Ｐゴシック" pitchFamily="34" charset="-128"/>
              </a:rPr>
              <a:t>Laser &amp; Electronics</a:t>
            </a:r>
          </a:p>
          <a:p>
            <a:pPr>
              <a:spcBef>
                <a:spcPct val="0"/>
              </a:spcBef>
              <a:buFont typeface="Wingdings" pitchFamily="2" charset="2"/>
              <a:buChar char="§"/>
              <a:defRPr/>
            </a:pPr>
            <a:r>
              <a:rPr lang="en-US" sz="1250" dirty="0">
                <a:solidFill>
                  <a:srgbClr val="17375E"/>
                </a:solidFill>
                <a:ea typeface="ＭＳ Ｐゴシック" pitchFamily="34" charset="-128"/>
              </a:rPr>
              <a:t>Marlin Trust Management Organization (MTMO</a:t>
            </a:r>
            <a:r>
              <a:rPr lang="en-US" sz="1250" dirty="0" smtClean="0">
                <a:solidFill>
                  <a:srgbClr val="17375E"/>
                </a:solidFill>
                <a:ea typeface="ＭＳ Ｐゴシック" pitchFamily="34" charset="-128"/>
              </a:rPr>
              <a:t>)</a:t>
            </a:r>
          </a:p>
          <a:p>
            <a:pPr>
              <a:spcBef>
                <a:spcPct val="0"/>
              </a:spcBef>
              <a:buFont typeface="Wingdings" pitchFamily="2" charset="2"/>
              <a:buChar char="§"/>
              <a:defRPr/>
            </a:pPr>
            <a:r>
              <a:rPr lang="en-US" sz="1250" dirty="0" smtClean="0">
                <a:solidFill>
                  <a:srgbClr val="17375E"/>
                </a:solidFill>
                <a:ea typeface="ＭＳ Ｐゴシック" pitchFamily="34" charset="-128"/>
              </a:rPr>
              <a:t>Next Generation Secure Memory Initiative (NSM)</a:t>
            </a:r>
            <a:endParaRPr lang="en-US" sz="1250" dirty="0">
              <a:solidFill>
                <a:srgbClr val="17375E"/>
              </a:solidFill>
              <a:ea typeface="ＭＳ Ｐゴシック" pitchFamily="34" charset="-128"/>
            </a:endParaRPr>
          </a:p>
          <a:p>
            <a:pPr>
              <a:spcBef>
                <a:spcPct val="0"/>
              </a:spcBef>
              <a:buFont typeface="Wingdings" pitchFamily="2" charset="2"/>
              <a:buChar char="§"/>
              <a:defRPr/>
            </a:pPr>
            <a:r>
              <a:rPr lang="en-US" sz="1250" dirty="0" smtClean="0">
                <a:solidFill>
                  <a:srgbClr val="17375E"/>
                </a:solidFill>
                <a:ea typeface="ＭＳ Ｐゴシック" pitchFamily="34" charset="-128"/>
              </a:rPr>
              <a:t>Open </a:t>
            </a:r>
            <a:r>
              <a:rPr lang="en-US" sz="1250" dirty="0">
                <a:solidFill>
                  <a:srgbClr val="17375E"/>
                </a:solidFill>
                <a:ea typeface="ＭＳ Ｐゴシック" pitchFamily="34" charset="-128"/>
              </a:rPr>
              <a:t>Core Protocol International Partnership (OCP-IP)</a:t>
            </a:r>
          </a:p>
          <a:p>
            <a:pPr>
              <a:spcBef>
                <a:spcPct val="0"/>
              </a:spcBef>
              <a:buFont typeface="Wingdings" pitchFamily="2" charset="2"/>
              <a:buChar char="§"/>
              <a:defRPr/>
            </a:pPr>
            <a:r>
              <a:rPr lang="en-US" sz="1250" dirty="0">
                <a:solidFill>
                  <a:srgbClr val="17375E"/>
                </a:solidFill>
                <a:ea typeface="ＭＳ Ｐゴシック" pitchFamily="34" charset="-128"/>
              </a:rPr>
              <a:t>Open NAND Flash Interface (ONFI) Workgroup</a:t>
            </a:r>
          </a:p>
          <a:p>
            <a:pPr>
              <a:spcBef>
                <a:spcPct val="0"/>
              </a:spcBef>
              <a:buFont typeface="Wingdings" pitchFamily="2" charset="2"/>
              <a:buChar char="§"/>
              <a:defRPr/>
            </a:pPr>
            <a:r>
              <a:rPr lang="en-US" sz="1250" dirty="0">
                <a:solidFill>
                  <a:srgbClr val="17375E"/>
                </a:solidFill>
                <a:ea typeface="ＭＳ Ｐゴシック" pitchFamily="34" charset="-128"/>
              </a:rPr>
              <a:t>Open Data Center </a:t>
            </a:r>
            <a:r>
              <a:rPr lang="en-US" sz="1250" dirty="0" err="1">
                <a:solidFill>
                  <a:srgbClr val="17375E"/>
                </a:solidFill>
                <a:ea typeface="ＭＳ Ｐゴシック" pitchFamily="34" charset="-128"/>
              </a:rPr>
              <a:t>Alliance</a:t>
            </a:r>
            <a:r>
              <a:rPr lang="en-US" sz="1250" baseline="30000" dirty="0" err="1">
                <a:solidFill>
                  <a:srgbClr val="17375E"/>
                </a:solidFill>
                <a:ea typeface="ＭＳ Ｐゴシック" pitchFamily="34" charset="-128"/>
              </a:rPr>
              <a:t>SM</a:t>
            </a:r>
            <a:r>
              <a:rPr lang="en-US" sz="1250" dirty="0">
                <a:solidFill>
                  <a:srgbClr val="17375E"/>
                </a:solidFill>
                <a:ea typeface="ＭＳ Ｐゴシック" pitchFamily="34" charset="-128"/>
              </a:rPr>
              <a:t> (ODCA)</a:t>
            </a:r>
          </a:p>
          <a:p>
            <a:pPr>
              <a:spcBef>
                <a:spcPct val="0"/>
              </a:spcBef>
              <a:buFont typeface="Wingdings" pitchFamily="2" charset="2"/>
              <a:buChar char="§"/>
              <a:defRPr/>
            </a:pPr>
            <a:r>
              <a:rPr lang="en-US" sz="1250" dirty="0">
                <a:solidFill>
                  <a:srgbClr val="17375E"/>
                </a:solidFill>
                <a:ea typeface="ＭＳ Ｐゴシック" pitchFamily="34" charset="-128"/>
              </a:rPr>
              <a:t>The Open Service Availability Framework (</a:t>
            </a:r>
            <a:r>
              <a:rPr lang="en-US" sz="1250" dirty="0" err="1">
                <a:solidFill>
                  <a:srgbClr val="17375E"/>
                </a:solidFill>
                <a:ea typeface="ＭＳ Ｐゴシック" pitchFamily="34" charset="-128"/>
              </a:rPr>
              <a:t>OpenSAF</a:t>
            </a:r>
            <a:r>
              <a:rPr lang="en-US" sz="1250" dirty="0">
                <a:solidFill>
                  <a:srgbClr val="17375E"/>
                </a:solidFill>
                <a:ea typeface="ＭＳ Ｐゴシック" pitchFamily="34" charset="-128"/>
              </a:rPr>
              <a:t>) </a:t>
            </a:r>
          </a:p>
          <a:p>
            <a:pPr>
              <a:spcBef>
                <a:spcPct val="0"/>
              </a:spcBef>
              <a:buFont typeface="Wingdings" pitchFamily="2" charset="2"/>
              <a:buChar char="§"/>
              <a:defRPr/>
            </a:pPr>
            <a:r>
              <a:rPr lang="en-US" sz="1250" dirty="0">
                <a:solidFill>
                  <a:srgbClr val="17375E"/>
                </a:solidFill>
                <a:ea typeface="ＭＳ Ｐゴシック" pitchFamily="34" charset="-128"/>
              </a:rPr>
              <a:t>Open Virtualization Alliance (OVA)</a:t>
            </a:r>
          </a:p>
          <a:p>
            <a:pPr>
              <a:spcBef>
                <a:spcPct val="0"/>
              </a:spcBef>
              <a:buFont typeface="Wingdings" pitchFamily="2" charset="2"/>
              <a:buChar char="§"/>
              <a:defRPr/>
            </a:pPr>
            <a:r>
              <a:rPr lang="en-US" sz="1250" dirty="0">
                <a:solidFill>
                  <a:srgbClr val="17375E"/>
                </a:solidFill>
                <a:ea typeface="ＭＳ Ｐゴシック" pitchFamily="34" charset="-128"/>
              </a:rPr>
              <a:t>PCI-SIG®</a:t>
            </a:r>
          </a:p>
          <a:p>
            <a:pPr>
              <a:spcBef>
                <a:spcPct val="0"/>
              </a:spcBef>
              <a:buFont typeface="Wingdings" pitchFamily="2" charset="2"/>
              <a:buChar char="§"/>
              <a:defRPr/>
            </a:pPr>
            <a:r>
              <a:rPr lang="en-US" sz="1250" dirty="0" err="1">
                <a:solidFill>
                  <a:srgbClr val="17375E"/>
                </a:solidFill>
                <a:ea typeface="ＭＳ Ｐゴシック" pitchFamily="34" charset="-128"/>
              </a:rPr>
              <a:t>Radisys</a:t>
            </a:r>
            <a:endParaRPr lang="en-US" sz="1250" dirty="0">
              <a:solidFill>
                <a:srgbClr val="17375E"/>
              </a:solidFill>
              <a:ea typeface="ＭＳ Ｐゴシック" pitchFamily="34" charset="-128"/>
            </a:endParaRPr>
          </a:p>
          <a:p>
            <a:pPr>
              <a:spcBef>
                <a:spcPct val="0"/>
              </a:spcBef>
              <a:buFont typeface="Wingdings" pitchFamily="2" charset="2"/>
              <a:buChar char="§"/>
              <a:defRPr/>
            </a:pPr>
            <a:r>
              <a:rPr lang="en-US" sz="1250" dirty="0">
                <a:solidFill>
                  <a:srgbClr val="17375E"/>
                </a:solidFill>
                <a:ea typeface="ＭＳ Ｐゴシック" pitchFamily="34" charset="-128"/>
              </a:rPr>
              <a:t>RVU Alliance™</a:t>
            </a:r>
          </a:p>
          <a:p>
            <a:pPr>
              <a:spcBef>
                <a:spcPct val="0"/>
              </a:spcBef>
              <a:buFont typeface="Wingdings" pitchFamily="2" charset="2"/>
              <a:buChar char="§"/>
              <a:defRPr/>
            </a:pPr>
            <a:r>
              <a:rPr lang="en-US" sz="1250" dirty="0">
                <a:solidFill>
                  <a:srgbClr val="17375E"/>
                </a:solidFill>
                <a:ea typeface="ＭＳ Ｐゴシック" pitchFamily="34" charset="-128"/>
              </a:rPr>
              <a:t>SCOPE Alliance</a:t>
            </a:r>
          </a:p>
          <a:p>
            <a:pPr>
              <a:spcBef>
                <a:spcPct val="0"/>
              </a:spcBef>
              <a:buFont typeface="Wingdings" pitchFamily="2" charset="2"/>
              <a:buChar char="§"/>
              <a:defRPr/>
            </a:pPr>
            <a:r>
              <a:rPr lang="en-US" sz="1250" dirty="0">
                <a:solidFill>
                  <a:srgbClr val="17375E"/>
                </a:solidFill>
                <a:ea typeface="ＭＳ Ｐゴシック" pitchFamily="34" charset="-128"/>
              </a:rPr>
              <a:t>Serial ATA International Organization (SATA-IO)</a:t>
            </a:r>
          </a:p>
          <a:p>
            <a:pPr>
              <a:spcBef>
                <a:spcPct val="0"/>
              </a:spcBef>
              <a:buFont typeface="Wingdings" pitchFamily="2" charset="2"/>
              <a:buChar char="§"/>
              <a:defRPr/>
            </a:pPr>
            <a:r>
              <a:rPr lang="en-US" sz="1250" dirty="0">
                <a:solidFill>
                  <a:srgbClr val="17375E"/>
                </a:solidFill>
                <a:ea typeface="ＭＳ Ｐゴシック" pitchFamily="34" charset="-128"/>
              </a:rPr>
              <a:t>Service Availability Forum™ (SA Forum)</a:t>
            </a:r>
          </a:p>
          <a:p>
            <a:pPr>
              <a:spcBef>
                <a:spcPct val="0"/>
              </a:spcBef>
              <a:buFont typeface="Wingdings" pitchFamily="2" charset="2"/>
              <a:buChar char="§"/>
              <a:defRPr/>
            </a:pPr>
            <a:r>
              <a:rPr lang="en-US" sz="1250" dirty="0">
                <a:solidFill>
                  <a:srgbClr val="17375E"/>
                </a:solidFill>
                <a:ea typeface="ＭＳ Ｐゴシック" pitchFamily="34" charset="-128"/>
              </a:rPr>
              <a:t>The Green Grid® (TGG)</a:t>
            </a:r>
          </a:p>
          <a:p>
            <a:pPr>
              <a:spcBef>
                <a:spcPct val="0"/>
              </a:spcBef>
              <a:buFont typeface="Wingdings" pitchFamily="2" charset="2"/>
              <a:buChar char="§"/>
              <a:defRPr/>
            </a:pPr>
            <a:r>
              <a:rPr lang="en-US" sz="1250" dirty="0">
                <a:solidFill>
                  <a:srgbClr val="17375E"/>
                </a:solidFill>
                <a:ea typeface="ＭＳ Ｐゴシック" pitchFamily="34" charset="-128"/>
              </a:rPr>
              <a:t>Trusted Computing Group (TCG)</a:t>
            </a:r>
          </a:p>
          <a:p>
            <a:pPr>
              <a:spcBef>
                <a:spcPct val="0"/>
              </a:spcBef>
              <a:buFont typeface="Wingdings" pitchFamily="2" charset="2"/>
              <a:buChar char="§"/>
              <a:defRPr/>
            </a:pPr>
            <a:r>
              <a:rPr lang="en-US" sz="1250" dirty="0">
                <a:solidFill>
                  <a:srgbClr val="17375E"/>
                </a:solidFill>
                <a:ea typeface="ＭＳ Ｐゴシック" pitchFamily="34" charset="-128"/>
              </a:rPr>
              <a:t>Unified EFI Forum (UEFI)</a:t>
            </a:r>
          </a:p>
          <a:p>
            <a:pPr>
              <a:spcBef>
                <a:spcPct val="0"/>
              </a:spcBef>
              <a:buFont typeface="Wingdings" pitchFamily="2" charset="2"/>
              <a:buChar char="§"/>
              <a:defRPr/>
            </a:pPr>
            <a:r>
              <a:rPr lang="en-US" sz="1250" dirty="0">
                <a:solidFill>
                  <a:srgbClr val="17375E"/>
                </a:solidFill>
                <a:ea typeface="ＭＳ Ｐゴシック" pitchFamily="34" charset="-128"/>
              </a:rPr>
              <a:t>UPnP </a:t>
            </a:r>
            <a:r>
              <a:rPr lang="en-US" sz="1250" dirty="0" err="1">
                <a:solidFill>
                  <a:srgbClr val="17375E"/>
                </a:solidFill>
                <a:ea typeface="ＭＳ Ｐゴシック" pitchFamily="34" charset="-128"/>
              </a:rPr>
              <a:t>Forum</a:t>
            </a:r>
            <a:r>
              <a:rPr lang="en-US" sz="1250" baseline="30000" dirty="0" err="1">
                <a:solidFill>
                  <a:srgbClr val="17375E"/>
                </a:solidFill>
                <a:ea typeface="ＭＳ Ｐゴシック" pitchFamily="34" charset="-128"/>
              </a:rPr>
              <a:t>SM</a:t>
            </a:r>
            <a:endParaRPr lang="en-US" sz="1250" dirty="0">
              <a:solidFill>
                <a:srgbClr val="17375E"/>
              </a:solidFill>
              <a:ea typeface="ＭＳ Ｐゴシック" pitchFamily="34" charset="-128"/>
            </a:endParaRPr>
          </a:p>
          <a:p>
            <a:pPr>
              <a:spcBef>
                <a:spcPct val="0"/>
              </a:spcBef>
              <a:buFont typeface="Wingdings" pitchFamily="2" charset="2"/>
              <a:buChar char="§"/>
              <a:defRPr/>
            </a:pPr>
            <a:r>
              <a:rPr lang="en-US" sz="1250" dirty="0">
                <a:solidFill>
                  <a:srgbClr val="17375E"/>
                </a:solidFill>
                <a:ea typeface="ＭＳ Ｐゴシック" pitchFamily="34" charset="-128"/>
              </a:rPr>
              <a:t>USB Implementers Forum (USB-IF)</a:t>
            </a:r>
          </a:p>
          <a:p>
            <a:pPr>
              <a:spcBef>
                <a:spcPct val="0"/>
              </a:spcBef>
              <a:buFont typeface="Wingdings" pitchFamily="2" charset="2"/>
              <a:buChar char="§"/>
              <a:defRPr/>
            </a:pPr>
            <a:r>
              <a:rPr lang="en-US" sz="1250" dirty="0">
                <a:solidFill>
                  <a:srgbClr val="17375E"/>
                </a:solidFill>
                <a:ea typeface="ＭＳ Ｐゴシック" pitchFamily="34" charset="-128"/>
              </a:rPr>
              <a:t>Valens Semiconductor</a:t>
            </a:r>
          </a:p>
          <a:p>
            <a:pPr>
              <a:spcBef>
                <a:spcPct val="0"/>
              </a:spcBef>
              <a:buFont typeface="Wingdings" pitchFamily="2" charset="2"/>
              <a:buChar char="§"/>
              <a:defRPr/>
            </a:pPr>
            <a:r>
              <a:rPr lang="en-US" sz="1250" dirty="0">
                <a:solidFill>
                  <a:srgbClr val="17375E"/>
                </a:solidFill>
                <a:ea typeface="ＭＳ Ｐゴシック" pitchFamily="34" charset="-128"/>
              </a:rPr>
              <a:t>Virtual Computing Environment Company (VCE)</a:t>
            </a:r>
          </a:p>
          <a:p>
            <a:pPr>
              <a:spcBef>
                <a:spcPct val="0"/>
              </a:spcBef>
              <a:buFont typeface="Wingdings" pitchFamily="2" charset="2"/>
              <a:buChar char="§"/>
              <a:defRPr/>
            </a:pPr>
            <a:r>
              <a:rPr lang="en-US" sz="1250" dirty="0">
                <a:solidFill>
                  <a:srgbClr val="17375E"/>
                </a:solidFill>
                <a:ea typeface="ＭＳ Ｐゴシック" pitchFamily="34" charset="-128"/>
              </a:rPr>
              <a:t>Video Electronics Standards Association (VESA) </a:t>
            </a:r>
          </a:p>
          <a:p>
            <a:pPr>
              <a:spcBef>
                <a:spcPct val="0"/>
              </a:spcBef>
              <a:buFont typeface="Wingdings" pitchFamily="2" charset="2"/>
              <a:buChar char="§"/>
              <a:defRPr/>
            </a:pPr>
            <a:r>
              <a:rPr lang="en-US" sz="1250" dirty="0">
                <a:solidFill>
                  <a:srgbClr val="17375E"/>
                </a:solidFill>
                <a:ea typeface="ＭＳ Ｐゴシック" pitchFamily="34" charset="-128"/>
              </a:rPr>
              <a:t>Wireless Gigabit Alliance (WiGig Alliance)</a:t>
            </a:r>
          </a:p>
        </p:txBody>
      </p:sp>
      <p:sp>
        <p:nvSpPr>
          <p:cNvPr id="4" name="TextBox 3"/>
          <p:cNvSpPr txBox="1"/>
          <p:nvPr/>
        </p:nvSpPr>
        <p:spPr>
          <a:xfrm>
            <a:off x="457200" y="1295400"/>
            <a:ext cx="8134350" cy="369888"/>
          </a:xfrm>
          <a:prstGeom prst="rect">
            <a:avLst/>
          </a:prstGeom>
          <a:noFill/>
        </p:spPr>
        <p:txBody>
          <a:bodyPr>
            <a:spAutoFit/>
          </a:bodyPr>
          <a:lstStyle/>
          <a:p>
            <a:pPr defTabSz="457200" fontAlgn="base">
              <a:spcBef>
                <a:spcPct val="0"/>
              </a:spcBef>
              <a:spcAft>
                <a:spcPct val="0"/>
              </a:spcAft>
              <a:defRPr/>
            </a:pPr>
            <a:r>
              <a:rPr lang="en-US" b="1" dirty="0">
                <a:solidFill>
                  <a:srgbClr val="17375E"/>
                </a:solidFill>
                <a:latin typeface="Arial"/>
                <a:cs typeface="Arial"/>
              </a:rPr>
              <a:t>This list reflects only those in the public domain</a:t>
            </a:r>
          </a:p>
        </p:txBody>
      </p:sp>
    </p:spTree>
    <p:extLst>
      <p:ext uri="{BB962C8B-B14F-4D97-AF65-F5344CB8AC3E}">
        <p14:creationId xmlns:p14="http://schemas.microsoft.com/office/powerpoint/2010/main" val="6628120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77788"/>
            <a:ext cx="8229600" cy="798512"/>
          </a:xfrm>
        </p:spPr>
        <p:txBody>
          <a:bodyPr/>
          <a:lstStyle/>
          <a:p>
            <a:r>
              <a:rPr lang="en-US" altLang="en-US" smtClean="0">
                <a:latin typeface="Arial" pitchFamily="34" charset="0"/>
                <a:ea typeface="ＭＳ Ｐゴシック" pitchFamily="34" charset="-128"/>
                <a:cs typeface="Arial" pitchFamily="34" charset="0"/>
              </a:rPr>
              <a:t>CCUF | Proposed Services </a:t>
            </a:r>
          </a:p>
        </p:txBody>
      </p:sp>
      <p:sp>
        <p:nvSpPr>
          <p:cNvPr id="3" name="Content Placeholder 2"/>
          <p:cNvSpPr>
            <a:spLocks noGrp="1"/>
          </p:cNvSpPr>
          <p:nvPr>
            <p:ph idx="1"/>
          </p:nvPr>
        </p:nvSpPr>
        <p:spPr>
          <a:xfrm>
            <a:off x="457200" y="1284288"/>
            <a:ext cx="8229600" cy="4645025"/>
          </a:xfrm>
        </p:spPr>
        <p:txBody>
          <a:bodyPr/>
          <a:lstStyle/>
          <a:p>
            <a:pPr marL="342900" lvl="1" indent="-342900">
              <a:buFont typeface="Arial" pitchFamily="34" charset="0"/>
              <a:buNone/>
              <a:defRPr/>
            </a:pPr>
            <a:r>
              <a:rPr lang="en-US" sz="1200" dirty="0">
                <a:solidFill>
                  <a:srgbClr val="17375E"/>
                </a:solidFill>
                <a:ea typeface="ＭＳ Ｐゴシック" charset="0"/>
              </a:rPr>
              <a:t>Infrastructure Creation </a:t>
            </a:r>
          </a:p>
          <a:p>
            <a:pPr marL="569913" lvl="1" indent="-342900">
              <a:defRPr/>
            </a:pPr>
            <a:r>
              <a:rPr lang="en-US" sz="1200" dirty="0" smtClean="0">
                <a:solidFill>
                  <a:srgbClr val="17375E"/>
                </a:solidFill>
              </a:rPr>
              <a:t>Set </a:t>
            </a:r>
            <a:r>
              <a:rPr lang="en-US" sz="1200" dirty="0">
                <a:solidFill>
                  <a:srgbClr val="17375E"/>
                </a:solidFill>
              </a:rPr>
              <a:t>up phone line, bank accounts, membership services procedures, accounting/financial process procedures, appropriate insurances to protect the organization and its representatives, etc.</a:t>
            </a:r>
          </a:p>
          <a:p>
            <a:pPr marL="569913" lvl="1" indent="-342900">
              <a:defRPr/>
            </a:pPr>
            <a:r>
              <a:rPr lang="en-US" sz="1200" dirty="0">
                <a:solidFill>
                  <a:srgbClr val="17375E"/>
                </a:solidFill>
              </a:rPr>
              <a:t>Coordinating all miscellaneous duties required to set up the working infrastructure of the organization</a:t>
            </a:r>
          </a:p>
          <a:p>
            <a:pPr marL="569913" lvl="1" indent="-342900">
              <a:defRPr/>
            </a:pPr>
            <a:r>
              <a:rPr lang="en-US" sz="1200" dirty="0">
                <a:solidFill>
                  <a:srgbClr val="17375E"/>
                </a:solidFill>
              </a:rPr>
              <a:t>Create membership documents necessary to facilitate initial membership growth (new membership kits, launch letter, backgrounder, list of members, etc.)</a:t>
            </a:r>
          </a:p>
          <a:p>
            <a:pPr>
              <a:defRPr/>
            </a:pPr>
            <a:endParaRPr lang="en-US" sz="1200" dirty="0">
              <a:solidFill>
                <a:srgbClr val="17375E"/>
              </a:solidFill>
            </a:endParaRPr>
          </a:p>
          <a:p>
            <a:pPr>
              <a:defRPr/>
            </a:pPr>
            <a:r>
              <a:rPr lang="en-US" sz="1200" dirty="0" smtClean="0">
                <a:solidFill>
                  <a:srgbClr val="17375E"/>
                </a:solidFill>
              </a:rPr>
              <a:t>Day-to-Day </a:t>
            </a:r>
            <a:r>
              <a:rPr lang="en-US" sz="1200" dirty="0">
                <a:solidFill>
                  <a:srgbClr val="17375E"/>
                </a:solidFill>
              </a:rPr>
              <a:t>Operations Support </a:t>
            </a:r>
          </a:p>
          <a:p>
            <a:pPr marL="569913" lvl="1" indent="-342900">
              <a:defRPr/>
            </a:pPr>
            <a:r>
              <a:rPr lang="en-US" sz="1200" dirty="0">
                <a:solidFill>
                  <a:srgbClr val="17375E"/>
                </a:solidFill>
              </a:rPr>
              <a:t>All miscellaneous duties that may arise in keeping the organization operating smoothly</a:t>
            </a:r>
          </a:p>
          <a:p>
            <a:pPr marL="569913" lvl="1" indent="-342900">
              <a:defRPr/>
            </a:pPr>
            <a:r>
              <a:rPr lang="en-US" sz="1200" dirty="0">
                <a:solidFill>
                  <a:srgbClr val="17375E"/>
                </a:solidFill>
              </a:rPr>
              <a:t>Maintain mailing address, receive and distribute printed mail</a:t>
            </a:r>
          </a:p>
          <a:p>
            <a:pPr marL="569913" lvl="1" indent="-342900">
              <a:defRPr/>
            </a:pPr>
            <a:r>
              <a:rPr lang="en-US" sz="1200" dirty="0">
                <a:solidFill>
                  <a:srgbClr val="17375E"/>
                </a:solidFill>
              </a:rPr>
              <a:t>Provide live response to telephone calls during business hours and voice messaging capability during non-business hours</a:t>
            </a:r>
          </a:p>
          <a:p>
            <a:pPr marL="569913" lvl="1" indent="-342900">
              <a:defRPr/>
            </a:pPr>
            <a:r>
              <a:rPr lang="en-US" sz="1200" dirty="0">
                <a:solidFill>
                  <a:srgbClr val="17375E"/>
                </a:solidFill>
              </a:rPr>
              <a:t>Provide fax machine or e-fax account 24 hours a day</a:t>
            </a:r>
          </a:p>
          <a:p>
            <a:pPr marL="569913" lvl="1" indent="-342900">
              <a:defRPr/>
            </a:pPr>
            <a:r>
              <a:rPr lang="en-US" sz="1200" dirty="0">
                <a:solidFill>
                  <a:srgbClr val="17375E"/>
                </a:solidFill>
              </a:rPr>
              <a:t>Maintain files and inventories of all printed marketing materials and supplies, including tradeshow equipment, signage, booth items, etc. </a:t>
            </a:r>
          </a:p>
          <a:p>
            <a:pPr marL="569913" lvl="1" indent="-342900">
              <a:defRPr/>
            </a:pPr>
            <a:r>
              <a:rPr lang="en-US" sz="1200" dirty="0">
                <a:solidFill>
                  <a:srgbClr val="17375E"/>
                </a:solidFill>
              </a:rPr>
              <a:t>Maintain Corporate records, including: </a:t>
            </a:r>
          </a:p>
          <a:p>
            <a:pPr marL="746125" lvl="4" indent="-176213">
              <a:tabLst>
                <a:tab pos="511175" algn="l"/>
              </a:tabLst>
              <a:defRPr/>
            </a:pPr>
            <a:r>
              <a:rPr lang="en-US" sz="1050" dirty="0">
                <a:solidFill>
                  <a:srgbClr val="17375E"/>
                </a:solidFill>
              </a:rPr>
              <a:t>Membership Agreements</a:t>
            </a:r>
          </a:p>
          <a:p>
            <a:pPr marL="746125" lvl="4" indent="-176213">
              <a:tabLst>
                <a:tab pos="511175" algn="l"/>
              </a:tabLst>
              <a:defRPr/>
            </a:pPr>
            <a:r>
              <a:rPr lang="en-US" sz="1050" dirty="0">
                <a:solidFill>
                  <a:srgbClr val="17375E"/>
                </a:solidFill>
              </a:rPr>
              <a:t>The Corporate Book, with written minutes of all Board meetings and teleconferences</a:t>
            </a:r>
          </a:p>
          <a:p>
            <a:pPr marL="746125" lvl="4" indent="-176213">
              <a:tabLst>
                <a:tab pos="511175" algn="l"/>
              </a:tabLst>
              <a:defRPr/>
            </a:pPr>
            <a:r>
              <a:rPr lang="en-US" sz="1050" dirty="0">
                <a:solidFill>
                  <a:srgbClr val="17375E"/>
                </a:solidFill>
              </a:rPr>
              <a:t>Copyright registrations</a:t>
            </a:r>
          </a:p>
          <a:p>
            <a:pPr marL="746125" lvl="4" indent="-176213">
              <a:tabLst>
                <a:tab pos="511175" algn="l"/>
              </a:tabLst>
              <a:defRPr/>
            </a:pPr>
            <a:r>
              <a:rPr lang="en-US" sz="1050" dirty="0">
                <a:solidFill>
                  <a:srgbClr val="17375E"/>
                </a:solidFill>
              </a:rPr>
              <a:t>All legal </a:t>
            </a:r>
            <a:r>
              <a:rPr lang="en-US" sz="1050" dirty="0" smtClean="0">
                <a:solidFill>
                  <a:srgbClr val="17375E"/>
                </a:solidFill>
              </a:rPr>
              <a:t>contracts</a:t>
            </a:r>
            <a:endParaRPr lang="en-US" sz="1250" dirty="0">
              <a:solidFill>
                <a:srgbClr val="17375E"/>
              </a:solidFill>
            </a:endParaRPr>
          </a:p>
          <a:p>
            <a:pPr>
              <a:defRPr/>
            </a:pPr>
            <a:endParaRPr lang="en-US" sz="1200" dirty="0" smtClean="0"/>
          </a:p>
        </p:txBody>
      </p:sp>
    </p:spTree>
    <p:extLst>
      <p:ext uri="{BB962C8B-B14F-4D97-AF65-F5344CB8AC3E}">
        <p14:creationId xmlns:p14="http://schemas.microsoft.com/office/powerpoint/2010/main" val="9513343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77788"/>
            <a:ext cx="8229600" cy="798512"/>
          </a:xfrm>
        </p:spPr>
        <p:txBody>
          <a:bodyPr/>
          <a:lstStyle/>
          <a:p>
            <a:r>
              <a:rPr lang="en-US" altLang="en-US" smtClean="0">
                <a:latin typeface="Arial" pitchFamily="34" charset="0"/>
                <a:ea typeface="ＭＳ Ｐゴシック" pitchFamily="34" charset="-128"/>
                <a:cs typeface="Arial" pitchFamily="34" charset="0"/>
              </a:rPr>
              <a:t>CCUF | Proposed Services  </a:t>
            </a:r>
          </a:p>
        </p:txBody>
      </p:sp>
      <p:sp>
        <p:nvSpPr>
          <p:cNvPr id="3" name="Content Placeholder 2"/>
          <p:cNvSpPr>
            <a:spLocks noGrp="1"/>
          </p:cNvSpPr>
          <p:nvPr>
            <p:ph idx="1"/>
          </p:nvPr>
        </p:nvSpPr>
        <p:spPr>
          <a:xfrm>
            <a:off x="457200" y="1216025"/>
            <a:ext cx="8229600" cy="4713288"/>
          </a:xfrm>
        </p:spPr>
        <p:txBody>
          <a:bodyPr/>
          <a:lstStyle/>
          <a:p>
            <a:pPr>
              <a:defRPr/>
            </a:pPr>
            <a:r>
              <a:rPr lang="en-US" sz="1200" dirty="0">
                <a:solidFill>
                  <a:srgbClr val="17375E"/>
                </a:solidFill>
              </a:rPr>
              <a:t>Membership Services and Payment Processing </a:t>
            </a:r>
          </a:p>
          <a:p>
            <a:pPr marL="569913" lvl="1" indent="-342900">
              <a:defRPr/>
            </a:pPr>
            <a:r>
              <a:rPr lang="en-US" sz="1200" dirty="0">
                <a:solidFill>
                  <a:srgbClr val="17375E"/>
                </a:solidFill>
              </a:rPr>
              <a:t>First line support for all membership related inquiries (e.g. calls, e-mails, faxes, etc.)</a:t>
            </a:r>
          </a:p>
          <a:p>
            <a:pPr marL="569913" lvl="1" indent="-342900">
              <a:defRPr/>
            </a:pPr>
            <a:r>
              <a:rPr lang="en-US" sz="1200" dirty="0">
                <a:solidFill>
                  <a:srgbClr val="17375E"/>
                </a:solidFill>
              </a:rPr>
              <a:t>Process new membership applications</a:t>
            </a:r>
          </a:p>
          <a:p>
            <a:pPr marL="569913" lvl="1" indent="-342900">
              <a:defRPr/>
            </a:pPr>
            <a:r>
              <a:rPr lang="en-US" sz="1200" dirty="0">
                <a:solidFill>
                  <a:srgbClr val="17375E"/>
                </a:solidFill>
              </a:rPr>
              <a:t>Originate renewal notices and process renewals</a:t>
            </a:r>
          </a:p>
          <a:p>
            <a:pPr marL="569913" lvl="1" indent="-342900">
              <a:defRPr/>
            </a:pPr>
            <a:r>
              <a:rPr lang="en-US" sz="1200" dirty="0">
                <a:solidFill>
                  <a:srgbClr val="17375E"/>
                </a:solidFill>
              </a:rPr>
              <a:t>Collection for new applications and renewals (i.e. calls to non-responsive members up for renewal)</a:t>
            </a:r>
          </a:p>
          <a:p>
            <a:pPr marL="569913" lvl="1" indent="-342900">
              <a:defRPr/>
            </a:pPr>
            <a:r>
              <a:rPr lang="en-US" sz="1200" dirty="0">
                <a:solidFill>
                  <a:srgbClr val="17375E"/>
                </a:solidFill>
              </a:rPr>
              <a:t>Manage the master membership database and password administration</a:t>
            </a:r>
          </a:p>
          <a:p>
            <a:pPr marL="569913" lvl="1" indent="-342900">
              <a:defRPr/>
            </a:pPr>
            <a:r>
              <a:rPr lang="en-US" sz="1200" dirty="0">
                <a:solidFill>
                  <a:srgbClr val="17375E"/>
                </a:solidFill>
              </a:rPr>
              <a:t>Invoice, track and process all membership payments</a:t>
            </a:r>
          </a:p>
          <a:p>
            <a:pPr marL="569913" lvl="1" indent="-342900">
              <a:defRPr/>
            </a:pPr>
            <a:r>
              <a:rPr lang="en-US" sz="1200" dirty="0">
                <a:solidFill>
                  <a:srgbClr val="17375E"/>
                </a:solidFill>
              </a:rPr>
              <a:t>Create and provide regular membership reports</a:t>
            </a:r>
          </a:p>
          <a:p>
            <a:pPr marL="569913" lvl="1" indent="-342900">
              <a:defRPr/>
            </a:pPr>
            <a:r>
              <a:rPr lang="en-US" sz="1200" dirty="0">
                <a:solidFill>
                  <a:srgbClr val="17375E"/>
                </a:solidFill>
              </a:rPr>
              <a:t>Provide best practices on membership recruitment, retention, processing, renewal notices and deactivation surveys </a:t>
            </a:r>
          </a:p>
          <a:p>
            <a:pPr>
              <a:defRPr/>
            </a:pPr>
            <a:endParaRPr lang="en-US" sz="1200" dirty="0" smtClean="0">
              <a:solidFill>
                <a:srgbClr val="17375E"/>
              </a:solidFill>
            </a:endParaRPr>
          </a:p>
          <a:p>
            <a:pPr>
              <a:defRPr/>
            </a:pPr>
            <a:r>
              <a:rPr lang="en-US" sz="1200" dirty="0" smtClean="0">
                <a:solidFill>
                  <a:srgbClr val="17375E"/>
                </a:solidFill>
              </a:rPr>
              <a:t>Financial </a:t>
            </a:r>
            <a:r>
              <a:rPr lang="en-US" sz="1200" dirty="0">
                <a:solidFill>
                  <a:srgbClr val="17375E"/>
                </a:solidFill>
              </a:rPr>
              <a:t>Administration and Management</a:t>
            </a:r>
          </a:p>
          <a:p>
            <a:pPr marL="569913" lvl="1" indent="-342900">
              <a:defRPr/>
            </a:pPr>
            <a:r>
              <a:rPr lang="en-US" sz="1200" dirty="0">
                <a:solidFill>
                  <a:srgbClr val="17375E"/>
                </a:solidFill>
              </a:rPr>
              <a:t>Maintain bank accounts (savings, checking, merchant services account, etc.)</a:t>
            </a:r>
          </a:p>
          <a:p>
            <a:pPr marL="569913" lvl="1" indent="-342900">
              <a:defRPr/>
            </a:pPr>
            <a:r>
              <a:rPr lang="en-US" sz="1200" dirty="0">
                <a:solidFill>
                  <a:srgbClr val="17375E"/>
                </a:solidFill>
              </a:rPr>
              <a:t>Administer financial procedures with proper checks and balances to minimize board/officer liability as well as ensuring the most secure transactions possible</a:t>
            </a:r>
          </a:p>
          <a:p>
            <a:pPr marL="569913" lvl="1" indent="-342900">
              <a:defRPr/>
            </a:pPr>
            <a:r>
              <a:rPr lang="en-US" sz="1200" dirty="0">
                <a:solidFill>
                  <a:srgbClr val="17375E"/>
                </a:solidFill>
              </a:rPr>
              <a:t>Cash flow and budget control</a:t>
            </a:r>
          </a:p>
          <a:p>
            <a:pPr marL="746125" lvl="4" indent="-176213">
              <a:tabLst>
                <a:tab pos="511175" algn="l"/>
              </a:tabLst>
              <a:defRPr/>
            </a:pPr>
            <a:r>
              <a:rPr lang="en-US" sz="1050" dirty="0">
                <a:solidFill>
                  <a:srgbClr val="17375E"/>
                </a:solidFill>
              </a:rPr>
              <a:t>Manage the overall cash flow and conduct monthly/quarterly cash flow reporting</a:t>
            </a:r>
          </a:p>
          <a:p>
            <a:pPr marL="746125" lvl="4" indent="-176213">
              <a:tabLst>
                <a:tab pos="511175" algn="l"/>
              </a:tabLst>
              <a:defRPr/>
            </a:pPr>
            <a:r>
              <a:rPr lang="en-US" sz="1050" dirty="0">
                <a:solidFill>
                  <a:srgbClr val="17375E"/>
                </a:solidFill>
              </a:rPr>
              <a:t>Validate all expenditures from vendors and maintain tight budget control</a:t>
            </a:r>
          </a:p>
          <a:p>
            <a:pPr marL="569913" lvl="1" indent="-342900">
              <a:defRPr/>
            </a:pPr>
            <a:r>
              <a:rPr lang="en-US" sz="1200" dirty="0">
                <a:solidFill>
                  <a:srgbClr val="17375E"/>
                </a:solidFill>
              </a:rPr>
              <a:t>Complete a monthly bank statement reconciliation </a:t>
            </a:r>
          </a:p>
          <a:p>
            <a:pPr marL="569913" lvl="1" indent="-342900">
              <a:defRPr/>
            </a:pPr>
            <a:r>
              <a:rPr lang="en-US" sz="1200" dirty="0">
                <a:solidFill>
                  <a:srgbClr val="17375E"/>
                </a:solidFill>
              </a:rPr>
              <a:t>Prepare quarterly and monthly financial reports including Income Statement, Profit and Loss Statement, Balance Sheet, Statement of Cash Flow, Budget versus Actual Statements </a:t>
            </a:r>
          </a:p>
          <a:p>
            <a:pPr marL="569913" lvl="1" indent="-342900">
              <a:defRPr/>
            </a:pPr>
            <a:r>
              <a:rPr lang="en-US" sz="1200" dirty="0">
                <a:solidFill>
                  <a:srgbClr val="17375E"/>
                </a:solidFill>
              </a:rPr>
              <a:t>Prepare annually the following fiscal year’s annual plan and operating budget</a:t>
            </a:r>
          </a:p>
          <a:p>
            <a:pPr marL="569913" lvl="1" indent="-342900">
              <a:defRPr/>
            </a:pPr>
            <a:r>
              <a:rPr lang="en-US" sz="1200" dirty="0">
                <a:solidFill>
                  <a:srgbClr val="17375E"/>
                </a:solidFill>
              </a:rPr>
              <a:t>Coordinate preparation of annual tax filings with Certified Public Accountant (CPA)</a:t>
            </a:r>
          </a:p>
          <a:p>
            <a:pPr marL="569913" lvl="1" indent="-342900">
              <a:defRPr/>
            </a:pPr>
            <a:r>
              <a:rPr lang="en-US" sz="1200" dirty="0">
                <a:solidFill>
                  <a:srgbClr val="17375E"/>
                </a:solidFill>
              </a:rPr>
              <a:t>Supply all necessary financial records to the Accountant and/or Treasurer for annual audit support</a:t>
            </a:r>
          </a:p>
          <a:p>
            <a:pPr marL="569913" lvl="1" indent="-342900">
              <a:defRPr/>
            </a:pPr>
            <a:r>
              <a:rPr lang="en-US" sz="1200" dirty="0">
                <a:solidFill>
                  <a:srgbClr val="17375E"/>
                </a:solidFill>
              </a:rPr>
              <a:t>Work to ensure organization maintains its 501(c) non-profit status</a:t>
            </a:r>
          </a:p>
        </p:txBody>
      </p:sp>
    </p:spTree>
    <p:extLst>
      <p:ext uri="{BB962C8B-B14F-4D97-AF65-F5344CB8AC3E}">
        <p14:creationId xmlns:p14="http://schemas.microsoft.com/office/powerpoint/2010/main" val="1131738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is only getting worse</a:t>
            </a:r>
            <a:endParaRPr lang="en-US" dirty="0"/>
          </a:p>
        </p:txBody>
      </p:sp>
      <p:sp>
        <p:nvSpPr>
          <p:cNvPr id="9" name="Content Placeholder 8"/>
          <p:cNvSpPr>
            <a:spLocks noGrp="1"/>
          </p:cNvSpPr>
          <p:nvPr>
            <p:ph idx="1"/>
          </p:nvPr>
        </p:nvSpPr>
        <p:spPr>
          <a:xfrm>
            <a:off x="381000" y="1676400"/>
            <a:ext cx="3352800" cy="4007641"/>
          </a:xfrm>
        </p:spPr>
        <p:txBody>
          <a:bodyPr>
            <a:noAutofit/>
          </a:bodyPr>
          <a:lstStyle/>
          <a:p>
            <a:r>
              <a:rPr lang="en-US" sz="2400" dirty="0"/>
              <a:t>600+ CCUF members</a:t>
            </a:r>
          </a:p>
          <a:p>
            <a:r>
              <a:rPr lang="en-US" sz="2400" dirty="0" smtClean="0"/>
              <a:t>Freaky linear growth of</a:t>
            </a:r>
            <a:r>
              <a:rPr lang="en-US" sz="2400" dirty="0" smtClean="0"/>
              <a:t> </a:t>
            </a:r>
            <a:r>
              <a:rPr lang="en-US" sz="2400" dirty="0"/>
              <a:t>~200/year</a:t>
            </a:r>
          </a:p>
          <a:p>
            <a:r>
              <a:rPr lang="en-US" sz="2400" dirty="0" smtClean="0"/>
              <a:t>225+ </a:t>
            </a:r>
            <a:r>
              <a:rPr lang="en-US" sz="2400" dirty="0"/>
              <a:t>organizations</a:t>
            </a:r>
          </a:p>
          <a:p>
            <a:r>
              <a:rPr lang="en-US" sz="2400" dirty="0" smtClean="0"/>
              <a:t>CCUF is s</a:t>
            </a:r>
            <a:r>
              <a:rPr lang="en-US" sz="2400" dirty="0" smtClean="0"/>
              <a:t>upporting</a:t>
            </a:r>
            <a:r>
              <a:rPr lang="en-US" sz="2400" dirty="0"/>
              <a:t>:</a:t>
            </a:r>
          </a:p>
          <a:p>
            <a:pPr lvl="1"/>
            <a:r>
              <a:rPr lang="en-US" sz="2000" dirty="0"/>
              <a:t>Three </a:t>
            </a:r>
            <a:r>
              <a:rPr lang="en-US" sz="2000" dirty="0" err="1"/>
              <a:t>iTCs</a:t>
            </a:r>
            <a:endParaRPr lang="en-US" sz="2000" dirty="0"/>
          </a:p>
          <a:p>
            <a:pPr lvl="1"/>
            <a:r>
              <a:rPr lang="en-US" sz="2000" dirty="0"/>
              <a:t>Four other TCs</a:t>
            </a:r>
          </a:p>
          <a:p>
            <a:pPr lvl="1"/>
            <a:r>
              <a:rPr lang="en-US" sz="2000" dirty="0"/>
              <a:t>Five CCDB WGs</a:t>
            </a:r>
          </a:p>
          <a:p>
            <a:pPr lvl="1"/>
            <a:r>
              <a:rPr lang="en-US" sz="2000" dirty="0"/>
              <a:t>Ten CCUF </a:t>
            </a:r>
            <a:r>
              <a:rPr lang="en-US" sz="2000" dirty="0" smtClean="0"/>
              <a:t> WGs </a:t>
            </a:r>
            <a:r>
              <a:rPr lang="en-US" sz="2000" dirty="0"/>
              <a:t>/ </a:t>
            </a:r>
            <a:r>
              <a:rPr lang="en-US" sz="2000" dirty="0" smtClean="0"/>
              <a:t>SIGs</a:t>
            </a:r>
          </a:p>
          <a:p>
            <a:pPr lvl="1"/>
            <a:r>
              <a:rPr lang="en-US" sz="2000" dirty="0" smtClean="0"/>
              <a:t>More to come!</a:t>
            </a:r>
            <a:endParaRPr lang="en-US" sz="2000" dirty="0"/>
          </a:p>
          <a:p>
            <a:endParaRPr lang="en-US" sz="2400" dirty="0"/>
          </a:p>
        </p:txBody>
      </p:sp>
      <p:sp>
        <p:nvSpPr>
          <p:cNvPr id="3" name="Date Placeholder 2"/>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dirty="0" smtClean="0"/>
              <a:t>CCUF Incorporation - B. Smithson</a:t>
            </a:r>
            <a:endParaRPr lang="en-US" dirty="0"/>
          </a:p>
        </p:txBody>
      </p:sp>
      <p:sp>
        <p:nvSpPr>
          <p:cNvPr id="4" name="Slide Number Placeholder 3"/>
          <p:cNvSpPr>
            <a:spLocks noGrp="1"/>
          </p:cNvSpPr>
          <p:nvPr>
            <p:ph type="sldNum" sz="quarter" idx="12"/>
          </p:nvPr>
        </p:nvSpPr>
        <p:spPr/>
        <p:txBody>
          <a:bodyPr/>
          <a:lstStyle/>
          <a:p>
            <a:fld id="{AF839A5B-9E40-41B8-B996-A151934C2C87}" type="slidenum">
              <a:rPr lang="en-US" smtClean="0"/>
              <a:pPr/>
              <a:t>4</a:t>
            </a:fld>
            <a:endParaRPr lang="en-US"/>
          </a:p>
        </p:txBody>
      </p:sp>
      <p:sp>
        <p:nvSpPr>
          <p:cNvPr id="5" name="TextBox 4"/>
          <p:cNvSpPr txBox="1"/>
          <p:nvPr/>
        </p:nvSpPr>
        <p:spPr>
          <a:xfrm>
            <a:off x="5181600" y="5410200"/>
            <a:ext cx="3429000" cy="261610"/>
          </a:xfrm>
          <a:prstGeom prst="rect">
            <a:avLst/>
          </a:prstGeom>
          <a:noFill/>
        </p:spPr>
        <p:txBody>
          <a:bodyPr wrap="square" rtlCol="0">
            <a:spAutoFit/>
          </a:bodyPr>
          <a:lstStyle/>
          <a:p>
            <a:pPr algn="r"/>
            <a:r>
              <a:rPr lang="en-US" sz="1100" dirty="0" smtClean="0"/>
              <a:t>Last updated on August 18, 2014</a:t>
            </a:r>
            <a:endParaRPr lang="en-US" sz="1100" dirty="0"/>
          </a:p>
        </p:txBody>
      </p:sp>
      <p:pic>
        <p:nvPicPr>
          <p:cNvPr id="8"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3810000" y="1905001"/>
            <a:ext cx="4800600" cy="3352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51057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77788"/>
            <a:ext cx="8229600" cy="798512"/>
          </a:xfrm>
        </p:spPr>
        <p:txBody>
          <a:bodyPr/>
          <a:lstStyle/>
          <a:p>
            <a:r>
              <a:rPr lang="en-US" altLang="en-US" smtClean="0">
                <a:latin typeface="Arial" pitchFamily="34" charset="0"/>
                <a:ea typeface="Verdana" pitchFamily="34" charset="0"/>
                <a:cs typeface="Arial" pitchFamily="34" charset="0"/>
              </a:rPr>
              <a:t>Collaboration Tool | Causeway</a:t>
            </a:r>
          </a:p>
        </p:txBody>
      </p:sp>
      <p:sp>
        <p:nvSpPr>
          <p:cNvPr id="7" name="Rectangle 6"/>
          <p:cNvSpPr/>
          <p:nvPr/>
        </p:nvSpPr>
        <p:spPr>
          <a:xfrm>
            <a:off x="304800" y="1266825"/>
            <a:ext cx="3976688" cy="2530475"/>
          </a:xfrm>
          <a:prstGeom prst="rect">
            <a:avLst/>
          </a:prstGeom>
        </p:spPr>
        <p:txBody>
          <a:bodyPr>
            <a:spAutoFit/>
          </a:bodyPr>
          <a:lstStyle/>
          <a:p>
            <a:pPr defTabSz="457200" fontAlgn="base">
              <a:lnSpc>
                <a:spcPct val="110000"/>
              </a:lnSpc>
              <a:spcBef>
                <a:spcPct val="0"/>
              </a:spcBef>
              <a:spcAft>
                <a:spcPct val="0"/>
              </a:spcAft>
              <a:defRPr/>
            </a:pPr>
            <a:r>
              <a:rPr lang="en-US" altLang="ja-JP" dirty="0">
                <a:solidFill>
                  <a:srgbClr val="17375E"/>
                </a:solidFill>
                <a:latin typeface="Arial"/>
                <a:cs typeface="Arial"/>
              </a:rPr>
              <a:t>Web-based software developed and hosted by VTM that was designed to suit the unique collaboration and communication requirements of member-based initiatives and alliances.</a:t>
            </a:r>
          </a:p>
          <a:p>
            <a:pPr defTabSz="457200" fontAlgn="base">
              <a:lnSpc>
                <a:spcPct val="110000"/>
              </a:lnSpc>
              <a:spcBef>
                <a:spcPct val="0"/>
              </a:spcBef>
              <a:spcAft>
                <a:spcPct val="0"/>
              </a:spcAft>
              <a:defRPr/>
            </a:pPr>
            <a:endParaRPr lang="en-US" altLang="ja-JP" dirty="0">
              <a:solidFill>
                <a:srgbClr val="17375E"/>
              </a:solidFill>
              <a:latin typeface="Arial"/>
              <a:cs typeface="Arial"/>
            </a:endParaRPr>
          </a:p>
          <a:p>
            <a:pPr defTabSz="457200" fontAlgn="base">
              <a:lnSpc>
                <a:spcPct val="110000"/>
              </a:lnSpc>
              <a:spcBef>
                <a:spcPct val="0"/>
              </a:spcBef>
              <a:spcAft>
                <a:spcPct val="0"/>
              </a:spcAft>
              <a:defRPr/>
            </a:pPr>
            <a:r>
              <a:rPr lang="en-US" altLang="ja-JP" dirty="0">
                <a:solidFill>
                  <a:srgbClr val="17375E"/>
                </a:solidFill>
                <a:latin typeface="Arial"/>
                <a:cs typeface="Arial"/>
                <a:hlinkClick r:id="rId3"/>
              </a:rPr>
              <a:t>www.causewaynow.com</a:t>
            </a:r>
            <a:r>
              <a:rPr lang="en-US" altLang="ja-JP" dirty="0">
                <a:solidFill>
                  <a:srgbClr val="17375E"/>
                </a:solidFill>
                <a:latin typeface="Arial"/>
                <a:cs typeface="Arial"/>
              </a:rPr>
              <a:t> </a:t>
            </a:r>
          </a:p>
        </p:txBody>
      </p:sp>
      <p:pic>
        <p:nvPicPr>
          <p:cNvPr id="3891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1188" y="1397000"/>
            <a:ext cx="4411662" cy="31638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891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78200" y="3930650"/>
            <a:ext cx="4267200" cy="2824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18" name="Rectangle 2"/>
          <p:cNvSpPr>
            <a:spLocks noChangeArrowheads="1"/>
          </p:cNvSpPr>
          <p:nvPr/>
        </p:nvSpPr>
        <p:spPr bwMode="auto">
          <a:xfrm>
            <a:off x="304800" y="4556125"/>
            <a:ext cx="3073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defTabSz="457200" fontAlgn="base">
              <a:spcBef>
                <a:spcPct val="0"/>
              </a:spcBef>
              <a:spcAft>
                <a:spcPct val="0"/>
              </a:spcAft>
            </a:pPr>
            <a:r>
              <a:rPr lang="en-US" altLang="en-US" sz="1400">
                <a:solidFill>
                  <a:srgbClr val="3C3C3B"/>
                </a:solidFill>
              </a:rPr>
              <a:t>See a Demo:</a:t>
            </a:r>
          </a:p>
          <a:p>
            <a:pPr defTabSz="457200" fontAlgn="base">
              <a:spcBef>
                <a:spcPct val="0"/>
              </a:spcBef>
              <a:spcAft>
                <a:spcPct val="0"/>
              </a:spcAft>
            </a:pPr>
            <a:r>
              <a:rPr lang="en-US" altLang="en-US" sz="1400">
                <a:solidFill>
                  <a:srgbClr val="3C3C3B"/>
                </a:solidFill>
                <a:hlinkClick r:id="rId6"/>
              </a:rPr>
              <a:t>http://www.youtube.com/watch?feature=player_embedded&amp;v=z-UOPMUjRj4#t=0</a:t>
            </a:r>
            <a:r>
              <a:rPr lang="en-US" altLang="en-US" sz="1400">
                <a:solidFill>
                  <a:srgbClr val="3C3C3B"/>
                </a:solidFill>
              </a:rPr>
              <a:t>  </a:t>
            </a:r>
          </a:p>
        </p:txBody>
      </p:sp>
    </p:spTree>
    <p:extLst>
      <p:ext uri="{BB962C8B-B14F-4D97-AF65-F5344CB8AC3E}">
        <p14:creationId xmlns:p14="http://schemas.microsoft.com/office/powerpoint/2010/main" val="39813705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457200" y="92075"/>
            <a:ext cx="8229600" cy="850900"/>
          </a:xfrm>
        </p:spPr>
        <p:txBody>
          <a:bodyPr/>
          <a:lstStyle/>
          <a:p>
            <a:r>
              <a:rPr lang="en-US" altLang="en-US" smtClean="0">
                <a:latin typeface="Arial" pitchFamily="34" charset="0"/>
                <a:ea typeface="Verdana" pitchFamily="34" charset="0"/>
                <a:cs typeface="Arial" pitchFamily="34" charset="0"/>
              </a:rPr>
              <a:t>Collaboration Tool | Causeway</a:t>
            </a:r>
          </a:p>
        </p:txBody>
      </p:sp>
      <p:sp>
        <p:nvSpPr>
          <p:cNvPr id="40963" name="Content Placeholder 2"/>
          <p:cNvSpPr>
            <a:spLocks noGrp="1"/>
          </p:cNvSpPr>
          <p:nvPr>
            <p:ph sz="half" idx="1"/>
          </p:nvPr>
        </p:nvSpPr>
        <p:spPr>
          <a:xfrm>
            <a:off x="417513" y="1238250"/>
            <a:ext cx="4038600" cy="3087688"/>
          </a:xfrm>
        </p:spPr>
        <p:txBody>
          <a:bodyPr/>
          <a:lstStyle/>
          <a:p>
            <a:pPr marL="0" indent="0" eaLnBrk="1" hangingPunct="1">
              <a:lnSpc>
                <a:spcPct val="80000"/>
              </a:lnSpc>
            </a:pPr>
            <a:r>
              <a:rPr lang="en-US" altLang="ja-JP" sz="1800" b="1" smtClean="0">
                <a:solidFill>
                  <a:srgbClr val="17375E"/>
                </a:solidFill>
                <a:latin typeface="Arial" pitchFamily="34" charset="0"/>
                <a:ea typeface="ＭＳ Ｐゴシック" pitchFamily="34" charset="-128"/>
                <a:cs typeface="Arial" pitchFamily="34" charset="0"/>
              </a:rPr>
              <a:t>Essential Features Include: </a:t>
            </a:r>
            <a:r>
              <a:rPr lang="en-US" altLang="ja-JP" sz="1900" b="1" smtClean="0">
                <a:solidFill>
                  <a:srgbClr val="17375E"/>
                </a:solidFill>
                <a:latin typeface="Verdana" pitchFamily="34" charset="0"/>
                <a:ea typeface="ＭＳ Ｐゴシック" pitchFamily="34" charset="-128"/>
                <a:cs typeface="Verdana" pitchFamily="34" charset="0"/>
              </a:rPr>
              <a:t>		</a:t>
            </a:r>
          </a:p>
          <a:p>
            <a:pPr lvl="1" eaLnBrk="1" hangingPunct="1">
              <a:lnSpc>
                <a:spcPct val="90000"/>
              </a:lnSpc>
              <a:buClr>
                <a:srgbClr val="003399"/>
              </a:buClr>
              <a:buSzPct val="70000"/>
              <a:buFont typeface="Wingdings" pitchFamily="2" charset="2"/>
              <a:buChar char="§"/>
            </a:pPr>
            <a:r>
              <a:rPr lang="en-US" altLang="ja-JP" sz="1800" smtClean="0">
                <a:solidFill>
                  <a:srgbClr val="17375E"/>
                </a:solidFill>
                <a:latin typeface="Arial" pitchFamily="34" charset="0"/>
                <a:ea typeface="ＭＳ Ｐゴシック" pitchFamily="34" charset="-128"/>
                <a:cs typeface="Arial" pitchFamily="34" charset="0"/>
              </a:rPr>
              <a:t>Workgroups</a:t>
            </a:r>
          </a:p>
          <a:p>
            <a:pPr lvl="1" eaLnBrk="1" hangingPunct="1">
              <a:lnSpc>
                <a:spcPct val="90000"/>
              </a:lnSpc>
              <a:buClr>
                <a:srgbClr val="003399"/>
              </a:buClr>
              <a:buSzPct val="70000"/>
              <a:buFont typeface="Wingdings" pitchFamily="2" charset="2"/>
              <a:buChar char="§"/>
            </a:pPr>
            <a:r>
              <a:rPr lang="en-US" altLang="ja-JP" sz="1800" smtClean="0">
                <a:solidFill>
                  <a:srgbClr val="17375E"/>
                </a:solidFill>
                <a:latin typeface="Arial" pitchFamily="34" charset="0"/>
                <a:ea typeface="ＭＳ Ｐゴシック" pitchFamily="34" charset="-128"/>
                <a:cs typeface="Arial" pitchFamily="34" charset="0"/>
              </a:rPr>
              <a:t>Document repositories with versioning and comment tracking </a:t>
            </a:r>
          </a:p>
          <a:p>
            <a:pPr lvl="1" eaLnBrk="1" hangingPunct="1">
              <a:lnSpc>
                <a:spcPct val="90000"/>
              </a:lnSpc>
              <a:buClr>
                <a:srgbClr val="003399"/>
              </a:buClr>
              <a:buSzPct val="70000"/>
              <a:buFont typeface="Wingdings" pitchFamily="2" charset="2"/>
              <a:buChar char="§"/>
            </a:pPr>
            <a:r>
              <a:rPr lang="en-US" altLang="ja-JP" sz="1800" smtClean="0">
                <a:solidFill>
                  <a:srgbClr val="17375E"/>
                </a:solidFill>
                <a:latin typeface="Arial" pitchFamily="34" charset="0"/>
                <a:ea typeface="ＭＳ Ｐゴシック" pitchFamily="34" charset="-128"/>
                <a:cs typeface="Arial" pitchFamily="34" charset="0"/>
              </a:rPr>
              <a:t>Discussion boards / email reflectors</a:t>
            </a:r>
          </a:p>
          <a:p>
            <a:pPr lvl="1" eaLnBrk="1" hangingPunct="1">
              <a:lnSpc>
                <a:spcPct val="90000"/>
              </a:lnSpc>
              <a:buClr>
                <a:srgbClr val="003399"/>
              </a:buClr>
              <a:buSzPct val="70000"/>
              <a:buFont typeface="Wingdings" pitchFamily="2" charset="2"/>
              <a:buChar char="§"/>
            </a:pPr>
            <a:r>
              <a:rPr lang="en-US" altLang="ja-JP" sz="1800" smtClean="0">
                <a:solidFill>
                  <a:srgbClr val="17375E"/>
                </a:solidFill>
                <a:latin typeface="Arial" pitchFamily="34" charset="0"/>
                <a:ea typeface="ＭＳ Ｐゴシック" pitchFamily="34" charset="-128"/>
                <a:cs typeface="Arial" pitchFamily="34" charset="0"/>
              </a:rPr>
              <a:t>Balloting and voting</a:t>
            </a:r>
          </a:p>
          <a:p>
            <a:pPr lvl="1" eaLnBrk="1" hangingPunct="1">
              <a:lnSpc>
                <a:spcPct val="90000"/>
              </a:lnSpc>
              <a:buClr>
                <a:srgbClr val="003399"/>
              </a:buClr>
              <a:buSzPct val="70000"/>
              <a:buFont typeface="Wingdings" pitchFamily="2" charset="2"/>
              <a:buChar char="§"/>
            </a:pPr>
            <a:r>
              <a:rPr lang="en-US" altLang="ja-JP" sz="1800" smtClean="0">
                <a:solidFill>
                  <a:srgbClr val="17375E"/>
                </a:solidFill>
                <a:latin typeface="Arial" pitchFamily="34" charset="0"/>
                <a:ea typeface="ＭＳ Ｐゴシック" pitchFamily="34" charset="-128"/>
                <a:cs typeface="Arial" pitchFamily="34" charset="0"/>
              </a:rPr>
              <a:t>Task Tracking </a:t>
            </a:r>
          </a:p>
          <a:p>
            <a:pPr lvl="1" eaLnBrk="1" hangingPunct="1">
              <a:lnSpc>
                <a:spcPct val="90000"/>
              </a:lnSpc>
              <a:buClr>
                <a:srgbClr val="003399"/>
              </a:buClr>
              <a:buSzPct val="70000"/>
              <a:buFont typeface="Wingdings" pitchFamily="2" charset="2"/>
              <a:buChar char="§"/>
            </a:pPr>
            <a:r>
              <a:rPr lang="en-US" altLang="ja-JP" sz="1800" smtClean="0">
                <a:solidFill>
                  <a:srgbClr val="17375E"/>
                </a:solidFill>
                <a:latin typeface="Arial" pitchFamily="34" charset="0"/>
                <a:ea typeface="ＭＳ Ｐゴシック" pitchFamily="34" charset="-128"/>
                <a:cs typeface="Arial" pitchFamily="34" charset="0"/>
              </a:rPr>
              <a:t>News and announcements </a:t>
            </a:r>
          </a:p>
          <a:p>
            <a:pPr lvl="1" eaLnBrk="1" hangingPunct="1">
              <a:lnSpc>
                <a:spcPct val="90000"/>
              </a:lnSpc>
              <a:buClr>
                <a:srgbClr val="003399"/>
              </a:buClr>
              <a:buSzPct val="70000"/>
              <a:buFont typeface="Wingdings" pitchFamily="2" charset="2"/>
              <a:buChar char="§"/>
            </a:pPr>
            <a:r>
              <a:rPr lang="en-US" altLang="ja-JP" sz="1800" smtClean="0">
                <a:solidFill>
                  <a:srgbClr val="17375E"/>
                </a:solidFill>
                <a:latin typeface="Arial" pitchFamily="34" charset="0"/>
                <a:ea typeface="ＭＳ Ｐゴシック" pitchFamily="34" charset="-128"/>
                <a:cs typeface="Arial" pitchFamily="34" charset="0"/>
              </a:rPr>
              <a:t>Shared calendaring</a:t>
            </a:r>
          </a:p>
          <a:p>
            <a:pPr lvl="1" eaLnBrk="1" hangingPunct="1">
              <a:lnSpc>
                <a:spcPct val="90000"/>
              </a:lnSpc>
              <a:buClr>
                <a:srgbClr val="003399"/>
              </a:buClr>
              <a:buSzPct val="70000"/>
              <a:buFont typeface="Wingdings" pitchFamily="2" charset="2"/>
              <a:buChar char="§"/>
            </a:pPr>
            <a:r>
              <a:rPr lang="en-US" altLang="ja-JP" sz="1800" smtClean="0">
                <a:solidFill>
                  <a:srgbClr val="17375E"/>
                </a:solidFill>
                <a:latin typeface="Arial" pitchFamily="34" charset="0"/>
                <a:ea typeface="ＭＳ Ｐゴシック" pitchFamily="34" charset="-128"/>
                <a:cs typeface="Arial" pitchFamily="34" charset="0"/>
              </a:rPr>
              <a:t>Collaborative wikis</a:t>
            </a:r>
          </a:p>
          <a:p>
            <a:pPr lvl="1" eaLnBrk="1" hangingPunct="1">
              <a:lnSpc>
                <a:spcPct val="90000"/>
              </a:lnSpc>
              <a:buClr>
                <a:srgbClr val="003399"/>
              </a:buClr>
              <a:buSzPct val="70000"/>
              <a:buFont typeface="Arial" pitchFamily="34" charset="0"/>
              <a:buNone/>
            </a:pPr>
            <a:endParaRPr lang="en-US" altLang="ja-JP" sz="1800" smtClean="0">
              <a:solidFill>
                <a:srgbClr val="17375E"/>
              </a:solidFill>
              <a:latin typeface="Arial" pitchFamily="34" charset="0"/>
              <a:ea typeface="ＭＳ Ｐゴシック" pitchFamily="34" charset="-128"/>
              <a:cs typeface="Arial" pitchFamily="34" charset="0"/>
            </a:endParaRPr>
          </a:p>
        </p:txBody>
      </p:sp>
      <p:pic>
        <p:nvPicPr>
          <p:cNvPr id="4096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2913" y="3452813"/>
            <a:ext cx="4868862" cy="33131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4648200" y="1238250"/>
            <a:ext cx="4572000" cy="2363788"/>
          </a:xfrm>
          <a:prstGeom prst="rect">
            <a:avLst/>
          </a:prstGeom>
        </p:spPr>
        <p:txBody>
          <a:bodyPr>
            <a:spAutoFit/>
          </a:bodyPr>
          <a:lstStyle/>
          <a:p>
            <a:pPr marL="0" lvl="1" defTabSz="457200">
              <a:lnSpc>
                <a:spcPct val="90000"/>
              </a:lnSpc>
              <a:spcBef>
                <a:spcPct val="0"/>
              </a:spcBef>
              <a:buClr>
                <a:srgbClr val="003399"/>
              </a:buClr>
              <a:buSzPct val="70000"/>
              <a:buFont typeface="Arial" pitchFamily="34" charset="0"/>
              <a:buNone/>
              <a:defRPr/>
            </a:pPr>
            <a:r>
              <a:rPr lang="en-US" altLang="ja-JP" b="1" dirty="0">
                <a:solidFill>
                  <a:srgbClr val="17375E"/>
                </a:solidFill>
                <a:latin typeface="Arial" pitchFamily="34" charset="0"/>
                <a:cs typeface="Arial" pitchFamily="34" charset="0"/>
              </a:rPr>
              <a:t>Additional Benefits: </a:t>
            </a:r>
          </a:p>
          <a:p>
            <a:pPr marL="742950" lvl="1" indent="-285750" defTabSz="457200" fontAlgn="base">
              <a:lnSpc>
                <a:spcPct val="90000"/>
              </a:lnSpc>
              <a:spcBef>
                <a:spcPct val="0"/>
              </a:spcBef>
              <a:spcAft>
                <a:spcPct val="0"/>
              </a:spcAft>
              <a:buClr>
                <a:srgbClr val="003399"/>
              </a:buClr>
              <a:buSzPct val="70000"/>
              <a:buFont typeface="Wingdings" pitchFamily="2" charset="2"/>
              <a:buChar char="§"/>
              <a:defRPr/>
            </a:pPr>
            <a:r>
              <a:rPr lang="en-US" altLang="ja-JP" dirty="0">
                <a:solidFill>
                  <a:srgbClr val="17375E"/>
                </a:solidFill>
                <a:latin typeface="Arial" pitchFamily="34" charset="0"/>
                <a:cs typeface="Arial" pitchFamily="34" charset="0"/>
              </a:rPr>
              <a:t>Modular design</a:t>
            </a:r>
          </a:p>
          <a:p>
            <a:pPr marL="742950" lvl="1" indent="-285750" defTabSz="457200" fontAlgn="base">
              <a:lnSpc>
                <a:spcPct val="90000"/>
              </a:lnSpc>
              <a:spcBef>
                <a:spcPct val="0"/>
              </a:spcBef>
              <a:spcAft>
                <a:spcPct val="0"/>
              </a:spcAft>
              <a:buClr>
                <a:srgbClr val="003399"/>
              </a:buClr>
              <a:buSzPct val="70000"/>
              <a:buFont typeface="Wingdings" pitchFamily="2" charset="2"/>
              <a:buChar char="§"/>
              <a:defRPr/>
            </a:pPr>
            <a:r>
              <a:rPr lang="en-US" altLang="ja-JP" dirty="0">
                <a:solidFill>
                  <a:srgbClr val="17375E"/>
                </a:solidFill>
                <a:latin typeface="Arial" pitchFamily="34" charset="0"/>
                <a:cs typeface="Arial" pitchFamily="34" charset="0"/>
              </a:rPr>
              <a:t>Intuitive interface </a:t>
            </a:r>
          </a:p>
          <a:p>
            <a:pPr marL="742950" lvl="1" indent="-285750" defTabSz="457200" fontAlgn="base">
              <a:lnSpc>
                <a:spcPct val="90000"/>
              </a:lnSpc>
              <a:spcBef>
                <a:spcPct val="0"/>
              </a:spcBef>
              <a:spcAft>
                <a:spcPct val="0"/>
              </a:spcAft>
              <a:buClr>
                <a:srgbClr val="003399"/>
              </a:buClr>
              <a:buSzPct val="70000"/>
              <a:buFont typeface="Wingdings" pitchFamily="2" charset="2"/>
              <a:buChar char="§"/>
              <a:defRPr/>
            </a:pPr>
            <a:r>
              <a:rPr lang="en-US" altLang="ja-JP" dirty="0">
                <a:solidFill>
                  <a:srgbClr val="17375E"/>
                </a:solidFill>
                <a:latin typeface="Arial" pitchFamily="34" charset="0"/>
                <a:cs typeface="Arial" pitchFamily="34" charset="0"/>
              </a:rPr>
              <a:t>Secure environment </a:t>
            </a:r>
          </a:p>
          <a:p>
            <a:pPr marL="742950" lvl="1" indent="-285750" defTabSz="457200" fontAlgn="base">
              <a:lnSpc>
                <a:spcPct val="90000"/>
              </a:lnSpc>
              <a:spcBef>
                <a:spcPct val="0"/>
              </a:spcBef>
              <a:spcAft>
                <a:spcPct val="0"/>
              </a:spcAft>
              <a:buClr>
                <a:srgbClr val="003399"/>
              </a:buClr>
              <a:buSzPct val="70000"/>
              <a:buFont typeface="Wingdings" pitchFamily="2" charset="2"/>
              <a:buChar char="§"/>
              <a:defRPr/>
            </a:pPr>
            <a:r>
              <a:rPr lang="en-US" altLang="ja-JP" dirty="0">
                <a:solidFill>
                  <a:srgbClr val="17375E"/>
                </a:solidFill>
                <a:latin typeface="Arial" pitchFamily="34" charset="0"/>
                <a:cs typeface="Arial" pitchFamily="34" charset="0"/>
              </a:rPr>
              <a:t>Continuous enhancements with no upgrade fees</a:t>
            </a:r>
          </a:p>
          <a:p>
            <a:pPr marL="742950" lvl="1" indent="-285750" defTabSz="457200" fontAlgn="base">
              <a:lnSpc>
                <a:spcPct val="90000"/>
              </a:lnSpc>
              <a:spcBef>
                <a:spcPct val="0"/>
              </a:spcBef>
              <a:spcAft>
                <a:spcPct val="0"/>
              </a:spcAft>
              <a:buClr>
                <a:srgbClr val="003399"/>
              </a:buClr>
              <a:buSzPct val="70000"/>
              <a:buFont typeface="Wingdings" pitchFamily="2" charset="2"/>
              <a:buChar char="§"/>
              <a:defRPr/>
            </a:pPr>
            <a:r>
              <a:rPr lang="en-US" altLang="ja-JP" dirty="0">
                <a:solidFill>
                  <a:srgbClr val="17375E"/>
                </a:solidFill>
                <a:latin typeface="Arial" pitchFamily="34" charset="0"/>
                <a:cs typeface="Arial" pitchFamily="34" charset="0"/>
              </a:rPr>
              <a:t>Data migration assistance </a:t>
            </a:r>
          </a:p>
          <a:p>
            <a:pPr marL="742950" lvl="1" indent="-285750" defTabSz="457200" fontAlgn="base">
              <a:lnSpc>
                <a:spcPct val="90000"/>
              </a:lnSpc>
              <a:spcBef>
                <a:spcPct val="0"/>
              </a:spcBef>
              <a:spcAft>
                <a:spcPct val="0"/>
              </a:spcAft>
              <a:buClr>
                <a:srgbClr val="003399"/>
              </a:buClr>
              <a:buSzPct val="70000"/>
              <a:buFont typeface="Wingdings" pitchFamily="2" charset="2"/>
              <a:buChar char="§"/>
              <a:defRPr/>
            </a:pPr>
            <a:r>
              <a:rPr lang="en-US" altLang="ja-JP" dirty="0">
                <a:solidFill>
                  <a:srgbClr val="17375E"/>
                </a:solidFill>
                <a:latin typeface="Arial" pitchFamily="34" charset="0"/>
                <a:cs typeface="Arial" pitchFamily="34" charset="0"/>
              </a:rPr>
              <a:t>Affordable pricing </a:t>
            </a:r>
          </a:p>
          <a:p>
            <a:pPr defTabSz="457200" fontAlgn="base">
              <a:spcBef>
                <a:spcPct val="0"/>
              </a:spcBef>
              <a:spcAft>
                <a:spcPct val="0"/>
              </a:spcAft>
              <a:defRPr/>
            </a:pPr>
            <a:endParaRPr lang="en-US" dirty="0">
              <a:solidFill>
                <a:srgbClr val="3C3C3B"/>
              </a:solidFill>
              <a:latin typeface="Arial" pitchFamily="34" charset="0"/>
              <a:ea typeface="ＭＳ Ｐゴシック" pitchFamily="34" charset="-128"/>
            </a:endParaRPr>
          </a:p>
        </p:txBody>
      </p:sp>
      <p:pic>
        <p:nvPicPr>
          <p:cNvPr id="409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288" y="4511675"/>
            <a:ext cx="4575175" cy="22542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40852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79525"/>
            <a:ext cx="8229600" cy="4525963"/>
          </a:xfrm>
        </p:spPr>
        <p:txBody>
          <a:bodyPr/>
          <a:lstStyle/>
          <a:p>
            <a:pPr>
              <a:defRPr/>
            </a:pPr>
            <a:r>
              <a:rPr lang="en-US" sz="1600" b="1" dirty="0" smtClean="0">
                <a:solidFill>
                  <a:srgbClr val="17375E"/>
                </a:solidFill>
              </a:rPr>
              <a:t>Operations Support</a:t>
            </a:r>
          </a:p>
          <a:p>
            <a:pPr marL="0" indent="0">
              <a:defRPr/>
            </a:pPr>
            <a:r>
              <a:rPr lang="en-US" sz="1600" dirty="0" smtClean="0">
                <a:solidFill>
                  <a:srgbClr val="17375E"/>
                </a:solidFill>
              </a:rPr>
              <a:t>Infrastructure </a:t>
            </a:r>
            <a:r>
              <a:rPr lang="en-US" sz="1600" dirty="0">
                <a:solidFill>
                  <a:srgbClr val="17375E"/>
                </a:solidFill>
              </a:rPr>
              <a:t>c</a:t>
            </a:r>
            <a:r>
              <a:rPr lang="en-US" sz="1600" dirty="0" smtClean="0">
                <a:solidFill>
                  <a:srgbClr val="17375E"/>
                </a:solidFill>
              </a:rPr>
              <a:t>reation, day-to-day operations, membership services &amp; payment processing, financial administration: $1,200 - $2,200/month depending on number of members and membership / financial processes</a:t>
            </a:r>
          </a:p>
          <a:p>
            <a:pPr>
              <a:defRPr/>
            </a:pPr>
            <a:endParaRPr lang="en-US" sz="900" dirty="0">
              <a:solidFill>
                <a:srgbClr val="17375E"/>
              </a:solidFill>
            </a:endParaRPr>
          </a:p>
          <a:p>
            <a:pPr>
              <a:defRPr/>
            </a:pPr>
            <a:r>
              <a:rPr lang="en-US" sz="1600" b="1" dirty="0" smtClean="0">
                <a:solidFill>
                  <a:srgbClr val="17375E"/>
                </a:solidFill>
              </a:rPr>
              <a:t>Causeway Collaboration Tool*: </a:t>
            </a:r>
          </a:p>
          <a:p>
            <a:pPr>
              <a:defRPr/>
            </a:pPr>
            <a:r>
              <a:rPr lang="en-US" sz="1600" dirty="0" smtClean="0">
                <a:solidFill>
                  <a:srgbClr val="17375E"/>
                </a:solidFill>
              </a:rPr>
              <a:t>Per-User Option</a:t>
            </a:r>
          </a:p>
          <a:p>
            <a:pPr>
              <a:defRPr/>
            </a:pPr>
            <a:endParaRPr lang="en-US" sz="1600" dirty="0" smtClean="0">
              <a:solidFill>
                <a:srgbClr val="17375E"/>
              </a:solidFill>
            </a:endParaRPr>
          </a:p>
          <a:p>
            <a:pPr>
              <a:defRPr/>
            </a:pPr>
            <a:endParaRPr lang="en-US" sz="1600" dirty="0">
              <a:solidFill>
                <a:srgbClr val="17375E"/>
              </a:solidFill>
            </a:endParaRPr>
          </a:p>
          <a:p>
            <a:pPr>
              <a:defRPr/>
            </a:pPr>
            <a:endParaRPr lang="en-US" sz="1600" dirty="0" smtClean="0">
              <a:solidFill>
                <a:srgbClr val="17375E"/>
              </a:solidFill>
            </a:endParaRPr>
          </a:p>
          <a:p>
            <a:pPr>
              <a:defRPr/>
            </a:pPr>
            <a:endParaRPr lang="en-US" sz="1600" dirty="0">
              <a:solidFill>
                <a:srgbClr val="17375E"/>
              </a:solidFill>
            </a:endParaRPr>
          </a:p>
          <a:p>
            <a:pPr>
              <a:defRPr/>
            </a:pPr>
            <a:endParaRPr lang="en-US" sz="1600" dirty="0" smtClean="0">
              <a:solidFill>
                <a:srgbClr val="17375E"/>
              </a:solidFill>
            </a:endParaRPr>
          </a:p>
          <a:p>
            <a:pPr>
              <a:defRPr/>
            </a:pPr>
            <a:r>
              <a:rPr lang="en-US" sz="1600" dirty="0" smtClean="0">
                <a:solidFill>
                  <a:srgbClr val="17375E"/>
                </a:solidFill>
              </a:rPr>
              <a:t>Per-Member Company Option</a:t>
            </a:r>
            <a:endParaRPr lang="en-US" sz="1600" dirty="0">
              <a:solidFill>
                <a:srgbClr val="17375E"/>
              </a:solidFill>
            </a:endParaRPr>
          </a:p>
        </p:txBody>
      </p:sp>
      <p:sp>
        <p:nvSpPr>
          <p:cNvPr id="43011" name="Title 1"/>
          <p:cNvSpPr>
            <a:spLocks noGrp="1"/>
          </p:cNvSpPr>
          <p:nvPr>
            <p:ph type="title"/>
          </p:nvPr>
        </p:nvSpPr>
        <p:spPr>
          <a:xfrm>
            <a:off x="457200" y="77788"/>
            <a:ext cx="8229600" cy="798512"/>
          </a:xfrm>
        </p:spPr>
        <p:txBody>
          <a:bodyPr/>
          <a:lstStyle/>
          <a:p>
            <a:r>
              <a:rPr lang="en-US" altLang="en-US" smtClean="0">
                <a:latin typeface="Arial" pitchFamily="34" charset="0"/>
                <a:ea typeface="ＭＳ Ｐゴシック" pitchFamily="34" charset="-128"/>
                <a:cs typeface="Arial" pitchFamily="34" charset="0"/>
              </a:rPr>
              <a:t>Estimated Cost Ranges for CCUF</a:t>
            </a:r>
          </a:p>
        </p:txBody>
      </p:sp>
      <p:graphicFrame>
        <p:nvGraphicFramePr>
          <p:cNvPr id="12" name="Table 11"/>
          <p:cNvGraphicFramePr>
            <a:graphicFrameLocks noGrp="1"/>
          </p:cNvGraphicFramePr>
          <p:nvPr/>
        </p:nvGraphicFramePr>
        <p:xfrm>
          <a:off x="742950" y="3151188"/>
          <a:ext cx="4065588" cy="1245113"/>
        </p:xfrm>
        <a:graphic>
          <a:graphicData uri="http://schemas.openxmlformats.org/drawingml/2006/table">
            <a:tbl>
              <a:tblPr firstRow="1" firstCol="1" bandRow="1">
                <a:tableStyleId>{F5AB1C69-6EDB-4FF4-983F-18BD219EF322}</a:tableStyleId>
              </a:tblPr>
              <a:tblGrid>
                <a:gridCol w="1244062"/>
                <a:gridCol w="1199609"/>
                <a:gridCol w="1621917"/>
              </a:tblGrid>
              <a:tr h="239273">
                <a:tc>
                  <a:txBody>
                    <a:bodyPr/>
                    <a:lstStyle/>
                    <a:p>
                      <a:pPr marL="0" marR="0">
                        <a:spcBef>
                          <a:spcPts val="0"/>
                        </a:spcBef>
                        <a:spcAft>
                          <a:spcPts val="0"/>
                        </a:spcAft>
                      </a:pPr>
                      <a:r>
                        <a:rPr lang="en-US" sz="1100" dirty="0">
                          <a:effectLst/>
                        </a:rPr>
                        <a:t>Active Users Min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dirty="0">
                          <a:effectLst/>
                        </a:rPr>
                        <a:t>Active Users Max</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dirty="0">
                          <a:effectLst/>
                        </a:rPr>
                        <a:t>Monthly Rate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r>
              <a:tr h="167555">
                <a:tc>
                  <a:txBody>
                    <a:bodyPr/>
                    <a:lstStyle/>
                    <a:p>
                      <a:pPr marL="0" marR="0">
                        <a:spcBef>
                          <a:spcPts val="0"/>
                        </a:spcBef>
                        <a:spcAft>
                          <a:spcPts val="0"/>
                        </a:spcAft>
                      </a:pPr>
                      <a:r>
                        <a:rPr lang="en-US" sz="1100">
                          <a:effectLst/>
                        </a:rPr>
                        <a:t>61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a:effectLst/>
                        </a:rPr>
                        <a:t>85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a:effectLst/>
                        </a:rPr>
                        <a:t>$             212.50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r>
              <a:tr h="167555">
                <a:tc>
                  <a:txBody>
                    <a:bodyPr/>
                    <a:lstStyle/>
                    <a:p>
                      <a:pPr marL="0" marR="0">
                        <a:spcBef>
                          <a:spcPts val="0"/>
                        </a:spcBef>
                        <a:spcAft>
                          <a:spcPts val="0"/>
                        </a:spcAft>
                      </a:pPr>
                      <a:r>
                        <a:rPr lang="en-US" sz="1100">
                          <a:effectLst/>
                        </a:rPr>
                        <a:t>86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dirty="0">
                          <a:effectLst/>
                        </a:rPr>
                        <a:t>125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dirty="0">
                          <a:effectLst/>
                        </a:rPr>
                        <a:t>$             281.25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r>
              <a:tr h="167555">
                <a:tc>
                  <a:txBody>
                    <a:bodyPr/>
                    <a:lstStyle/>
                    <a:p>
                      <a:pPr marL="0" marR="0">
                        <a:spcBef>
                          <a:spcPts val="0"/>
                        </a:spcBef>
                        <a:spcAft>
                          <a:spcPts val="0"/>
                        </a:spcAft>
                      </a:pPr>
                      <a:r>
                        <a:rPr lang="en-US" sz="1100">
                          <a:effectLst/>
                        </a:rPr>
                        <a:t>126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dirty="0">
                          <a:effectLst/>
                        </a:rPr>
                        <a:t>175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dirty="0">
                          <a:effectLst/>
                        </a:rPr>
                        <a:t>$             350.00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r>
              <a:tr h="167555">
                <a:tc>
                  <a:txBody>
                    <a:bodyPr/>
                    <a:lstStyle/>
                    <a:p>
                      <a:pPr marL="0" marR="0">
                        <a:spcBef>
                          <a:spcPts val="0"/>
                        </a:spcBef>
                        <a:spcAft>
                          <a:spcPts val="0"/>
                        </a:spcAft>
                      </a:pPr>
                      <a:r>
                        <a:rPr lang="en-US" sz="1100">
                          <a:effectLst/>
                        </a:rPr>
                        <a:t>176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a:effectLst/>
                        </a:rPr>
                        <a:t>225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a:effectLst/>
                        </a:rPr>
                        <a:t>$             393.75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r>
              <a:tr h="167555">
                <a:tc>
                  <a:txBody>
                    <a:bodyPr/>
                    <a:lstStyle/>
                    <a:p>
                      <a:pPr marL="0" marR="0">
                        <a:spcBef>
                          <a:spcPts val="0"/>
                        </a:spcBef>
                        <a:spcAft>
                          <a:spcPts val="0"/>
                        </a:spcAft>
                      </a:pPr>
                      <a:r>
                        <a:rPr lang="en-US" sz="1100">
                          <a:effectLst/>
                        </a:rPr>
                        <a:t>226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a:effectLst/>
                        </a:rPr>
                        <a:t>300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a:effectLst/>
                        </a:rPr>
                        <a:t>$             450.00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r>
              <a:tr h="167555">
                <a:tc>
                  <a:txBody>
                    <a:bodyPr/>
                    <a:lstStyle/>
                    <a:p>
                      <a:pPr marL="0" marR="0">
                        <a:spcBef>
                          <a:spcPts val="0"/>
                        </a:spcBef>
                        <a:spcAft>
                          <a:spcPts val="0"/>
                        </a:spcAft>
                      </a:pPr>
                      <a:r>
                        <a:rPr lang="en-US" sz="1100">
                          <a:effectLst/>
                        </a:rPr>
                        <a:t>301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a:effectLst/>
                        </a:rPr>
                        <a:t>400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c>
                  <a:txBody>
                    <a:bodyPr/>
                    <a:lstStyle/>
                    <a:p>
                      <a:pPr marL="0" marR="0">
                        <a:spcBef>
                          <a:spcPts val="0"/>
                        </a:spcBef>
                        <a:spcAft>
                          <a:spcPts val="0"/>
                        </a:spcAft>
                      </a:pPr>
                      <a:r>
                        <a:rPr lang="en-US" sz="1100" dirty="0">
                          <a:effectLst/>
                        </a:rPr>
                        <a:t>$             500.00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5" marR="68585" marT="0" marB="0"/>
                </a:tc>
              </a:tr>
            </a:tbl>
          </a:graphicData>
        </a:graphic>
      </p:graphicFrame>
      <p:graphicFrame>
        <p:nvGraphicFramePr>
          <p:cNvPr id="13" name="Table 12"/>
          <p:cNvGraphicFramePr>
            <a:graphicFrameLocks noGrp="1"/>
          </p:cNvGraphicFramePr>
          <p:nvPr/>
        </p:nvGraphicFramePr>
        <p:xfrm>
          <a:off x="755650" y="4900613"/>
          <a:ext cx="4052888" cy="1173480"/>
        </p:xfrm>
        <a:graphic>
          <a:graphicData uri="http://schemas.openxmlformats.org/drawingml/2006/table">
            <a:tbl>
              <a:tblPr firstRow="1" firstCol="1" bandRow="1">
                <a:tableStyleId>{F5AB1C69-6EDB-4FF4-983F-18BD219EF322}</a:tableStyleId>
              </a:tblPr>
              <a:tblGrid>
                <a:gridCol w="1173777"/>
                <a:gridCol w="1439227"/>
                <a:gridCol w="1439884"/>
              </a:tblGrid>
              <a:tr h="335189">
                <a:tc>
                  <a:txBody>
                    <a:bodyPr/>
                    <a:lstStyle/>
                    <a:p>
                      <a:pPr marL="0" marR="0">
                        <a:spcBef>
                          <a:spcPts val="0"/>
                        </a:spcBef>
                        <a:spcAft>
                          <a:spcPts val="0"/>
                        </a:spcAft>
                      </a:pPr>
                      <a:r>
                        <a:rPr lang="en-US" sz="1100" dirty="0">
                          <a:effectLst/>
                        </a:rPr>
                        <a:t>Active Company Min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dirty="0">
                          <a:effectLst/>
                        </a:rPr>
                        <a:t>Active Company Max</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dirty="0">
                          <a:effectLst/>
                        </a:rPr>
                        <a:t>Monthly Rate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r>
              <a:tr h="167595">
                <a:tc>
                  <a:txBody>
                    <a:bodyPr/>
                    <a:lstStyle/>
                    <a:p>
                      <a:pPr marL="0" marR="0">
                        <a:spcBef>
                          <a:spcPts val="0"/>
                        </a:spcBef>
                        <a:spcAft>
                          <a:spcPts val="0"/>
                        </a:spcAft>
                      </a:pPr>
                      <a:r>
                        <a:rPr lang="en-US" sz="1100">
                          <a:effectLst/>
                        </a:rPr>
                        <a:t>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dirty="0">
                          <a:effectLst/>
                        </a:rPr>
                        <a:t>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a:effectLst/>
                        </a:rPr>
                        <a:t>$          523.86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r>
              <a:tr h="167595">
                <a:tc>
                  <a:txBody>
                    <a:bodyPr/>
                    <a:lstStyle/>
                    <a:p>
                      <a:pPr marL="0" marR="0">
                        <a:spcBef>
                          <a:spcPts val="0"/>
                        </a:spcBef>
                        <a:spcAft>
                          <a:spcPts val="0"/>
                        </a:spcAft>
                      </a:pPr>
                      <a:r>
                        <a:rPr lang="en-US" sz="1100" dirty="0">
                          <a:effectLst/>
                        </a:rPr>
                        <a:t>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a:effectLst/>
                        </a:rPr>
                        <a:t>99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a:effectLst/>
                        </a:rPr>
                        <a:t>$          530.20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r>
              <a:tr h="167595">
                <a:tc>
                  <a:txBody>
                    <a:bodyPr/>
                    <a:lstStyle/>
                    <a:p>
                      <a:pPr marL="0" marR="0">
                        <a:spcBef>
                          <a:spcPts val="0"/>
                        </a:spcBef>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a:effectLst/>
                        </a:rPr>
                        <a:t>137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a:effectLst/>
                        </a:rPr>
                        <a:t>$          530.57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r>
              <a:tr h="167595">
                <a:tc>
                  <a:txBody>
                    <a:bodyPr/>
                    <a:lstStyle/>
                    <a:p>
                      <a:pPr marL="0" marR="0">
                        <a:spcBef>
                          <a:spcPts val="0"/>
                        </a:spcBef>
                        <a:spcAft>
                          <a:spcPts val="0"/>
                        </a:spcAft>
                      </a:pPr>
                      <a:r>
                        <a:rPr lang="en-US" sz="1100">
                          <a:effectLst/>
                        </a:rPr>
                        <a:t>138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a:effectLst/>
                        </a:rPr>
                        <a:t>190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dirty="0">
                          <a:effectLst/>
                        </a:rPr>
                        <a:t>$          528.13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r>
              <a:tr h="167595">
                <a:tc>
                  <a:txBody>
                    <a:bodyPr/>
                    <a:lstStyle/>
                    <a:p>
                      <a:pPr marL="0" marR="0">
                        <a:spcBef>
                          <a:spcPts val="0"/>
                        </a:spcBef>
                        <a:spcAft>
                          <a:spcPts val="0"/>
                        </a:spcAft>
                      </a:pPr>
                      <a:r>
                        <a:rPr lang="en-US" sz="1100" dirty="0">
                          <a:effectLst/>
                        </a:rPr>
                        <a:t>191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a:effectLst/>
                        </a:rPr>
                        <a:t>262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c>
                  <a:txBody>
                    <a:bodyPr/>
                    <a:lstStyle/>
                    <a:p>
                      <a:pPr marL="0" marR="0">
                        <a:spcBef>
                          <a:spcPts val="0"/>
                        </a:spcBef>
                        <a:spcAft>
                          <a:spcPts val="0"/>
                        </a:spcAft>
                      </a:pPr>
                      <a:r>
                        <a:rPr lang="en-US" sz="1100" dirty="0">
                          <a:effectLst/>
                        </a:rPr>
                        <a:t>$          524.73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96" marR="68596" marT="0" marB="0"/>
                </a:tc>
              </a:tr>
            </a:tbl>
          </a:graphicData>
        </a:graphic>
      </p:graphicFrame>
      <p:sp>
        <p:nvSpPr>
          <p:cNvPr id="43076" name="Rectangle 3"/>
          <p:cNvSpPr>
            <a:spLocks noChangeArrowheads="1"/>
          </p:cNvSpPr>
          <p:nvPr/>
        </p:nvSpPr>
        <p:spPr bwMode="auto">
          <a:xfrm>
            <a:off x="677863" y="6199188"/>
            <a:ext cx="6729412"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defTabSz="457200" eaLnBrk="0" fontAlgn="base" hangingPunct="0">
              <a:spcBef>
                <a:spcPct val="0"/>
              </a:spcBef>
              <a:spcAft>
                <a:spcPct val="0"/>
              </a:spcAft>
            </a:pPr>
            <a:r>
              <a:rPr lang="en-US" altLang="en-US" sz="1000">
                <a:solidFill>
                  <a:srgbClr val="3C3C3B"/>
                </a:solidFill>
                <a:cs typeface="Times New Roman" pitchFamily="18" charset="0"/>
              </a:rPr>
              <a:t>*Please note: Causeway rates would be reviewed quarterly and with the per-company option, there can be unlimited users per company. We can provide additional monthly rates based on lower company and user estimates if needed. </a:t>
            </a:r>
            <a:endParaRPr lang="en-US" altLang="en-US" sz="1400">
              <a:solidFill>
                <a:srgbClr val="3C3C3B"/>
              </a:solidFill>
            </a:endParaRPr>
          </a:p>
        </p:txBody>
      </p:sp>
    </p:spTree>
    <p:extLst>
      <p:ext uri="{BB962C8B-B14F-4D97-AF65-F5344CB8AC3E}">
        <p14:creationId xmlns:p14="http://schemas.microsoft.com/office/powerpoint/2010/main" val="3706584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3"/>
          <p:cNvSpPr>
            <a:spLocks noGrp="1"/>
          </p:cNvSpPr>
          <p:nvPr>
            <p:ph type="title"/>
          </p:nvPr>
        </p:nvSpPr>
        <p:spPr>
          <a:xfrm>
            <a:off x="1036638" y="2214563"/>
            <a:ext cx="7772400" cy="1362075"/>
          </a:xfrm>
        </p:spPr>
        <p:txBody>
          <a:bodyPr/>
          <a:lstStyle/>
          <a:p>
            <a:r>
              <a:rPr lang="en-US" altLang="en-US" smtClean="0">
                <a:latin typeface="Arial" pitchFamily="34" charset="0"/>
                <a:ea typeface="ＭＳ Ｐゴシック" pitchFamily="34" charset="-128"/>
                <a:cs typeface="Arial" pitchFamily="34" charset="0"/>
              </a:rPr>
              <a:t>Back-up</a:t>
            </a:r>
          </a:p>
        </p:txBody>
      </p:sp>
      <p:sp>
        <p:nvSpPr>
          <p:cNvPr id="44035" name="Text Placeholder 4"/>
          <p:cNvSpPr>
            <a:spLocks noGrp="1"/>
          </p:cNvSpPr>
          <p:nvPr>
            <p:ph type="body" idx="1"/>
          </p:nvPr>
        </p:nvSpPr>
        <p:spPr>
          <a:xfrm>
            <a:off x="1036638" y="3603625"/>
            <a:ext cx="7772400" cy="369888"/>
          </a:xfrm>
        </p:spPr>
        <p:txBody>
          <a:bodyPr/>
          <a:lstStyle/>
          <a:p>
            <a:r>
              <a:rPr lang="en-US" altLang="en-US" smtClean="0">
                <a:latin typeface="Arial" pitchFamily="34" charset="0"/>
                <a:ea typeface="ＭＳ Ｐゴシック" pitchFamily="34" charset="-128"/>
                <a:cs typeface="Arial" pitchFamily="34" charset="0"/>
              </a:rPr>
              <a:t>Overview of Additional Services </a:t>
            </a:r>
          </a:p>
        </p:txBody>
      </p:sp>
    </p:spTree>
    <p:extLst>
      <p:ext uri="{BB962C8B-B14F-4D97-AF65-F5344CB8AC3E}">
        <p14:creationId xmlns:p14="http://schemas.microsoft.com/office/powerpoint/2010/main" val="40700726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a:xfrm>
            <a:off x="457200" y="77788"/>
            <a:ext cx="8229600" cy="798512"/>
          </a:xfrm>
        </p:spPr>
        <p:txBody>
          <a:bodyPr/>
          <a:lstStyle/>
          <a:p>
            <a:pPr eaLnBrk="1" hangingPunct="1"/>
            <a:r>
              <a:rPr lang="en-US" altLang="ko-KR" smtClean="0">
                <a:latin typeface="Arial" pitchFamily="34" charset="0"/>
                <a:ea typeface="ＭＳ Ｐゴシック" pitchFamily="34" charset="-128"/>
                <a:cs typeface="Arial" pitchFamily="34" charset="0"/>
              </a:rPr>
              <a:t>Management &amp; Logistics</a:t>
            </a:r>
          </a:p>
        </p:txBody>
      </p:sp>
      <p:sp>
        <p:nvSpPr>
          <p:cNvPr id="45059" name="Rectangle 3"/>
          <p:cNvSpPr>
            <a:spLocks noGrp="1" noRot="1" noChangeArrowheads="1"/>
          </p:cNvSpPr>
          <p:nvPr>
            <p:ph idx="1"/>
          </p:nvPr>
        </p:nvSpPr>
        <p:spPr>
          <a:xfrm>
            <a:off x="457200" y="1403350"/>
            <a:ext cx="8229600" cy="1731963"/>
          </a:xfrm>
        </p:spPr>
        <p:txBody>
          <a:bodyPr/>
          <a:lstStyle/>
          <a:p>
            <a:pPr marL="0" indent="0" eaLnBrk="1" hangingPunct="1">
              <a:lnSpc>
                <a:spcPct val="110000"/>
              </a:lnSpc>
              <a:buFont typeface="Times" charset="0"/>
              <a:buNone/>
            </a:pPr>
            <a:r>
              <a:rPr lang="en-US" altLang="ko-KR" b="1" smtClean="0">
                <a:solidFill>
                  <a:srgbClr val="17375E"/>
                </a:solidFill>
                <a:latin typeface="Arial" pitchFamily="34" charset="0"/>
                <a:ea typeface="Gulim" pitchFamily="34" charset="-127"/>
                <a:cs typeface="Arial" pitchFamily="34" charset="0"/>
              </a:rPr>
              <a:t>VTM set the standard in management methodologies for launching and operating successful initiatives.</a:t>
            </a:r>
          </a:p>
          <a:p>
            <a:pPr marL="0" indent="0" eaLnBrk="1" hangingPunct="1">
              <a:lnSpc>
                <a:spcPct val="110000"/>
              </a:lnSpc>
              <a:buFont typeface="Times" charset="0"/>
              <a:buChar char="•"/>
            </a:pPr>
            <a:endParaRPr lang="en-US" altLang="ko-KR" sz="1800" b="1" smtClean="0">
              <a:solidFill>
                <a:srgbClr val="17375E"/>
              </a:solidFill>
              <a:latin typeface="Arial" pitchFamily="34" charset="0"/>
              <a:ea typeface="Gulim" pitchFamily="34" charset="-127"/>
              <a:cs typeface="Arial" pitchFamily="34" charset="0"/>
            </a:endParaRPr>
          </a:p>
          <a:p>
            <a:pPr marL="0" indent="0" eaLnBrk="1" hangingPunct="1">
              <a:lnSpc>
                <a:spcPct val="110000"/>
              </a:lnSpc>
              <a:buFont typeface="Times" charset="0"/>
              <a:buNone/>
            </a:pPr>
            <a:r>
              <a:rPr lang="en-US" altLang="ko-KR" sz="2100" b="1" smtClean="0">
                <a:solidFill>
                  <a:srgbClr val="17375E"/>
                </a:solidFill>
                <a:latin typeface="Arial" pitchFamily="34" charset="0"/>
                <a:ea typeface="Gulim" pitchFamily="34" charset="-127"/>
                <a:cs typeface="Arial" pitchFamily="34" charset="0"/>
              </a:rPr>
              <a:t>Extensive experience in:</a:t>
            </a:r>
          </a:p>
        </p:txBody>
      </p:sp>
      <p:sp>
        <p:nvSpPr>
          <p:cNvPr id="2" name="TextBox 1"/>
          <p:cNvSpPr txBox="1"/>
          <p:nvPr/>
        </p:nvSpPr>
        <p:spPr>
          <a:xfrm>
            <a:off x="457200" y="3135087"/>
            <a:ext cx="8469086" cy="3483428"/>
          </a:xfrm>
          <a:prstGeom prst="rect">
            <a:avLst/>
          </a:prstGeom>
          <a:noFill/>
        </p:spPr>
        <p:txBody>
          <a:bodyPr numCol="2">
            <a:normAutofit fontScale="85000" lnSpcReduction="20000"/>
          </a:bodyPr>
          <a:lstStyle/>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Initiative Formation Support</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Infrastructure Set Up</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Best Known Methods</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Strategic Consulting</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Board Governance</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Policy and Procedure Creation</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Membership Recruitment Coordination</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Work Group and Committee Support</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Face-to-Face Meeting Support</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Executive Director Services</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Professional Employer Organization Services</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Marketing and Business Development</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Web Site Administration</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Marketing Project Coordination</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Tradeshows Planning and Execution</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Day-to-Day Operations</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Membership Application and Payment Processing</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License Administration</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Key Generation and Certificate Authority Program Facilitation</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Full-cycle Bookkeeping Services</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Budgeting and Forecast Creation and Management</a:t>
            </a:r>
          </a:p>
          <a:p>
            <a:pPr marL="342900" indent="-342900" defTabSz="457200" eaLnBrk="0" fontAlgn="base" hangingPunct="0">
              <a:spcBef>
                <a:spcPct val="20000"/>
              </a:spcBef>
              <a:spcAft>
                <a:spcPct val="0"/>
              </a:spcAft>
              <a:buFont typeface="Wingdings" pitchFamily="2" charset="2"/>
              <a:buChar char="§"/>
              <a:defRPr/>
            </a:pPr>
            <a:r>
              <a:rPr lang="en-US" sz="1900" dirty="0">
                <a:solidFill>
                  <a:srgbClr val="17375E"/>
                </a:solidFill>
                <a:latin typeface="Arial"/>
                <a:ea typeface="ＭＳ Ｐゴシック" charset="0"/>
                <a:cs typeface="Arial"/>
              </a:rPr>
              <a:t>Vendor Quality Assurance and Resource Oversight</a:t>
            </a:r>
          </a:p>
        </p:txBody>
      </p:sp>
    </p:spTree>
    <p:extLst>
      <p:ext uri="{BB962C8B-B14F-4D97-AF65-F5344CB8AC3E}">
        <p14:creationId xmlns:p14="http://schemas.microsoft.com/office/powerpoint/2010/main" val="1032132213"/>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rrowheads="1"/>
          </p:cNvSpPr>
          <p:nvPr>
            <p:ph type="title"/>
          </p:nvPr>
        </p:nvSpPr>
        <p:spPr>
          <a:xfrm>
            <a:off x="457200" y="77788"/>
            <a:ext cx="8229600" cy="798512"/>
          </a:xfrm>
        </p:spPr>
        <p:txBody>
          <a:bodyPr/>
          <a:lstStyle/>
          <a:p>
            <a:pPr eaLnBrk="1" hangingPunct="1"/>
            <a:r>
              <a:rPr lang="en-US" altLang="ko-KR" smtClean="0">
                <a:latin typeface="Arial" pitchFamily="34" charset="0"/>
                <a:ea typeface="ＭＳ Ｐゴシック" pitchFamily="34" charset="-128"/>
                <a:cs typeface="Arial" pitchFamily="34" charset="0"/>
              </a:rPr>
              <a:t>Engineering &amp; Technical Services</a:t>
            </a:r>
          </a:p>
        </p:txBody>
      </p:sp>
      <p:sp>
        <p:nvSpPr>
          <p:cNvPr id="8196" name="Rectangle 3"/>
          <p:cNvSpPr>
            <a:spLocks noGrp="1" noRot="1" noChangeArrowheads="1"/>
          </p:cNvSpPr>
          <p:nvPr>
            <p:ph idx="1"/>
          </p:nvPr>
        </p:nvSpPr>
        <p:spPr>
          <a:xfrm>
            <a:off x="457200" y="1403350"/>
            <a:ext cx="8229600" cy="4525963"/>
          </a:xfrm>
        </p:spPr>
        <p:txBody>
          <a:bodyPr rtlCol="0">
            <a:noAutofit/>
          </a:bodyPr>
          <a:lstStyle/>
          <a:p>
            <a:pPr marL="0" indent="0" eaLnBrk="1" fontAlgn="auto" hangingPunct="1">
              <a:spcAft>
                <a:spcPts val="0"/>
              </a:spcAft>
              <a:buFont typeface="Times"/>
              <a:buNone/>
              <a:defRPr/>
            </a:pPr>
            <a:r>
              <a:rPr lang="en-US" altLang="ko-KR" sz="2000" b="1" dirty="0">
                <a:solidFill>
                  <a:srgbClr val="17375E"/>
                </a:solidFill>
                <a:ea typeface="굴림"/>
              </a:rPr>
              <a:t>From authoring specifications to developing testing procedures and overseeing the independent test results, our flexible approach provides the experience and knowledge needed to bring a compliance program to life. </a:t>
            </a:r>
            <a:endParaRPr lang="en-US" altLang="ko-KR" sz="2000" b="1" dirty="0" smtClean="0">
              <a:solidFill>
                <a:srgbClr val="17375E"/>
              </a:solidFill>
              <a:ea typeface="굴림"/>
            </a:endParaRPr>
          </a:p>
          <a:p>
            <a:pPr marL="0" indent="0" eaLnBrk="1" fontAlgn="auto" hangingPunct="1">
              <a:spcAft>
                <a:spcPts val="0"/>
              </a:spcAft>
              <a:buFont typeface="Times"/>
              <a:buNone/>
              <a:defRPr/>
            </a:pPr>
            <a:endParaRPr lang="en-US" altLang="ko-KR" sz="1800" b="1" dirty="0" smtClean="0">
              <a:solidFill>
                <a:srgbClr val="17375E"/>
              </a:solidFill>
              <a:ea typeface="굴림"/>
            </a:endParaRPr>
          </a:p>
          <a:p>
            <a:pPr marL="0" indent="0" eaLnBrk="1" fontAlgn="auto" hangingPunct="1">
              <a:spcAft>
                <a:spcPts val="0"/>
              </a:spcAft>
              <a:buFont typeface="Times"/>
              <a:buNone/>
              <a:defRPr/>
            </a:pPr>
            <a:r>
              <a:rPr lang="en-US" altLang="ko-KR" sz="1800" b="1" dirty="0" smtClean="0">
                <a:solidFill>
                  <a:srgbClr val="17375E"/>
                </a:solidFill>
                <a:ea typeface="굴림"/>
              </a:rPr>
              <a:t>Broad experience in:</a:t>
            </a:r>
          </a:p>
          <a:p>
            <a:pPr>
              <a:buFont typeface="Wingdings" pitchFamily="2" charset="2"/>
              <a:buChar char="§"/>
              <a:defRPr/>
            </a:pPr>
            <a:r>
              <a:rPr lang="en-US" sz="1800" dirty="0">
                <a:solidFill>
                  <a:srgbClr val="17375E"/>
                </a:solidFill>
              </a:rPr>
              <a:t>General Technical Consulting</a:t>
            </a:r>
          </a:p>
          <a:p>
            <a:pPr>
              <a:buFont typeface="Wingdings" pitchFamily="2" charset="2"/>
              <a:buChar char="§"/>
              <a:defRPr/>
            </a:pPr>
            <a:r>
              <a:rPr lang="en-US" sz="1800" dirty="0">
                <a:solidFill>
                  <a:srgbClr val="17375E"/>
                </a:solidFill>
              </a:rPr>
              <a:t>Specification Creation and Editing</a:t>
            </a:r>
          </a:p>
          <a:p>
            <a:pPr>
              <a:buFont typeface="Wingdings" pitchFamily="2" charset="2"/>
              <a:buChar char="§"/>
              <a:defRPr/>
            </a:pPr>
            <a:r>
              <a:rPr lang="en-US" sz="1800" dirty="0">
                <a:solidFill>
                  <a:srgbClr val="17375E"/>
                </a:solidFill>
              </a:rPr>
              <a:t>Worldwide Compliance Program Development and Management</a:t>
            </a:r>
          </a:p>
          <a:p>
            <a:pPr>
              <a:buFont typeface="Wingdings" pitchFamily="2" charset="2"/>
              <a:buChar char="§"/>
              <a:defRPr/>
            </a:pPr>
            <a:r>
              <a:rPr lang="en-US" sz="1800" dirty="0">
                <a:solidFill>
                  <a:srgbClr val="17375E"/>
                </a:solidFill>
              </a:rPr>
              <a:t>Certification of Gold Test Labs and Devices</a:t>
            </a:r>
          </a:p>
          <a:p>
            <a:pPr>
              <a:buFont typeface="Wingdings" pitchFamily="2" charset="2"/>
              <a:buChar char="§"/>
              <a:defRPr/>
            </a:pPr>
            <a:r>
              <a:rPr lang="en-US" sz="1800" dirty="0">
                <a:solidFill>
                  <a:srgbClr val="17375E"/>
                </a:solidFill>
              </a:rPr>
              <a:t>Independent Test Lab Qualification and Auditing</a:t>
            </a:r>
          </a:p>
          <a:p>
            <a:pPr>
              <a:buFont typeface="Wingdings" pitchFamily="2" charset="2"/>
              <a:buChar char="§"/>
              <a:defRPr/>
            </a:pPr>
            <a:r>
              <a:rPr lang="en-US" sz="1800" dirty="0">
                <a:solidFill>
                  <a:srgbClr val="17375E"/>
                </a:solidFill>
              </a:rPr>
              <a:t>Creation / Build-out / Management of Hosted Reference Labs</a:t>
            </a:r>
          </a:p>
          <a:p>
            <a:pPr>
              <a:buFont typeface="Wingdings" pitchFamily="2" charset="2"/>
              <a:buChar char="§"/>
              <a:defRPr/>
            </a:pPr>
            <a:r>
              <a:rPr lang="en-US" sz="1800" dirty="0" err="1">
                <a:solidFill>
                  <a:srgbClr val="17375E"/>
                </a:solidFill>
              </a:rPr>
              <a:t>Plugfest</a:t>
            </a:r>
            <a:r>
              <a:rPr lang="en-US" sz="1800" dirty="0">
                <a:solidFill>
                  <a:srgbClr val="17375E"/>
                </a:solidFill>
              </a:rPr>
              <a:t> Planning, Scheduling, Results Collection, Analysis and Reporting</a:t>
            </a:r>
          </a:p>
          <a:p>
            <a:pPr>
              <a:buFont typeface="Wingdings" pitchFamily="2" charset="2"/>
              <a:buChar char="§"/>
              <a:defRPr/>
            </a:pPr>
            <a:r>
              <a:rPr lang="en-US" sz="1800" dirty="0">
                <a:solidFill>
                  <a:srgbClr val="17375E"/>
                </a:solidFill>
              </a:rPr>
              <a:t>Test Tool Development, Manufacturing, Sales and Support</a:t>
            </a:r>
          </a:p>
          <a:p>
            <a:pPr>
              <a:buFont typeface="Wingdings" pitchFamily="2" charset="2"/>
              <a:buChar char="§"/>
              <a:defRPr/>
            </a:pPr>
            <a:r>
              <a:rPr lang="en-US" sz="1800" dirty="0">
                <a:solidFill>
                  <a:srgbClr val="17375E"/>
                </a:solidFill>
              </a:rPr>
              <a:t>Customized Web Solutions</a:t>
            </a:r>
          </a:p>
          <a:p>
            <a:pPr>
              <a:buFont typeface="Wingdings" pitchFamily="2" charset="2"/>
              <a:buChar char="§"/>
              <a:defRPr/>
            </a:pPr>
            <a:r>
              <a:rPr lang="en-US" sz="1800" dirty="0">
                <a:solidFill>
                  <a:srgbClr val="17375E"/>
                </a:solidFill>
              </a:rPr>
              <a:t>On-site Unique Event Infrastructure Development and Deployment</a:t>
            </a:r>
          </a:p>
        </p:txBody>
      </p:sp>
    </p:spTree>
    <p:extLst>
      <p:ext uri="{BB962C8B-B14F-4D97-AF65-F5344CB8AC3E}">
        <p14:creationId xmlns:p14="http://schemas.microsoft.com/office/powerpoint/2010/main" val="2713201828"/>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rrowheads="1"/>
          </p:cNvSpPr>
          <p:nvPr>
            <p:ph type="title"/>
          </p:nvPr>
        </p:nvSpPr>
        <p:spPr>
          <a:xfrm>
            <a:off x="457200" y="77788"/>
            <a:ext cx="8229600" cy="798512"/>
          </a:xfrm>
        </p:spPr>
        <p:txBody>
          <a:bodyPr/>
          <a:lstStyle/>
          <a:p>
            <a:pPr eaLnBrk="1" hangingPunct="1"/>
            <a:r>
              <a:rPr lang="en-US" altLang="ko-KR" smtClean="0">
                <a:latin typeface="Arial" pitchFamily="34" charset="0"/>
                <a:ea typeface="ＭＳ Ｐゴシック" pitchFamily="34" charset="-128"/>
                <a:cs typeface="Arial" pitchFamily="34" charset="0"/>
              </a:rPr>
              <a:t>Event Management</a:t>
            </a:r>
          </a:p>
        </p:txBody>
      </p:sp>
      <p:sp>
        <p:nvSpPr>
          <p:cNvPr id="49155" name="Rectangle 3"/>
          <p:cNvSpPr>
            <a:spLocks noGrp="1" noRot="1" noChangeArrowheads="1"/>
          </p:cNvSpPr>
          <p:nvPr>
            <p:ph idx="1"/>
          </p:nvPr>
        </p:nvSpPr>
        <p:spPr>
          <a:xfrm>
            <a:off x="457200" y="1403350"/>
            <a:ext cx="8229600" cy="4525963"/>
          </a:xfrm>
        </p:spPr>
        <p:txBody>
          <a:bodyPr/>
          <a:lstStyle/>
          <a:p>
            <a:pPr marL="0" indent="0" eaLnBrk="1" hangingPunct="1">
              <a:lnSpc>
                <a:spcPct val="110000"/>
              </a:lnSpc>
            </a:pPr>
            <a:r>
              <a:rPr lang="en-US" altLang="ja-JP" sz="1800" b="1" smtClean="0">
                <a:solidFill>
                  <a:srgbClr val="17375E"/>
                </a:solidFill>
                <a:latin typeface="Arial" pitchFamily="34" charset="0"/>
                <a:ea typeface="ＭＳ Ｐゴシック" pitchFamily="34" charset="-128"/>
                <a:cs typeface="Arial" pitchFamily="34" charset="0"/>
              </a:rPr>
              <a:t>Calculated Planning and Seamless Execution</a:t>
            </a:r>
          </a:p>
          <a:p>
            <a:pPr marL="0" indent="0" eaLnBrk="1" hangingPunct="1">
              <a:lnSpc>
                <a:spcPct val="110000"/>
              </a:lnSpc>
            </a:pPr>
            <a:endParaRPr lang="en-US" altLang="ja-JP" sz="800" b="1" smtClean="0">
              <a:solidFill>
                <a:srgbClr val="17375E"/>
              </a:solidFill>
              <a:latin typeface="Arial" pitchFamily="34" charset="0"/>
              <a:ea typeface="ＭＳ Ｐゴシック" pitchFamily="34" charset="-128"/>
              <a:cs typeface="Arial" pitchFamily="34" charset="0"/>
            </a:endParaRPr>
          </a:p>
          <a:p>
            <a:pPr marL="0" indent="0" eaLnBrk="1" hangingPunct="1">
              <a:lnSpc>
                <a:spcPct val="110000"/>
              </a:lnSpc>
            </a:pPr>
            <a:r>
              <a:rPr lang="en-US" altLang="ja-JP" sz="1800" b="1" smtClean="0">
                <a:solidFill>
                  <a:srgbClr val="17375E"/>
                </a:solidFill>
                <a:latin typeface="Arial" pitchFamily="34" charset="0"/>
                <a:ea typeface="ＭＳ Ｐゴシック" pitchFamily="34" charset="-128"/>
                <a:cs typeface="Arial" pitchFamily="34" charset="0"/>
              </a:rPr>
              <a:t>Comprehensive Wrap-up &amp; Reporting</a:t>
            </a:r>
          </a:p>
          <a:p>
            <a:pPr marL="0" indent="0" eaLnBrk="1" hangingPunct="1">
              <a:lnSpc>
                <a:spcPct val="110000"/>
              </a:lnSpc>
            </a:pPr>
            <a:endParaRPr lang="en-US" altLang="ko-KR" sz="1000" b="1" smtClean="0">
              <a:solidFill>
                <a:srgbClr val="17375E"/>
              </a:solidFill>
              <a:latin typeface="Arial" pitchFamily="34" charset="0"/>
              <a:ea typeface="ＭＳ Ｐゴシック" pitchFamily="34" charset="-128"/>
              <a:cs typeface="Arial" pitchFamily="34" charset="0"/>
            </a:endParaRPr>
          </a:p>
          <a:p>
            <a:pPr marL="0" indent="0" eaLnBrk="1" hangingPunct="1">
              <a:lnSpc>
                <a:spcPct val="110000"/>
              </a:lnSpc>
            </a:pPr>
            <a:r>
              <a:rPr lang="en-US" altLang="ko-KR" sz="1800" b="1" smtClean="0">
                <a:solidFill>
                  <a:srgbClr val="17375E"/>
                </a:solidFill>
                <a:latin typeface="Arial" pitchFamily="34" charset="0"/>
                <a:ea typeface="ＭＳ Ｐゴシック" pitchFamily="34" charset="-128"/>
                <a:cs typeface="Arial" pitchFamily="34" charset="0"/>
              </a:rPr>
              <a:t>Extensive Worldwide Event Management Experience</a:t>
            </a:r>
          </a:p>
          <a:p>
            <a:pPr lvl="2" eaLnBrk="1" hangingPunct="1">
              <a:lnSpc>
                <a:spcPct val="110000"/>
              </a:lnSpc>
              <a:buFont typeface="Wingdings" pitchFamily="2" charset="2"/>
              <a:buChar char="§"/>
            </a:pPr>
            <a:r>
              <a:rPr lang="en-US" altLang="ja-JP" sz="1600" smtClean="0">
                <a:solidFill>
                  <a:srgbClr val="17375E"/>
                </a:solidFill>
                <a:latin typeface="Arial" pitchFamily="34" charset="0"/>
                <a:ea typeface="ＭＳ Ｐゴシック" pitchFamily="34" charset="-128"/>
                <a:cs typeface="Verdana" pitchFamily="34" charset="0"/>
              </a:rPr>
              <a:t>Events vary from international member meetings to local corporate celebrations</a:t>
            </a:r>
          </a:p>
          <a:p>
            <a:pPr marL="0" indent="0" eaLnBrk="1" hangingPunct="1">
              <a:lnSpc>
                <a:spcPct val="110000"/>
              </a:lnSpc>
            </a:pPr>
            <a:endParaRPr lang="en-US" altLang="ja-JP" sz="900" b="1" smtClean="0">
              <a:solidFill>
                <a:srgbClr val="17375E"/>
              </a:solidFill>
              <a:latin typeface="Arial" pitchFamily="34" charset="0"/>
              <a:ea typeface="ＭＳ Ｐゴシック" pitchFamily="34" charset="-128"/>
              <a:cs typeface="Arial" pitchFamily="34" charset="0"/>
            </a:endParaRPr>
          </a:p>
          <a:p>
            <a:pPr marL="0" indent="0" eaLnBrk="1" hangingPunct="1">
              <a:lnSpc>
                <a:spcPct val="110000"/>
              </a:lnSpc>
            </a:pPr>
            <a:r>
              <a:rPr lang="en-US" altLang="ja-JP" sz="1800" b="1" smtClean="0">
                <a:solidFill>
                  <a:srgbClr val="17375E"/>
                </a:solidFill>
                <a:latin typeface="Arial" pitchFamily="34" charset="0"/>
                <a:ea typeface="ＭＳ Ｐゴシック" pitchFamily="34" charset="-128"/>
                <a:cs typeface="Arial" pitchFamily="34" charset="0"/>
              </a:rPr>
              <a:t>Value Pricing for Premium Services</a:t>
            </a:r>
          </a:p>
        </p:txBody>
      </p:sp>
      <p:sp>
        <p:nvSpPr>
          <p:cNvPr id="2" name="TextBox 1"/>
          <p:cNvSpPr txBox="1"/>
          <p:nvPr/>
        </p:nvSpPr>
        <p:spPr>
          <a:xfrm>
            <a:off x="550863" y="4224338"/>
            <a:ext cx="7947025" cy="1987550"/>
          </a:xfrm>
          <a:prstGeom prst="rect">
            <a:avLst/>
          </a:prstGeom>
          <a:noFill/>
        </p:spPr>
        <p:txBody>
          <a:bodyPr lIns="0" tIns="0" rIns="0" bIns="0" numCol="2"/>
          <a:lstStyle/>
          <a:p>
            <a:pPr lvl="2" indent="-290513" defTabSz="457200" fontAlgn="base">
              <a:lnSpc>
                <a:spcPct val="110000"/>
              </a:lnSpc>
              <a:spcBef>
                <a:spcPct val="0"/>
              </a:spcBef>
              <a:spcAft>
                <a:spcPct val="0"/>
              </a:spcAft>
              <a:buFont typeface="Wingdings" pitchFamily="2" charset="2"/>
              <a:buChar char="§"/>
              <a:defRPr/>
            </a:pPr>
            <a:endParaRPr lang="en-US" altLang="ja-JP" dirty="0">
              <a:solidFill>
                <a:srgbClr val="17375E"/>
              </a:solidFill>
              <a:latin typeface="Arial" pitchFamily="34" charset="0"/>
              <a:cs typeface="Arial" pitchFamily="34" charset="0"/>
            </a:endParaRPr>
          </a:p>
        </p:txBody>
      </p:sp>
      <p:graphicFrame>
        <p:nvGraphicFramePr>
          <p:cNvPr id="4" name="Table 3"/>
          <p:cNvGraphicFramePr>
            <a:graphicFrameLocks noGrp="1"/>
          </p:cNvGraphicFramePr>
          <p:nvPr/>
        </p:nvGraphicFramePr>
        <p:xfrm>
          <a:off x="550863" y="3813175"/>
          <a:ext cx="8229600" cy="2530475"/>
        </p:xfrm>
        <a:graphic>
          <a:graphicData uri="http://schemas.openxmlformats.org/drawingml/2006/table">
            <a:tbl>
              <a:tblPr/>
              <a:tblGrid>
                <a:gridCol w="3672111"/>
                <a:gridCol w="4557489"/>
              </a:tblGrid>
              <a:tr h="2530475">
                <a:tc>
                  <a:txBody>
                    <a:bodyPr/>
                    <a:lstStyle/>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Domestic &amp; International Event Planning</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Project Management</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Promotion Materials</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Budget Planning</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Registration Management</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Venue Search and Selection</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Contract Negotiation</a:t>
                      </a:r>
                    </a:p>
                  </a:txBody>
                  <a:tcPr marT="45715" marB="45715">
                    <a:lnL>
                      <a:noFill/>
                    </a:lnL>
                    <a:lnR>
                      <a:noFill/>
                    </a:lnR>
                    <a:lnT>
                      <a:noFill/>
                    </a:lnT>
                    <a:lnB>
                      <a:noFill/>
                    </a:lnB>
                  </a:tcPr>
                </a:tc>
                <a:tc>
                  <a:txBody>
                    <a:bodyPr/>
                    <a:lstStyle/>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Shipping Coordination</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Vendor Research and Management</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Offsite Activities</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Pre-coordination Logistics</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On-site Management and Event Support</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Audio/Visual and Food &amp; Beverage Coordination</a:t>
                      </a:r>
                    </a:p>
                    <a:p>
                      <a:pPr marL="511175" lvl="2" indent="-227013" algn="l" defTabSz="457200" rtl="0" eaLnBrk="1" fontAlgn="base" hangingPunct="1">
                        <a:lnSpc>
                          <a:spcPct val="110000"/>
                        </a:lnSpc>
                        <a:spcBef>
                          <a:spcPct val="20000"/>
                        </a:spcBef>
                        <a:spcAft>
                          <a:spcPct val="0"/>
                        </a:spcAft>
                        <a:buFont typeface="Wingdings" pitchFamily="2" charset="2"/>
                        <a:buChar char="§"/>
                        <a:defRPr/>
                      </a:pPr>
                      <a:r>
                        <a:rPr lang="en-US" sz="1600" b="0" i="0" kern="1200" dirty="0">
                          <a:solidFill>
                            <a:srgbClr val="17375E"/>
                          </a:solidFill>
                          <a:latin typeface="Arial" pitchFamily="34" charset="0"/>
                          <a:ea typeface="ＭＳ Ｐゴシック" pitchFamily="34" charset="-128"/>
                          <a:cs typeface="Verdana" pitchFamily="34" charset="0"/>
                        </a:rPr>
                        <a:t>Post Event Coordination</a:t>
                      </a:r>
                    </a:p>
                  </a:txBody>
                  <a:tcPr marT="45715" marB="45715">
                    <a:lnL>
                      <a:noFill/>
                    </a:lnL>
                    <a:lnR>
                      <a:noFill/>
                    </a:lnR>
                    <a:lnT>
                      <a:noFill/>
                    </a:lnT>
                    <a:lnB>
                      <a:noFill/>
                    </a:lnB>
                  </a:tcPr>
                </a:tc>
              </a:tr>
            </a:tbl>
          </a:graphicData>
        </a:graphic>
      </p:graphicFrame>
    </p:spTree>
    <p:extLst>
      <p:ext uri="{BB962C8B-B14F-4D97-AF65-F5344CB8AC3E}">
        <p14:creationId xmlns:p14="http://schemas.microsoft.com/office/powerpoint/2010/main" val="455131562"/>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rrowheads="1"/>
          </p:cNvSpPr>
          <p:nvPr>
            <p:ph type="title"/>
          </p:nvPr>
        </p:nvSpPr>
        <p:spPr>
          <a:xfrm>
            <a:off x="457200" y="77788"/>
            <a:ext cx="8229600" cy="798512"/>
          </a:xfrm>
        </p:spPr>
        <p:txBody>
          <a:bodyPr/>
          <a:lstStyle/>
          <a:p>
            <a:pPr eaLnBrk="1" hangingPunct="1"/>
            <a:r>
              <a:rPr lang="en-US" altLang="en-US" smtClean="0">
                <a:latin typeface="Arial" pitchFamily="34" charset="0"/>
                <a:ea typeface="Verdana" pitchFamily="34" charset="0"/>
                <a:cs typeface="Arial" pitchFamily="34" charset="0"/>
              </a:rPr>
              <a:t>PR &amp; Marketing</a:t>
            </a:r>
          </a:p>
        </p:txBody>
      </p:sp>
      <p:sp>
        <p:nvSpPr>
          <p:cNvPr id="47107" name="Rectangle 3"/>
          <p:cNvSpPr>
            <a:spLocks noGrp="1" noRot="1" noChangeArrowheads="1"/>
          </p:cNvSpPr>
          <p:nvPr>
            <p:ph idx="1"/>
          </p:nvPr>
        </p:nvSpPr>
        <p:spPr>
          <a:xfrm>
            <a:off x="457200" y="1403350"/>
            <a:ext cx="8229600" cy="4983163"/>
          </a:xfrm>
        </p:spPr>
        <p:txBody>
          <a:bodyPr/>
          <a:lstStyle/>
          <a:p>
            <a:pPr eaLnBrk="1" hangingPunct="1">
              <a:spcBef>
                <a:spcPts val="0"/>
              </a:spcBef>
              <a:defRPr/>
            </a:pPr>
            <a:r>
              <a:rPr lang="en-US" altLang="ja-JP" sz="1800" b="1" dirty="0" smtClean="0">
                <a:solidFill>
                  <a:srgbClr val="17375E"/>
                </a:solidFill>
                <a:latin typeface="Arial" pitchFamily="34" charset="0"/>
                <a:ea typeface="ＭＳ Ｐゴシック" pitchFamily="34" charset="-128"/>
                <a:cs typeface="Arial" pitchFamily="34" charset="0"/>
              </a:rPr>
              <a:t>Integrated </a:t>
            </a:r>
            <a:r>
              <a:rPr lang="en-US" altLang="ja-JP" sz="1800" b="1" dirty="0">
                <a:solidFill>
                  <a:srgbClr val="17375E"/>
                </a:solidFill>
                <a:latin typeface="Arial" pitchFamily="34" charset="0"/>
                <a:ea typeface="ＭＳ Ｐゴシック" pitchFamily="34" charset="-128"/>
                <a:cs typeface="Arial" pitchFamily="34" charset="0"/>
              </a:rPr>
              <a:t>marketing </a:t>
            </a:r>
            <a:r>
              <a:rPr lang="en-US" altLang="ja-JP" sz="1800" b="1" dirty="0" smtClean="0">
                <a:solidFill>
                  <a:srgbClr val="17375E"/>
                </a:solidFill>
                <a:latin typeface="Arial" pitchFamily="34" charset="0"/>
                <a:ea typeface="ＭＳ Ｐゴシック" pitchFamily="34" charset="-128"/>
                <a:cs typeface="Arial" pitchFamily="34" charset="0"/>
              </a:rPr>
              <a:t>communications</a:t>
            </a:r>
            <a:endParaRPr lang="en-US" altLang="ja-JP" sz="1800" b="1" dirty="0">
              <a:solidFill>
                <a:srgbClr val="17375E"/>
              </a:solidFill>
              <a:latin typeface="Arial" pitchFamily="34" charset="0"/>
              <a:ea typeface="ＭＳ Ｐゴシック" pitchFamily="34" charset="-128"/>
              <a:cs typeface="Arial" pitchFamily="34" charset="0"/>
            </a:endParaRPr>
          </a:p>
          <a:p>
            <a:pPr lvl="1" eaLnBrk="1" hangingPunct="1">
              <a:buClr>
                <a:srgbClr val="003399"/>
              </a:buClr>
              <a:buSzPct val="70000"/>
              <a:buFont typeface="Wingdings" pitchFamily="2" charset="2"/>
              <a:buChar char="§"/>
              <a:defRPr/>
            </a:pPr>
            <a:r>
              <a:rPr lang="en-US" altLang="ja-JP" sz="1800" dirty="0">
                <a:solidFill>
                  <a:srgbClr val="17375E"/>
                </a:solidFill>
                <a:latin typeface="Arial" pitchFamily="34" charset="0"/>
                <a:ea typeface="ＭＳ Ｐゴシック" pitchFamily="34" charset="-128"/>
                <a:cs typeface="Arial" pitchFamily="34" charset="0"/>
              </a:rPr>
              <a:t>Experienced strategic partner</a:t>
            </a:r>
          </a:p>
          <a:p>
            <a:pPr lvl="1" eaLnBrk="1" hangingPunct="1">
              <a:buClr>
                <a:srgbClr val="003399"/>
              </a:buClr>
              <a:buSzPct val="70000"/>
              <a:buFont typeface="Wingdings" pitchFamily="2" charset="2"/>
              <a:buChar char="§"/>
              <a:defRPr/>
            </a:pPr>
            <a:r>
              <a:rPr lang="en-US" altLang="ja-JP" sz="1800" dirty="0">
                <a:solidFill>
                  <a:srgbClr val="17375E"/>
                </a:solidFill>
                <a:latin typeface="Arial" pitchFamily="34" charset="0"/>
                <a:ea typeface="ＭＳ Ｐゴシック" pitchFamily="34" charset="-128"/>
                <a:cs typeface="Arial" pitchFamily="34" charset="0"/>
              </a:rPr>
              <a:t>A scalable team of communications professionals</a:t>
            </a:r>
          </a:p>
          <a:p>
            <a:pPr marL="361950" lvl="1" indent="-361950" eaLnBrk="1" hangingPunct="1">
              <a:spcBef>
                <a:spcPts val="0"/>
              </a:spcBef>
              <a:defRPr/>
            </a:pPr>
            <a:endParaRPr lang="en-US" altLang="ja-JP" sz="1600" b="1" dirty="0">
              <a:solidFill>
                <a:srgbClr val="17375E"/>
              </a:solidFill>
              <a:ea typeface="ＭＳ Ｐゴシック" pitchFamily="34" charset="-128"/>
            </a:endParaRPr>
          </a:p>
          <a:p>
            <a:pPr eaLnBrk="1" hangingPunct="1">
              <a:spcBef>
                <a:spcPts val="0"/>
              </a:spcBef>
              <a:defRPr/>
            </a:pPr>
            <a:r>
              <a:rPr lang="en-US" altLang="ja-JP" sz="1800" b="1" dirty="0">
                <a:solidFill>
                  <a:srgbClr val="17375E"/>
                </a:solidFill>
                <a:latin typeface="Arial" pitchFamily="34" charset="0"/>
                <a:ea typeface="ＭＳ Ｐゴシック" pitchFamily="34" charset="-128"/>
                <a:cs typeface="Arial" pitchFamily="34" charset="0"/>
              </a:rPr>
              <a:t>Full spectrum of strategic PR and integrated  communications services </a:t>
            </a:r>
          </a:p>
          <a:p>
            <a:pPr lvl="1" eaLnBrk="1" hangingPunct="1">
              <a:buClr>
                <a:srgbClr val="003399"/>
              </a:buClr>
              <a:buSzPct val="70000"/>
              <a:buFont typeface="Wingdings" pitchFamily="2" charset="2"/>
              <a:buChar char="§"/>
              <a:defRPr/>
            </a:pPr>
            <a:r>
              <a:rPr lang="en-US" altLang="ja-JP" sz="1800" dirty="0">
                <a:solidFill>
                  <a:srgbClr val="17375E"/>
                </a:solidFill>
                <a:latin typeface="Arial" pitchFamily="34" charset="0"/>
                <a:ea typeface="ＭＳ Ｐゴシック" pitchFamily="34" charset="-128"/>
                <a:cs typeface="Arial" pitchFamily="34" charset="0"/>
              </a:rPr>
              <a:t>Strategy and Counsel</a:t>
            </a:r>
          </a:p>
          <a:p>
            <a:pPr lvl="1" eaLnBrk="1" hangingPunct="1">
              <a:buClr>
                <a:srgbClr val="003399"/>
              </a:buClr>
              <a:buSzPct val="70000"/>
              <a:buFont typeface="Wingdings" pitchFamily="2" charset="2"/>
              <a:buChar char="§"/>
              <a:defRPr/>
            </a:pPr>
            <a:r>
              <a:rPr lang="en-US" altLang="ja-JP" sz="1800" dirty="0">
                <a:solidFill>
                  <a:srgbClr val="17375E"/>
                </a:solidFill>
                <a:latin typeface="Arial" pitchFamily="34" charset="0"/>
                <a:ea typeface="ＭＳ Ｐゴシック" pitchFamily="34" charset="-128"/>
                <a:cs typeface="Arial" pitchFamily="34" charset="0"/>
              </a:rPr>
              <a:t>Positioning and Messaging</a:t>
            </a:r>
          </a:p>
          <a:p>
            <a:pPr lvl="1" eaLnBrk="1" hangingPunct="1">
              <a:buClr>
                <a:srgbClr val="003399"/>
              </a:buClr>
              <a:buSzPct val="70000"/>
              <a:buFont typeface="Wingdings" pitchFamily="2" charset="2"/>
              <a:buChar char="§"/>
              <a:defRPr/>
            </a:pPr>
            <a:r>
              <a:rPr lang="en-US" altLang="ja-JP" sz="1800" dirty="0">
                <a:solidFill>
                  <a:srgbClr val="17375E"/>
                </a:solidFill>
                <a:latin typeface="Arial" pitchFamily="34" charset="0"/>
                <a:ea typeface="ＭＳ Ｐゴシック" pitchFamily="34" charset="-128"/>
                <a:cs typeface="Arial" pitchFamily="34" charset="0"/>
              </a:rPr>
              <a:t>Media and Analyst Relations</a:t>
            </a:r>
          </a:p>
          <a:p>
            <a:pPr lvl="1" eaLnBrk="1" hangingPunct="1">
              <a:buClr>
                <a:srgbClr val="003399"/>
              </a:buClr>
              <a:buSzPct val="70000"/>
              <a:buFont typeface="Wingdings" pitchFamily="2" charset="2"/>
              <a:buChar char="§"/>
              <a:defRPr/>
            </a:pPr>
            <a:r>
              <a:rPr lang="en-US" altLang="ja-JP" sz="1800" dirty="0">
                <a:solidFill>
                  <a:srgbClr val="17375E"/>
                </a:solidFill>
                <a:latin typeface="Arial" pitchFamily="34" charset="0"/>
                <a:ea typeface="ＭＳ Ｐゴシック" pitchFamily="34" charset="-128"/>
                <a:cs typeface="Arial" pitchFamily="34" charset="0"/>
              </a:rPr>
              <a:t>Social Media Programs</a:t>
            </a:r>
          </a:p>
          <a:p>
            <a:pPr lvl="1" eaLnBrk="1" hangingPunct="1">
              <a:buClr>
                <a:srgbClr val="003399"/>
              </a:buClr>
              <a:buSzPct val="70000"/>
              <a:buFont typeface="Wingdings" pitchFamily="2" charset="2"/>
              <a:buChar char="§"/>
              <a:defRPr/>
            </a:pPr>
            <a:r>
              <a:rPr lang="en-US" altLang="ja-JP" sz="1800" dirty="0">
                <a:solidFill>
                  <a:srgbClr val="17375E"/>
                </a:solidFill>
                <a:latin typeface="Arial" pitchFamily="34" charset="0"/>
                <a:ea typeface="ＭＳ Ｐゴシック" pitchFamily="34" charset="-128"/>
                <a:cs typeface="Arial" pitchFamily="34" charset="0"/>
              </a:rPr>
              <a:t>Collateral Development </a:t>
            </a:r>
          </a:p>
          <a:p>
            <a:pPr lvl="1" eaLnBrk="1" hangingPunct="1">
              <a:buClr>
                <a:srgbClr val="003399"/>
              </a:buClr>
              <a:buSzPct val="70000"/>
              <a:buFont typeface="Wingdings" pitchFamily="2" charset="2"/>
              <a:buChar char="§"/>
              <a:defRPr/>
            </a:pPr>
            <a:r>
              <a:rPr lang="en-US" altLang="ja-JP" sz="1800" dirty="0">
                <a:solidFill>
                  <a:srgbClr val="17375E"/>
                </a:solidFill>
                <a:latin typeface="Arial" pitchFamily="34" charset="0"/>
                <a:ea typeface="ＭＳ Ｐゴシック" pitchFamily="34" charset="-128"/>
                <a:cs typeface="Arial" pitchFamily="34" charset="0"/>
              </a:rPr>
              <a:t>Advertising Management</a:t>
            </a:r>
          </a:p>
          <a:p>
            <a:pPr lvl="1" eaLnBrk="1" hangingPunct="1">
              <a:buClr>
                <a:srgbClr val="003399"/>
              </a:buClr>
              <a:buSzPct val="70000"/>
              <a:buFont typeface="Wingdings" pitchFamily="2" charset="2"/>
              <a:buChar char="§"/>
              <a:defRPr/>
            </a:pPr>
            <a:r>
              <a:rPr lang="en-US" altLang="ja-JP" sz="1800" dirty="0">
                <a:solidFill>
                  <a:srgbClr val="17375E"/>
                </a:solidFill>
                <a:latin typeface="Arial" pitchFamily="34" charset="0"/>
                <a:ea typeface="ＭＳ Ｐゴシック" pitchFamily="34" charset="-128"/>
                <a:cs typeface="Arial" pitchFamily="34" charset="0"/>
              </a:rPr>
              <a:t>Spokesperson Training</a:t>
            </a:r>
          </a:p>
          <a:p>
            <a:pPr>
              <a:lnSpc>
                <a:spcPct val="80000"/>
              </a:lnSpc>
              <a:defRPr/>
            </a:pPr>
            <a:endParaRPr lang="en-US" sz="2000" dirty="0">
              <a:ea typeface="ＭＳ Ｐゴシック" pitchFamily="34" charset="-128"/>
            </a:endParaRPr>
          </a:p>
        </p:txBody>
      </p:sp>
    </p:spTree>
    <p:extLst>
      <p:ext uri="{BB962C8B-B14F-4D97-AF65-F5344CB8AC3E}">
        <p14:creationId xmlns:p14="http://schemas.microsoft.com/office/powerpoint/2010/main" val="2733275044"/>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Rot="1" noChangeArrowheads="1"/>
          </p:cNvSpPr>
          <p:nvPr>
            <p:ph type="title"/>
          </p:nvPr>
        </p:nvSpPr>
        <p:spPr>
          <a:xfrm>
            <a:off x="3505200" y="3457575"/>
            <a:ext cx="5518150" cy="798513"/>
          </a:xfrm>
        </p:spPr>
        <p:txBody>
          <a:bodyPr/>
          <a:lstStyle/>
          <a:p>
            <a:pPr eaLnBrk="1" hangingPunct="1">
              <a:defRPr/>
            </a:pPr>
            <a:r>
              <a:rPr lang="en-US" altLang="ko-KR" dirty="0" smtClean="0">
                <a:latin typeface="+mn-lt"/>
                <a:ea typeface="굴림" pitchFamily="34" charset="-127"/>
              </a:rPr>
              <a:t>Summary</a:t>
            </a:r>
            <a:br>
              <a:rPr lang="en-US" altLang="ko-KR" dirty="0" smtClean="0">
                <a:latin typeface="+mn-lt"/>
                <a:ea typeface="굴림" pitchFamily="34" charset="-127"/>
              </a:rPr>
            </a:br>
            <a:r>
              <a:rPr lang="en-US" altLang="ko-KR" sz="2800" dirty="0" smtClean="0">
                <a:latin typeface="+mn-lt"/>
                <a:ea typeface="굴림" pitchFamily="34" charset="-127"/>
                <a:hlinkClick r:id="rId3"/>
              </a:rPr>
              <a:t>www.vtmgroup.com</a:t>
            </a:r>
            <a:r>
              <a:rPr lang="en-US" altLang="ko-KR" dirty="0" smtClean="0">
                <a:latin typeface="+mn-lt"/>
                <a:ea typeface="굴림" pitchFamily="34" charset="-127"/>
              </a:rPr>
              <a:t> </a:t>
            </a:r>
          </a:p>
        </p:txBody>
      </p:sp>
      <p:sp>
        <p:nvSpPr>
          <p:cNvPr id="53251" name="Rectangle 3"/>
          <p:cNvSpPr>
            <a:spLocks noGrp="1" noRot="1" noChangeArrowheads="1"/>
          </p:cNvSpPr>
          <p:nvPr>
            <p:ph idx="1"/>
          </p:nvPr>
        </p:nvSpPr>
        <p:spPr>
          <a:xfrm>
            <a:off x="588963" y="1181100"/>
            <a:ext cx="5446712" cy="4525963"/>
          </a:xfrm>
        </p:spPr>
        <p:txBody>
          <a:bodyPr/>
          <a:lstStyle/>
          <a:p>
            <a:pPr marL="0" indent="0" eaLnBrk="1" hangingPunct="1">
              <a:lnSpc>
                <a:spcPct val="110000"/>
              </a:lnSpc>
              <a:spcBef>
                <a:spcPts val="1725"/>
              </a:spcBef>
              <a:buClr>
                <a:srgbClr val="003399"/>
              </a:buClr>
              <a:buSzPct val="70000"/>
            </a:pPr>
            <a:r>
              <a:rPr lang="en-US" altLang="ko-KR" sz="1800" b="1" smtClean="0">
                <a:solidFill>
                  <a:srgbClr val="FFFFFF"/>
                </a:solidFill>
                <a:latin typeface="Arial" pitchFamily="34" charset="0"/>
                <a:ea typeface="ＭＳ Ｐゴシック" pitchFamily="34" charset="-128"/>
                <a:cs typeface="Arial" pitchFamily="34" charset="0"/>
              </a:rPr>
              <a:t>Flexible services tailored by individual organizational needs</a:t>
            </a:r>
          </a:p>
          <a:p>
            <a:pPr marL="0" indent="0" eaLnBrk="1" hangingPunct="1">
              <a:lnSpc>
                <a:spcPct val="110000"/>
              </a:lnSpc>
              <a:spcBef>
                <a:spcPts val="1725"/>
              </a:spcBef>
              <a:buClr>
                <a:srgbClr val="003399"/>
              </a:buClr>
              <a:buSzPct val="70000"/>
            </a:pPr>
            <a:r>
              <a:rPr lang="en-US" altLang="ko-KR" sz="1800" b="1" smtClean="0">
                <a:solidFill>
                  <a:srgbClr val="FFFFFF"/>
                </a:solidFill>
                <a:latin typeface="Arial" pitchFamily="34" charset="0"/>
                <a:ea typeface="ＭＳ Ｐゴシック" pitchFamily="34" charset="-128"/>
                <a:cs typeface="Arial" pitchFamily="34" charset="0"/>
              </a:rPr>
              <a:t>Complete commitment to client success and ability to work around any obstacle</a:t>
            </a:r>
          </a:p>
          <a:p>
            <a:pPr marL="0" indent="0" eaLnBrk="1" hangingPunct="1">
              <a:lnSpc>
                <a:spcPct val="110000"/>
              </a:lnSpc>
              <a:spcBef>
                <a:spcPts val="1725"/>
              </a:spcBef>
              <a:buClr>
                <a:srgbClr val="003399"/>
              </a:buClr>
              <a:buSzPct val="70000"/>
            </a:pPr>
            <a:r>
              <a:rPr lang="en-US" altLang="ko-KR" sz="1800" b="1" smtClean="0">
                <a:solidFill>
                  <a:srgbClr val="FFFFFF"/>
                </a:solidFill>
                <a:latin typeface="Arial" pitchFamily="34" charset="0"/>
                <a:ea typeface="ＭＳ Ｐゴシック" pitchFamily="34" charset="-128"/>
                <a:cs typeface="Arial" pitchFamily="34" charset="0"/>
              </a:rPr>
              <a:t>Leading provider of scalable professional service solutions</a:t>
            </a:r>
          </a:p>
          <a:p>
            <a:pPr marL="0" indent="0" eaLnBrk="1" hangingPunct="1">
              <a:lnSpc>
                <a:spcPct val="90000"/>
              </a:lnSpc>
            </a:pPr>
            <a:endParaRPr lang="en-US" altLang="ko-KR" sz="1200" smtClean="0">
              <a:latin typeface="Calibri" pitchFamily="34" charset="0"/>
              <a:ea typeface="Gulim" pitchFamily="34" charset="-127"/>
              <a:cs typeface="Verdana" pitchFamily="34" charset="0"/>
            </a:endParaRPr>
          </a:p>
        </p:txBody>
      </p:sp>
      <p:sp>
        <p:nvSpPr>
          <p:cNvPr id="53252" name="Slide Number Placeholder 4"/>
          <p:cNvSpPr>
            <a:spLocks noGrp="1"/>
          </p:cNvSpPr>
          <p:nvPr>
            <p:ph type="sldNum" sz="quarter" idx="4294967295"/>
          </p:nvPr>
        </p:nvSpPr>
        <p:spPr bwMode="auto">
          <a:xfrm>
            <a:off x="7010400" y="6248400"/>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defRPr sz="2800">
                <a:solidFill>
                  <a:srgbClr val="81817F"/>
                </a:solidFill>
                <a:latin typeface="Verdana" pitchFamily="34" charset="0"/>
                <a:ea typeface="ＭＳ Ｐゴシック" pitchFamily="34" charset="-128"/>
                <a:cs typeface="Verdana" pitchFamily="34" charset="0"/>
              </a:defRPr>
            </a:lvl1pPr>
            <a:lvl2pPr marL="742950" indent="-285750">
              <a:spcBef>
                <a:spcPct val="20000"/>
              </a:spcBef>
              <a:buFont typeface="Arial" pitchFamily="34" charset="0"/>
              <a:buChar char="•"/>
              <a:defRPr sz="2400">
                <a:solidFill>
                  <a:srgbClr val="81817F"/>
                </a:solidFill>
                <a:latin typeface="Verdana" pitchFamily="34" charset="0"/>
                <a:ea typeface="Verdana" pitchFamily="34" charset="0"/>
                <a:cs typeface="Verdana" pitchFamily="34" charset="0"/>
              </a:defRPr>
            </a:lvl2pPr>
            <a:lvl3pPr marL="1143000" indent="-228600">
              <a:spcBef>
                <a:spcPct val="20000"/>
              </a:spcBef>
              <a:buFont typeface="Arial" pitchFamily="34" charset="0"/>
              <a:buChar char="•"/>
              <a:defRPr sz="2000">
                <a:solidFill>
                  <a:srgbClr val="81817F"/>
                </a:solidFill>
                <a:latin typeface="Verdana" pitchFamily="34" charset="0"/>
                <a:ea typeface="Verdana" pitchFamily="34" charset="0"/>
                <a:cs typeface="Verdana" pitchFamily="34" charset="0"/>
              </a:defRPr>
            </a:lvl3pPr>
            <a:lvl4pPr marL="1600200" indent="-228600">
              <a:spcBef>
                <a:spcPct val="20000"/>
              </a:spcBef>
              <a:buFont typeface="Arial" pitchFamily="34" charset="0"/>
              <a:buChar char="•"/>
              <a:defRPr>
                <a:solidFill>
                  <a:srgbClr val="81817F"/>
                </a:solidFill>
                <a:latin typeface="Verdana" pitchFamily="34" charset="0"/>
                <a:ea typeface="Verdana" pitchFamily="34" charset="0"/>
                <a:cs typeface="Verdana" pitchFamily="34" charset="0"/>
              </a:defRPr>
            </a:lvl4pPr>
            <a:lvl5pPr marL="2057400" indent="-228600">
              <a:spcBef>
                <a:spcPct val="20000"/>
              </a:spcBef>
              <a:buFont typeface="Arial" pitchFamily="34" charset="0"/>
              <a:buChar char="•"/>
              <a:defRPr sz="1600">
                <a:solidFill>
                  <a:srgbClr val="81817F"/>
                </a:solidFill>
                <a:latin typeface="Verdana" pitchFamily="34" charset="0"/>
                <a:ea typeface="Verdana" pitchFamily="34" charset="0"/>
                <a:cs typeface="Verdana" pitchFamily="34" charset="0"/>
              </a:defRPr>
            </a:lvl5pPr>
            <a:lvl6pPr marL="2514600" indent="-228600" defTabSz="457200" eaLnBrk="0" fontAlgn="base" hangingPunct="0">
              <a:spcBef>
                <a:spcPct val="20000"/>
              </a:spcBef>
              <a:spcAft>
                <a:spcPct val="0"/>
              </a:spcAft>
              <a:buFont typeface="Arial" pitchFamily="34" charset="0"/>
              <a:buChar char="•"/>
              <a:defRPr sz="1600">
                <a:solidFill>
                  <a:srgbClr val="81817F"/>
                </a:solidFill>
                <a:latin typeface="Verdana" pitchFamily="34" charset="0"/>
                <a:ea typeface="Verdana" pitchFamily="34" charset="0"/>
                <a:cs typeface="Verdana" pitchFamily="34" charset="0"/>
              </a:defRPr>
            </a:lvl6pPr>
            <a:lvl7pPr marL="2971800" indent="-228600" defTabSz="457200" eaLnBrk="0" fontAlgn="base" hangingPunct="0">
              <a:spcBef>
                <a:spcPct val="20000"/>
              </a:spcBef>
              <a:spcAft>
                <a:spcPct val="0"/>
              </a:spcAft>
              <a:buFont typeface="Arial" pitchFamily="34" charset="0"/>
              <a:buChar char="•"/>
              <a:defRPr sz="1600">
                <a:solidFill>
                  <a:srgbClr val="81817F"/>
                </a:solidFill>
                <a:latin typeface="Verdana" pitchFamily="34" charset="0"/>
                <a:ea typeface="Verdana" pitchFamily="34" charset="0"/>
                <a:cs typeface="Verdana" pitchFamily="34" charset="0"/>
              </a:defRPr>
            </a:lvl7pPr>
            <a:lvl8pPr marL="3429000" indent="-228600" defTabSz="457200" eaLnBrk="0" fontAlgn="base" hangingPunct="0">
              <a:spcBef>
                <a:spcPct val="20000"/>
              </a:spcBef>
              <a:spcAft>
                <a:spcPct val="0"/>
              </a:spcAft>
              <a:buFont typeface="Arial" pitchFamily="34" charset="0"/>
              <a:buChar char="•"/>
              <a:defRPr sz="1600">
                <a:solidFill>
                  <a:srgbClr val="81817F"/>
                </a:solidFill>
                <a:latin typeface="Verdana" pitchFamily="34" charset="0"/>
                <a:ea typeface="Verdana" pitchFamily="34" charset="0"/>
                <a:cs typeface="Verdana" pitchFamily="34" charset="0"/>
              </a:defRPr>
            </a:lvl8pPr>
            <a:lvl9pPr marL="3886200" indent="-228600" defTabSz="457200" eaLnBrk="0" fontAlgn="base" hangingPunct="0">
              <a:spcBef>
                <a:spcPct val="20000"/>
              </a:spcBef>
              <a:spcAft>
                <a:spcPct val="0"/>
              </a:spcAft>
              <a:buFont typeface="Arial" pitchFamily="34" charset="0"/>
              <a:buChar char="•"/>
              <a:defRPr sz="1600">
                <a:solidFill>
                  <a:srgbClr val="81817F"/>
                </a:solidFill>
                <a:latin typeface="Verdana" pitchFamily="34" charset="0"/>
                <a:ea typeface="Verdana" pitchFamily="34" charset="0"/>
                <a:cs typeface="Verdana" pitchFamily="34" charset="0"/>
              </a:defRPr>
            </a:lvl9pPr>
          </a:lstStyle>
          <a:p>
            <a:pPr>
              <a:spcBef>
                <a:spcPct val="0"/>
              </a:spcBef>
              <a:buFontTx/>
              <a:buNone/>
            </a:pPr>
            <a:fld id="{A6E369FF-A254-495A-8E41-6511D28A5CF2}" type="slidenum">
              <a:rPr lang="en-US" altLang="en-US" sz="1000">
                <a:solidFill>
                  <a:srgbClr val="919191"/>
                </a:solidFill>
                <a:latin typeface="Calibri" pitchFamily="34" charset="0"/>
              </a:rPr>
              <a:pPr>
                <a:spcBef>
                  <a:spcPct val="0"/>
                </a:spcBef>
                <a:buFontTx/>
                <a:buNone/>
              </a:pPr>
              <a:t>48</a:t>
            </a:fld>
            <a:endParaRPr lang="en-US" altLang="en-US" sz="1000">
              <a:solidFill>
                <a:srgbClr val="919191"/>
              </a:solidFill>
              <a:latin typeface="Calibri" pitchFamily="34" charset="0"/>
            </a:endParaRPr>
          </a:p>
        </p:txBody>
      </p:sp>
      <p:pic>
        <p:nvPicPr>
          <p:cNvPr id="53253" name="Picture 1" descr="VTM_PPT building.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39825" y="3624263"/>
            <a:ext cx="3494088"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1171274"/>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up with related entities</a:t>
            </a:r>
            <a:endParaRPr lang="en-US" dirty="0"/>
          </a:p>
        </p:txBody>
      </p:sp>
      <p:sp>
        <p:nvSpPr>
          <p:cNvPr id="3" name="Content Placeholder 2"/>
          <p:cNvSpPr>
            <a:spLocks noGrp="1"/>
          </p:cNvSpPr>
          <p:nvPr>
            <p:ph idx="1"/>
          </p:nvPr>
        </p:nvSpPr>
        <p:spPr/>
        <p:txBody>
          <a:bodyPr>
            <a:normAutofit/>
          </a:bodyPr>
          <a:lstStyle/>
          <a:p>
            <a:r>
              <a:rPr lang="en-US" sz="2400" dirty="0" smtClean="0"/>
              <a:t>Crypto module people are working on forming an Information Assurance Alliance</a:t>
            </a:r>
          </a:p>
          <a:p>
            <a:pPr lvl="1"/>
            <a:r>
              <a:rPr lang="en-US" sz="2000" dirty="0" smtClean="0"/>
              <a:t>501(c)(6)</a:t>
            </a:r>
          </a:p>
          <a:p>
            <a:pPr lvl="1"/>
            <a:r>
              <a:rPr lang="en-US" sz="2000" dirty="0" smtClean="0"/>
              <a:t>Light-touch umbrella to provide shared services (legal, accounting, infrastructure)</a:t>
            </a:r>
          </a:p>
          <a:p>
            <a:pPr lvl="1"/>
            <a:r>
              <a:rPr lang="en-US" sz="2000" dirty="0" smtClean="0"/>
              <a:t>Autonomous entities underneath:</a:t>
            </a:r>
          </a:p>
          <a:p>
            <a:pPr lvl="2"/>
            <a:r>
              <a:rPr lang="en-US" sz="1800" dirty="0" smtClean="0"/>
              <a:t>CMUF</a:t>
            </a:r>
          </a:p>
          <a:p>
            <a:pPr lvl="2"/>
            <a:r>
              <a:rPr lang="en-US" sz="1800" dirty="0" smtClean="0"/>
              <a:t>ICMC</a:t>
            </a:r>
          </a:p>
          <a:p>
            <a:pPr lvl="2"/>
            <a:r>
              <a:rPr lang="en-US" sz="1800" dirty="0" smtClean="0"/>
              <a:t>Others</a:t>
            </a:r>
          </a:p>
          <a:p>
            <a:pPr lvl="2"/>
            <a:r>
              <a:rPr lang="en-US" sz="1800" dirty="0" smtClean="0"/>
              <a:t>CCUF?</a:t>
            </a:r>
            <a:endParaRPr lang="en-US" sz="1800" dirty="0"/>
          </a:p>
        </p:txBody>
      </p:sp>
      <p:sp>
        <p:nvSpPr>
          <p:cNvPr id="4" name="Slide Number Placeholder 3"/>
          <p:cNvSpPr>
            <a:spLocks noGrp="1"/>
          </p:cNvSpPr>
          <p:nvPr>
            <p:ph type="sldNum" sz="quarter" idx="12"/>
          </p:nvPr>
        </p:nvSpPr>
        <p:spPr/>
        <p:txBody>
          <a:bodyPr/>
          <a:lstStyle/>
          <a:p>
            <a:fld id="{AF839A5B-9E40-41B8-B996-A151934C2C87}" type="slidenum">
              <a:rPr lang="en-US" smtClean="0"/>
              <a:pPr/>
              <a:t>49</a:t>
            </a:fld>
            <a:endParaRPr lang="en-US"/>
          </a:p>
        </p:txBody>
      </p:sp>
      <p:sp>
        <p:nvSpPr>
          <p:cNvPr id="5" name="Date Placeholder 4"/>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6541307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Can’t we just fix the infrastructure problem?</a:t>
            </a:r>
            <a:endParaRPr lang="en-US" dirty="0"/>
          </a:p>
        </p:txBody>
      </p:sp>
      <p:sp>
        <p:nvSpPr>
          <p:cNvPr id="3" name="Content Placeholder 2"/>
          <p:cNvSpPr>
            <a:spLocks noGrp="1"/>
          </p:cNvSpPr>
          <p:nvPr>
            <p:ph idx="1"/>
          </p:nvPr>
        </p:nvSpPr>
        <p:spPr/>
        <p:txBody>
          <a:bodyPr>
            <a:normAutofit/>
          </a:bodyPr>
          <a:lstStyle/>
          <a:p>
            <a:pPr marL="68580" indent="0">
              <a:buNone/>
            </a:pPr>
            <a:r>
              <a:rPr lang="en-US" sz="2400" dirty="0" smtClean="0"/>
              <a:t>We have looked at a number of possibilities:</a:t>
            </a:r>
          </a:p>
          <a:p>
            <a:r>
              <a:rPr lang="en-US" sz="2400" dirty="0"/>
              <a:t>Host our own open </a:t>
            </a:r>
            <a:r>
              <a:rPr lang="en-US" sz="2400" dirty="0" smtClean="0"/>
              <a:t>source instance of  </a:t>
            </a:r>
            <a:r>
              <a:rPr lang="en-US" sz="2400" dirty="0" err="1"/>
              <a:t>Teamlab</a:t>
            </a:r>
            <a:endParaRPr lang="en-US" sz="2400" dirty="0"/>
          </a:p>
          <a:p>
            <a:r>
              <a:rPr lang="en-US" sz="2400" dirty="0" smtClean="0"/>
              <a:t>Use a Drupal </a:t>
            </a:r>
            <a:r>
              <a:rPr lang="en-US" sz="2400" dirty="0" err="1" smtClean="0"/>
              <a:t>distro</a:t>
            </a:r>
            <a:r>
              <a:rPr lang="en-US" sz="2400" dirty="0" smtClean="0"/>
              <a:t> (or similar open source)</a:t>
            </a:r>
          </a:p>
          <a:p>
            <a:pPr lvl="1"/>
            <a:r>
              <a:rPr lang="en-US" sz="2000" dirty="0" smtClean="0"/>
              <a:t>Commons (host ourselves, or  outsource to </a:t>
            </a:r>
            <a:r>
              <a:rPr lang="en-US" sz="2000" dirty="0" err="1" smtClean="0"/>
              <a:t>Acquia</a:t>
            </a:r>
            <a:r>
              <a:rPr lang="en-US" sz="2000" dirty="0" smtClean="0"/>
              <a:t>)</a:t>
            </a:r>
          </a:p>
          <a:p>
            <a:pPr lvl="1"/>
            <a:r>
              <a:rPr lang="en-US" sz="2000" dirty="0" smtClean="0"/>
              <a:t>Atrium (host ourselves, or outsource to Phase2)</a:t>
            </a:r>
          </a:p>
          <a:p>
            <a:r>
              <a:rPr lang="en-US" sz="2400" dirty="0" smtClean="0"/>
              <a:t>Use a commercial service, like Causeway</a:t>
            </a:r>
          </a:p>
          <a:p>
            <a:pPr lvl="1"/>
            <a:r>
              <a:rPr lang="en-US" sz="2000" dirty="0" smtClean="0"/>
              <a:t>Separately, or as part of VTM Group package</a:t>
            </a:r>
          </a:p>
          <a:p>
            <a:endParaRPr lang="en-US" sz="2400" dirty="0" smtClean="0"/>
          </a:p>
          <a:p>
            <a:endParaRPr lang="en-US" sz="2400" dirty="0"/>
          </a:p>
        </p:txBody>
      </p:sp>
      <p:sp>
        <p:nvSpPr>
          <p:cNvPr id="4" name="Slide Number Placeholder 3"/>
          <p:cNvSpPr>
            <a:spLocks noGrp="1"/>
          </p:cNvSpPr>
          <p:nvPr>
            <p:ph type="sldNum" sz="quarter" idx="12"/>
          </p:nvPr>
        </p:nvSpPr>
        <p:spPr/>
        <p:txBody>
          <a:bodyPr/>
          <a:lstStyle/>
          <a:p>
            <a:fld id="{AF839A5B-9E40-41B8-B996-A151934C2C87}" type="slidenum">
              <a:rPr lang="en-US" smtClean="0"/>
              <a:pPr/>
              <a:t>5</a:t>
            </a:fld>
            <a:endParaRPr lang="en-US"/>
          </a:p>
        </p:txBody>
      </p:sp>
      <p:sp>
        <p:nvSpPr>
          <p:cNvPr id="5" name="Date Placeholder 4"/>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10823726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Any solution requires some combination of </a:t>
            </a:r>
            <a:r>
              <a:rPr lang="en-US" dirty="0" smtClean="0"/>
              <a:t>time and money</a:t>
            </a:r>
            <a:endParaRPr lang="en-US" dirty="0"/>
          </a:p>
        </p:txBody>
      </p:sp>
      <p:sp>
        <p:nvSpPr>
          <p:cNvPr id="4" name="Slide Number Placeholder 3"/>
          <p:cNvSpPr>
            <a:spLocks noGrp="1"/>
          </p:cNvSpPr>
          <p:nvPr>
            <p:ph type="sldNum" sz="quarter" idx="12"/>
          </p:nvPr>
        </p:nvSpPr>
        <p:spPr/>
        <p:txBody>
          <a:bodyPr/>
          <a:lstStyle/>
          <a:p>
            <a:fld id="{AF839A5B-9E40-41B8-B996-A151934C2C87}" type="slidenum">
              <a:rPr lang="en-US" smtClean="0"/>
              <a:pPr/>
              <a:t>6</a:t>
            </a:fld>
            <a:endParaRPr lang="en-US"/>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032894347"/>
              </p:ext>
            </p:extLst>
          </p:nvPr>
        </p:nvGraphicFramePr>
        <p:xfrm>
          <a:off x="609600" y="1737360"/>
          <a:ext cx="7848600" cy="41148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719217"/>
                <a:gridCol w="1569720"/>
                <a:gridCol w="1569720"/>
                <a:gridCol w="1389743"/>
                <a:gridCol w="1600200"/>
              </a:tblGrid>
              <a:tr h="123190">
                <a:tc rowSpan="2">
                  <a:txBody>
                    <a:bodyPr/>
                    <a:lstStyle/>
                    <a:p>
                      <a:endParaRPr lang="en-US" sz="1600" dirty="0" smtClean="0">
                        <a:solidFill>
                          <a:schemeClr val="bg1"/>
                        </a:solidFill>
                        <a:effectLst>
                          <a:outerShdw blurRad="38100" dist="38100" dir="2700000" algn="tl">
                            <a:srgbClr val="000000">
                              <a:alpha val="43137"/>
                            </a:srgbClr>
                          </a:outerShdw>
                        </a:effectLst>
                      </a:endParaRPr>
                    </a:p>
                    <a:p>
                      <a:endParaRPr lang="en-US" sz="1600" dirty="0" smtClean="0">
                        <a:solidFill>
                          <a:schemeClr val="bg1"/>
                        </a:solidFill>
                        <a:effectLst>
                          <a:outerShdw blurRad="38100" dist="38100" dir="2700000" algn="tl">
                            <a:srgbClr val="000000">
                              <a:alpha val="43137"/>
                            </a:srgbClr>
                          </a:outerShdw>
                        </a:effectLst>
                      </a:endParaRPr>
                    </a:p>
                    <a:p>
                      <a:r>
                        <a:rPr lang="en-US" sz="1600" dirty="0" smtClean="0">
                          <a:solidFill>
                            <a:schemeClr val="bg1"/>
                          </a:solidFill>
                          <a:effectLst>
                            <a:outerShdw blurRad="38100" dist="38100" dir="2700000" algn="tl">
                              <a:srgbClr val="000000">
                                <a:alpha val="43137"/>
                              </a:srgbClr>
                            </a:outerShdw>
                          </a:effectLst>
                        </a:rPr>
                        <a:t>Solution</a:t>
                      </a:r>
                      <a:endParaRPr lang="en-US" sz="1600" dirty="0">
                        <a:solidFill>
                          <a:schemeClr val="bg1"/>
                        </a:solidFill>
                        <a:effectLst>
                          <a:outerShdw blurRad="38100" dist="38100" dir="2700000" algn="tl">
                            <a:srgbClr val="000000">
                              <a:alpha val="43137"/>
                            </a:srgbClr>
                          </a:outerShdw>
                        </a:effectLst>
                      </a:endParaRPr>
                    </a:p>
                  </a:txBody>
                  <a:tcPr/>
                </a:tc>
                <a:tc gridSpan="2">
                  <a:txBody>
                    <a:bodyPr/>
                    <a:lstStyle/>
                    <a:p>
                      <a:pPr algn="ctr"/>
                      <a:r>
                        <a:rPr lang="en-US" sz="3600" b="1" dirty="0" smtClean="0">
                          <a:solidFill>
                            <a:schemeClr val="tx1"/>
                          </a:solidFill>
                          <a:effectLst>
                            <a:outerShdw blurRad="38100" dist="38100" dir="2700000" algn="tl">
                              <a:srgbClr val="000000">
                                <a:alpha val="43137"/>
                              </a:srgbClr>
                            </a:outerShdw>
                          </a:effectLst>
                          <a:sym typeface="Wingdings"/>
                        </a:rPr>
                        <a:t></a:t>
                      </a:r>
                      <a:endParaRPr lang="en-US" sz="3600" dirty="0">
                        <a:effectLst>
                          <a:outerShdw blurRad="38100" dist="38100" dir="2700000" algn="tl">
                            <a:srgbClr val="000000">
                              <a:alpha val="43137"/>
                            </a:srgbClr>
                          </a:outerShdw>
                        </a:effectLst>
                      </a:endParaRPr>
                    </a:p>
                  </a:txBody>
                  <a:tcPr/>
                </a:tc>
                <a:tc hMerge="1">
                  <a:txBody>
                    <a:bodyPr/>
                    <a:lstStyle/>
                    <a:p>
                      <a:endParaRPr lang="en-US" dirty="0">
                        <a:effectLst>
                          <a:outerShdw blurRad="38100" dist="38100" dir="2700000" algn="tl">
                            <a:srgbClr val="000000">
                              <a:alpha val="43137"/>
                            </a:srgbClr>
                          </a:outerShdw>
                        </a:effectLst>
                      </a:endParaRPr>
                    </a:p>
                  </a:txBody>
                  <a:tcPr/>
                </a:tc>
                <a:tc gridSpan="2">
                  <a:txBody>
                    <a:bodyPr/>
                    <a:lstStyle/>
                    <a:p>
                      <a:pPr algn="ctr"/>
                      <a:r>
                        <a:rPr lang="en-US" sz="3600" dirty="0" smtClean="0">
                          <a:solidFill>
                            <a:schemeClr val="tx1"/>
                          </a:solidFill>
                          <a:effectLst>
                            <a:outerShdw blurRad="38100" dist="38100" dir="2700000" algn="tl">
                              <a:srgbClr val="000000">
                                <a:alpha val="43137"/>
                              </a:srgbClr>
                            </a:outerShdw>
                          </a:effectLst>
                          <a:sym typeface="Webdings"/>
                        </a:rPr>
                        <a:t></a:t>
                      </a:r>
                      <a:endParaRPr lang="en-US" sz="3600" dirty="0">
                        <a:effectLst>
                          <a:outerShdw blurRad="38100" dist="38100" dir="2700000" algn="tl">
                            <a:srgbClr val="000000">
                              <a:alpha val="43137"/>
                            </a:srgbClr>
                          </a:outerShdw>
                        </a:effectLst>
                      </a:endParaRPr>
                    </a:p>
                  </a:txBody>
                  <a:tcPr/>
                </a:tc>
                <a:tc hMerge="1">
                  <a:txBody>
                    <a:bodyPr/>
                    <a:lstStyle/>
                    <a:p>
                      <a:endParaRPr lang="en-US" dirty="0">
                        <a:effectLst>
                          <a:outerShdw blurRad="38100" dist="38100" dir="2700000" algn="tl">
                            <a:srgbClr val="000000">
                              <a:alpha val="43137"/>
                            </a:srgbClr>
                          </a:outerShdw>
                        </a:effectLst>
                      </a:endParaRPr>
                    </a:p>
                  </a:txBody>
                  <a:tcPr/>
                </a:tc>
              </a:tr>
              <a:tr h="123190">
                <a:tc vMerge="1">
                  <a:txBody>
                    <a:bodyPr/>
                    <a:lstStyle/>
                    <a:p>
                      <a:endParaRPr lang="en-US" dirty="0">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Amount</a:t>
                      </a:r>
                      <a:endParaRPr lang="en-US" sz="1600" dirty="0">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Source</a:t>
                      </a:r>
                      <a:endParaRPr lang="en-US" sz="1600" dirty="0">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Amount</a:t>
                      </a:r>
                      <a:endParaRPr lang="en-US" sz="1600" dirty="0">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Source</a:t>
                      </a:r>
                      <a:endParaRPr lang="en-US" sz="1600" dirty="0">
                        <a:effectLst>
                          <a:outerShdw blurRad="38100" dist="38100" dir="2700000" algn="tl">
                            <a:srgbClr val="000000">
                              <a:alpha val="43137"/>
                            </a:srgbClr>
                          </a:outerShdw>
                        </a:effectLst>
                      </a:endParaRPr>
                    </a:p>
                  </a:txBody>
                  <a:tcPr/>
                </a:tc>
              </a:tr>
              <a:tr h="370840">
                <a:tc>
                  <a:txBody>
                    <a:bodyPr/>
                    <a:lstStyle/>
                    <a:p>
                      <a:r>
                        <a:rPr lang="en-US" sz="1400" b="1" dirty="0" smtClean="0"/>
                        <a:t>Continue</a:t>
                      </a:r>
                      <a:r>
                        <a:rPr lang="en-US" sz="1400" b="1" baseline="0" dirty="0" smtClean="0"/>
                        <a:t> as is</a:t>
                      </a:r>
                      <a:br>
                        <a:rPr lang="en-US" sz="1400" b="1" baseline="0" dirty="0" smtClean="0"/>
                      </a:br>
                      <a:r>
                        <a:rPr lang="en-US" sz="1400" b="1" baseline="0" dirty="0" smtClean="0"/>
                        <a:t>(</a:t>
                      </a:r>
                      <a:r>
                        <a:rPr lang="en-US" sz="1400" b="1" baseline="0" dirty="0" smtClean="0">
                          <a:solidFill>
                            <a:schemeClr val="accent2"/>
                          </a:solidFill>
                        </a:rPr>
                        <a:t>NOT a solution</a:t>
                      </a:r>
                      <a:r>
                        <a:rPr lang="en-US" sz="1400" b="1" baseline="0" dirty="0" smtClean="0"/>
                        <a:t>)</a:t>
                      </a:r>
                      <a:endParaRPr lang="en-US" sz="1400" b="1" dirty="0"/>
                    </a:p>
                  </a:txBody>
                  <a:tcPr/>
                </a:tc>
                <a:tc>
                  <a:txBody>
                    <a:bodyPr/>
                    <a:lstStyle/>
                    <a:p>
                      <a:r>
                        <a:rPr lang="en-US" sz="1400" dirty="0" smtClean="0"/>
                        <a:t>Current,</a:t>
                      </a:r>
                      <a:r>
                        <a:rPr lang="en-US" sz="1400" baseline="0" dirty="0" smtClean="0"/>
                        <a:t> slightly increasing</a:t>
                      </a:r>
                      <a:endParaRPr lang="en-US" sz="1400" dirty="0"/>
                    </a:p>
                  </a:txBody>
                  <a:tcPr/>
                </a:tc>
                <a:tc>
                  <a:txBody>
                    <a:bodyPr/>
                    <a:lstStyle/>
                    <a:p>
                      <a:r>
                        <a:rPr lang="en-US" sz="1400" dirty="0" smtClean="0"/>
                        <a:t>Self-sustaining (MG and leads)</a:t>
                      </a:r>
                      <a:endParaRPr lang="en-US" sz="1400" dirty="0"/>
                    </a:p>
                  </a:txBody>
                  <a:tcPr/>
                </a:tc>
                <a:tc>
                  <a:txBody>
                    <a:bodyPr/>
                    <a:lstStyle/>
                    <a:p>
                      <a:r>
                        <a:rPr lang="en-US" sz="1400" dirty="0" smtClean="0"/>
                        <a:t>$0</a:t>
                      </a:r>
                      <a:endParaRPr lang="en-US" sz="1400" dirty="0"/>
                    </a:p>
                  </a:txBody>
                  <a:tcPr/>
                </a:tc>
                <a:tc>
                  <a:txBody>
                    <a:bodyPr/>
                    <a:lstStyle/>
                    <a:p>
                      <a:r>
                        <a:rPr lang="en-US" sz="1400" dirty="0" smtClean="0"/>
                        <a:t>n/a</a:t>
                      </a:r>
                      <a:endParaRPr lang="en-US" sz="1400" dirty="0"/>
                    </a:p>
                  </a:txBody>
                  <a:tcPr/>
                </a:tc>
              </a:tr>
              <a:tr h="370840">
                <a:tc>
                  <a:txBody>
                    <a:bodyPr/>
                    <a:lstStyle/>
                    <a:p>
                      <a:r>
                        <a:rPr lang="en-US" sz="1400" b="1" dirty="0" smtClean="0"/>
                        <a:t>Self-hosting open source</a:t>
                      </a:r>
                      <a:endParaRPr lang="en-US" sz="1400" b="1" dirty="0"/>
                    </a:p>
                  </a:txBody>
                  <a:tcPr/>
                </a:tc>
                <a:tc>
                  <a:txBody>
                    <a:bodyPr/>
                    <a:lstStyle/>
                    <a:p>
                      <a:r>
                        <a:rPr lang="en-US" sz="1400" b="1" dirty="0" smtClean="0">
                          <a:solidFill>
                            <a:schemeClr val="accent2"/>
                          </a:solidFill>
                        </a:rPr>
                        <a:t>Significant time for system and site admin</a:t>
                      </a:r>
                      <a:endParaRPr lang="en-US" sz="1400" b="1" dirty="0">
                        <a:solidFill>
                          <a:schemeClr val="accent2"/>
                        </a:solidFill>
                      </a:endParaRPr>
                    </a:p>
                  </a:txBody>
                  <a:tcPr/>
                </a:tc>
                <a:tc>
                  <a:txBody>
                    <a:bodyPr/>
                    <a:lstStyle/>
                    <a:p>
                      <a:r>
                        <a:rPr lang="en-US" sz="1400" b="1" dirty="0" smtClean="0">
                          <a:solidFill>
                            <a:schemeClr val="accent2"/>
                          </a:solidFill>
                        </a:rPr>
                        <a:t>Dependent</a:t>
                      </a:r>
                      <a:r>
                        <a:rPr lang="en-US" sz="1400" b="1" baseline="0" dirty="0" smtClean="0">
                          <a:solidFill>
                            <a:schemeClr val="accent2"/>
                          </a:solidFill>
                        </a:rPr>
                        <a:t> on volunteer continuity</a:t>
                      </a:r>
                      <a:endParaRPr lang="en-US" sz="1400" b="1" dirty="0">
                        <a:solidFill>
                          <a:schemeClr val="accent2"/>
                        </a:solidFill>
                      </a:endParaRPr>
                    </a:p>
                  </a:txBody>
                  <a:tcPr/>
                </a:tc>
                <a:tc>
                  <a:txBody>
                    <a:bodyPr/>
                    <a:lstStyle/>
                    <a:p>
                      <a:r>
                        <a:rPr lang="en-US" sz="1400" dirty="0" smtClean="0"/>
                        <a:t>Minimal</a:t>
                      </a:r>
                      <a:endParaRPr lang="en-US" sz="1400" dirty="0"/>
                    </a:p>
                  </a:txBody>
                  <a:tcPr/>
                </a:tc>
                <a:tc>
                  <a:txBody>
                    <a:bodyPr/>
                    <a:lstStyle/>
                    <a:p>
                      <a:r>
                        <a:rPr lang="en-US" sz="1400" dirty="0" smtClean="0"/>
                        <a:t>Dependent on donor </a:t>
                      </a:r>
                      <a:r>
                        <a:rPr lang="en-US" sz="1400" baseline="0" dirty="0" smtClean="0"/>
                        <a:t>continuity</a:t>
                      </a:r>
                      <a:endParaRPr lang="en-US" sz="1400" dirty="0"/>
                    </a:p>
                  </a:txBody>
                  <a:tcPr/>
                </a:tc>
              </a:tr>
              <a:tr h="370840">
                <a:tc>
                  <a:txBody>
                    <a:bodyPr/>
                    <a:lstStyle/>
                    <a:p>
                      <a:r>
                        <a:rPr lang="en-US" sz="1400" b="1" dirty="0" smtClean="0"/>
                        <a:t>Donated</a:t>
                      </a:r>
                      <a:r>
                        <a:rPr lang="en-US" sz="1400" b="1" baseline="0" dirty="0" smtClean="0"/>
                        <a:t> </a:t>
                      </a:r>
                      <a:r>
                        <a:rPr lang="en-US" sz="1400" b="1" baseline="0" dirty="0" smtClean="0"/>
                        <a:t>commercial-grade hosted </a:t>
                      </a:r>
                      <a:r>
                        <a:rPr lang="en-US" sz="1400" b="1" dirty="0" smtClean="0"/>
                        <a:t>service</a:t>
                      </a:r>
                      <a:endParaRPr lang="en-US" sz="1400" b="1" dirty="0"/>
                    </a:p>
                  </a:txBody>
                  <a:tcPr/>
                </a:tc>
                <a:tc>
                  <a:txBody>
                    <a:bodyPr/>
                    <a:lstStyle/>
                    <a:p>
                      <a:r>
                        <a:rPr lang="en-US" sz="1400" dirty="0" smtClean="0"/>
                        <a:t>Decreasing for site admin;</a:t>
                      </a:r>
                      <a:r>
                        <a:rPr lang="en-US" sz="1400" baseline="0" dirty="0" smtClean="0"/>
                        <a:t> some time </a:t>
                      </a:r>
                      <a:r>
                        <a:rPr lang="en-US" sz="1400" baseline="0" dirty="0" smtClean="0"/>
                        <a:t>to solicit donors</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Self-sustaining (MG and leads)</a:t>
                      </a:r>
                    </a:p>
                  </a:txBody>
                  <a:tcPr/>
                </a:tc>
                <a:tc>
                  <a:txBody>
                    <a:bodyPr/>
                    <a:lstStyle/>
                    <a:p>
                      <a:r>
                        <a:rPr lang="en-US" sz="1400" dirty="0" smtClean="0"/>
                        <a:t>$10,000 -$20,000 / year or in-kind</a:t>
                      </a:r>
                      <a:endParaRPr lang="en-US" sz="1400" dirty="0"/>
                    </a:p>
                  </a:txBody>
                  <a:tcPr/>
                </a:tc>
                <a:tc>
                  <a:txBody>
                    <a:bodyPr/>
                    <a:lstStyle/>
                    <a:p>
                      <a:r>
                        <a:rPr lang="en-US" sz="1400" b="1" dirty="0" smtClean="0">
                          <a:solidFill>
                            <a:schemeClr val="accent2"/>
                          </a:solidFill>
                        </a:rPr>
                        <a:t>Dependent</a:t>
                      </a:r>
                      <a:r>
                        <a:rPr lang="en-US" sz="1400" b="1" baseline="0" dirty="0" smtClean="0">
                          <a:solidFill>
                            <a:schemeClr val="accent2"/>
                          </a:solidFill>
                        </a:rPr>
                        <a:t> on donor continuity</a:t>
                      </a:r>
                      <a:endParaRPr lang="en-US" sz="1400" b="1" dirty="0">
                        <a:solidFill>
                          <a:schemeClr val="accent2"/>
                        </a:solidFill>
                      </a:endParaRPr>
                    </a:p>
                  </a:txBody>
                  <a:tcPr/>
                </a:tc>
              </a:tr>
              <a:tr h="370840">
                <a:tc>
                  <a:txBody>
                    <a:bodyPr/>
                    <a:lstStyle/>
                    <a:p>
                      <a:r>
                        <a:rPr lang="en-US" sz="1400" b="1" dirty="0" smtClean="0">
                          <a:solidFill>
                            <a:srgbClr val="00B050"/>
                          </a:solidFill>
                        </a:rPr>
                        <a:t>Incorporation and </a:t>
                      </a:r>
                      <a:r>
                        <a:rPr lang="en-US" sz="1400" b="1" dirty="0" smtClean="0">
                          <a:solidFill>
                            <a:srgbClr val="00B050"/>
                          </a:solidFill>
                        </a:rPr>
                        <a:t>commercial-grade hosted service</a:t>
                      </a:r>
                      <a:endParaRPr lang="en-US" sz="1400" b="1" dirty="0">
                        <a:solidFill>
                          <a:srgbClr val="00B050"/>
                        </a:solidFill>
                      </a:endParaRPr>
                    </a:p>
                  </a:txBody>
                  <a:tcPr/>
                </a:tc>
                <a:tc>
                  <a:txBody>
                    <a:bodyPr/>
                    <a:lstStyle/>
                    <a:p>
                      <a:r>
                        <a:rPr lang="en-US" sz="1400" dirty="0" smtClean="0"/>
                        <a:t>Decreasing for site admin;</a:t>
                      </a:r>
                      <a:r>
                        <a:rPr lang="en-US" sz="1400" baseline="0" dirty="0" smtClean="0"/>
                        <a:t> some time for corporate admin</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Self-sustaining (Board and leads)</a:t>
                      </a:r>
                    </a:p>
                  </a:txBody>
                  <a:tcPr/>
                </a:tc>
                <a:tc>
                  <a:txBody>
                    <a:bodyPr/>
                    <a:lstStyle/>
                    <a:p>
                      <a:r>
                        <a:rPr lang="en-US" sz="1400" dirty="0" smtClean="0"/>
                        <a:t>~ $15,000</a:t>
                      </a:r>
                      <a:r>
                        <a:rPr lang="en-US" sz="1400" baseline="0" dirty="0" smtClean="0"/>
                        <a:t> setup, then </a:t>
                      </a:r>
                      <a:endParaRPr lang="en-US" sz="1400" dirty="0" smtClean="0"/>
                    </a:p>
                    <a:p>
                      <a:r>
                        <a:rPr lang="en-US" sz="1400" dirty="0" smtClean="0"/>
                        <a:t>$35,000 - $45,000</a:t>
                      </a:r>
                      <a:r>
                        <a:rPr lang="en-US" sz="1400" baseline="0" dirty="0" smtClean="0"/>
                        <a:t> / year</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rgbClr val="00B050"/>
                          </a:solidFill>
                        </a:rPr>
                        <a:t>Self-sustaining from annual membership fees of </a:t>
                      </a:r>
                      <a:r>
                        <a:rPr lang="en-US" sz="1400" b="1" baseline="0" dirty="0" smtClean="0">
                          <a:solidFill>
                            <a:srgbClr val="00B050"/>
                          </a:solidFill>
                        </a:rPr>
                        <a:t>$500-$1,000 </a:t>
                      </a:r>
                      <a:r>
                        <a:rPr lang="en-US" sz="1400" b="1" baseline="0" dirty="0" smtClean="0">
                          <a:solidFill>
                            <a:srgbClr val="00B050"/>
                          </a:solidFill>
                        </a:rPr>
                        <a:t>per organization*</a:t>
                      </a:r>
                      <a:endParaRPr lang="en-US" sz="1400" b="1" dirty="0">
                        <a:solidFill>
                          <a:srgbClr val="00B050"/>
                        </a:solidFill>
                      </a:endParaRPr>
                    </a:p>
                  </a:txBody>
                  <a:tcPr/>
                </a:tc>
              </a:tr>
            </a:tbl>
          </a:graphicData>
        </a:graphic>
      </p:graphicFrame>
      <p:sp>
        <p:nvSpPr>
          <p:cNvPr id="6" name="TextBox 5"/>
          <p:cNvSpPr txBox="1"/>
          <p:nvPr/>
        </p:nvSpPr>
        <p:spPr>
          <a:xfrm>
            <a:off x="5029200" y="5867400"/>
            <a:ext cx="3429000" cy="646331"/>
          </a:xfrm>
          <a:prstGeom prst="rect">
            <a:avLst/>
          </a:prstGeom>
          <a:noFill/>
        </p:spPr>
        <p:txBody>
          <a:bodyPr wrap="square" rtlCol="0">
            <a:spAutoFit/>
          </a:bodyPr>
          <a:lstStyle/>
          <a:p>
            <a:pPr algn="r"/>
            <a:r>
              <a:rPr lang="en-US" sz="1200" b="1" dirty="0" smtClean="0"/>
              <a:t>* Vendors, labs, and consultants </a:t>
            </a:r>
            <a:r>
              <a:rPr lang="en-US" sz="1200" b="1" dirty="0" smtClean="0"/>
              <a:t>only. </a:t>
            </a:r>
            <a:br>
              <a:rPr lang="en-US" sz="1200" b="1" dirty="0" smtClean="0"/>
            </a:br>
            <a:r>
              <a:rPr lang="en-US" sz="1200" b="1" dirty="0" smtClean="0"/>
              <a:t>Less for small companies and individuals.</a:t>
            </a:r>
            <a:br>
              <a:rPr lang="en-US" sz="1200" b="1" dirty="0" smtClean="0"/>
            </a:br>
            <a:r>
              <a:rPr lang="en-US" sz="1200" b="1" dirty="0" smtClean="0"/>
              <a:t>Others (schemes, end users, etc.) are </a:t>
            </a:r>
            <a:r>
              <a:rPr lang="en-US" sz="1200" b="1" dirty="0" smtClean="0"/>
              <a:t>still </a:t>
            </a:r>
            <a:r>
              <a:rPr lang="en-US" sz="1200" b="1" dirty="0" smtClean="0"/>
              <a:t>free.</a:t>
            </a:r>
            <a:endParaRPr lang="en-US" sz="1200" b="1" dirty="0"/>
          </a:p>
        </p:txBody>
      </p:sp>
      <p:sp>
        <p:nvSpPr>
          <p:cNvPr id="3" name="Date Placeholder 2"/>
          <p:cNvSpPr>
            <a:spLocks noGrp="1"/>
          </p:cNvSpPr>
          <p:nvPr>
            <p:ph type="dt" sz="half" idx="10"/>
          </p:nvPr>
        </p:nvSpPr>
        <p:spPr/>
        <p:txBody>
          <a:bodyPr/>
          <a:lstStyle/>
          <a:p>
            <a:r>
              <a:rPr lang="en-US" smtClean="0"/>
              <a:t>4 September 2014</a:t>
            </a:r>
            <a:endParaRPr lang="en-US"/>
          </a:p>
        </p:txBody>
      </p:sp>
      <p:sp>
        <p:nvSpPr>
          <p:cNvPr id="7" name="Footer Placeholder 6"/>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30763839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infrastructure</a:t>
            </a:r>
            <a:endParaRPr lang="en-US" dirty="0"/>
          </a:p>
        </p:txBody>
      </p:sp>
      <p:pic>
        <p:nvPicPr>
          <p:cNvPr id="7" name="Introduction to Causeway.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762000" y="1676400"/>
            <a:ext cx="7772400" cy="4371975"/>
          </a:xfrm>
        </p:spPr>
      </p:pic>
      <p:sp>
        <p:nvSpPr>
          <p:cNvPr id="4" name="Date Placeholder 3"/>
          <p:cNvSpPr>
            <a:spLocks noGrp="1"/>
          </p:cNvSpPr>
          <p:nvPr>
            <p:ph type="dt" sz="half" idx="10"/>
          </p:nvPr>
        </p:nvSpPr>
        <p:spPr/>
        <p:txBody>
          <a:bodyPr/>
          <a:lstStyle/>
          <a:p>
            <a:r>
              <a:rPr lang="en-US" smtClean="0"/>
              <a:t>4 September 2014</a:t>
            </a:r>
            <a:endParaRPr lang="en-US"/>
          </a:p>
        </p:txBody>
      </p:sp>
      <p:sp>
        <p:nvSpPr>
          <p:cNvPr id="5" name="Footer Placeholder 4"/>
          <p:cNvSpPr>
            <a:spLocks noGrp="1"/>
          </p:cNvSpPr>
          <p:nvPr>
            <p:ph type="ftr" sz="quarter" idx="11"/>
          </p:nvPr>
        </p:nvSpPr>
        <p:spPr/>
        <p:txBody>
          <a:bodyPr/>
          <a:lstStyle/>
          <a:p>
            <a:r>
              <a:rPr lang="en-US" smtClean="0"/>
              <a:t>CCUF Incorporation - B. Smithson</a:t>
            </a:r>
            <a:endParaRPr lang="en-US"/>
          </a:p>
        </p:txBody>
      </p:sp>
      <p:sp>
        <p:nvSpPr>
          <p:cNvPr id="6" name="Slide Number Placeholder 5"/>
          <p:cNvSpPr>
            <a:spLocks noGrp="1"/>
          </p:cNvSpPr>
          <p:nvPr>
            <p:ph type="sldNum" sz="quarter" idx="12"/>
          </p:nvPr>
        </p:nvSpPr>
        <p:spPr/>
        <p:txBody>
          <a:bodyPr/>
          <a:lstStyle/>
          <a:p>
            <a:fld id="{AF839A5B-9E40-41B8-B996-A151934C2C87}" type="slidenum">
              <a:rPr lang="en-US" smtClean="0"/>
              <a:pPr/>
              <a:t>7</a:t>
            </a:fld>
            <a:endParaRPr lang="en-US"/>
          </a:p>
        </p:txBody>
      </p:sp>
    </p:spTree>
    <p:extLst>
      <p:ext uri="{BB962C8B-B14F-4D97-AF65-F5344CB8AC3E}">
        <p14:creationId xmlns:p14="http://schemas.microsoft.com/office/powerpoint/2010/main" val="21044362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solution</a:t>
            </a:r>
            <a:r>
              <a:rPr lang="en-US" dirty="0" smtClean="0"/>
              <a:t>? </a:t>
            </a:r>
            <a:r>
              <a:rPr lang="en-US" dirty="0" smtClean="0"/>
              <a:t>Why?</a:t>
            </a:r>
            <a:r>
              <a:rPr lang="en-US" dirty="0" smtClean="0"/>
              <a:t/>
            </a:r>
            <a:br>
              <a:rPr lang="en-US" dirty="0" smtClean="0"/>
            </a:br>
            <a:r>
              <a:rPr lang="en-US" sz="1800" dirty="0" smtClean="0"/>
              <a:t>                (hint</a:t>
            </a:r>
            <a:r>
              <a:rPr lang="en-US" sz="1800" dirty="0" smtClean="0"/>
              <a:t>: </a:t>
            </a:r>
            <a:r>
              <a:rPr lang="en-US" sz="1800" i="1" dirty="0" smtClean="0"/>
              <a:t>“Incorporate”</a:t>
            </a:r>
            <a:r>
              <a:rPr lang="en-US" sz="1800" dirty="0" smtClean="0"/>
              <a:t>)</a:t>
            </a:r>
            <a:endParaRPr lang="en-US" sz="1800" dirty="0"/>
          </a:p>
        </p:txBody>
      </p:sp>
      <p:sp>
        <p:nvSpPr>
          <p:cNvPr id="3" name="Content Placeholder 2"/>
          <p:cNvSpPr>
            <a:spLocks noGrp="1"/>
          </p:cNvSpPr>
          <p:nvPr>
            <p:ph idx="1"/>
          </p:nvPr>
        </p:nvSpPr>
        <p:spPr>
          <a:xfrm>
            <a:off x="914400" y="1371600"/>
            <a:ext cx="7772400" cy="4953000"/>
          </a:xfrm>
        </p:spPr>
        <p:txBody>
          <a:bodyPr>
            <a:noAutofit/>
          </a:bodyPr>
          <a:lstStyle/>
          <a:p>
            <a:r>
              <a:rPr lang="en-US" sz="2400" dirty="0" smtClean="0"/>
              <a:t>Legal – </a:t>
            </a:r>
            <a:r>
              <a:rPr lang="en-US" sz="2400" dirty="0" smtClean="0"/>
              <a:t>can enter into formal agreements</a:t>
            </a:r>
          </a:p>
          <a:p>
            <a:pPr lvl="1"/>
            <a:r>
              <a:rPr lang="en-US" sz="2000" dirty="0" smtClean="0"/>
              <a:t>With service providers</a:t>
            </a:r>
          </a:p>
          <a:p>
            <a:pPr lvl="1"/>
            <a:r>
              <a:rPr lang="en-US" sz="2000" dirty="0" smtClean="0"/>
              <a:t>With the CCRA(?)</a:t>
            </a:r>
          </a:p>
          <a:p>
            <a:r>
              <a:rPr lang="en-US" sz="2400" dirty="0" smtClean="0"/>
              <a:t>Financial – can receive and spend money</a:t>
            </a:r>
            <a:endParaRPr lang="en-US" sz="2400" dirty="0" smtClean="0"/>
          </a:p>
          <a:p>
            <a:pPr lvl="1"/>
            <a:r>
              <a:rPr lang="en-US" sz="2000" dirty="0" smtClean="0"/>
              <a:t>For </a:t>
            </a:r>
            <a:r>
              <a:rPr lang="en-US" sz="2000" dirty="0" smtClean="0"/>
              <a:t>commercial IT tools, support, </a:t>
            </a:r>
            <a:r>
              <a:rPr lang="en-US" sz="2000" dirty="0" smtClean="0"/>
              <a:t>service level agreement</a:t>
            </a:r>
            <a:endParaRPr lang="en-US" sz="2000" dirty="0" smtClean="0"/>
          </a:p>
          <a:p>
            <a:pPr lvl="1"/>
            <a:r>
              <a:rPr lang="en-US" sz="2000" dirty="0" smtClean="0"/>
              <a:t>For professional services (legal, accounting, billing, etc.)</a:t>
            </a:r>
          </a:p>
          <a:p>
            <a:pPr lvl="1"/>
            <a:r>
              <a:rPr lang="en-US" sz="2000" dirty="0" smtClean="0"/>
              <a:t>For equipment rental or purchase, or for other supplies</a:t>
            </a:r>
          </a:p>
          <a:p>
            <a:pPr lvl="1"/>
            <a:r>
              <a:rPr lang="en-US" sz="2000" dirty="0" smtClean="0"/>
              <a:t>For conference </a:t>
            </a:r>
            <a:r>
              <a:rPr lang="en-US" sz="2000" dirty="0" smtClean="0"/>
              <a:t>/ event </a:t>
            </a:r>
            <a:r>
              <a:rPr lang="en-US" sz="2000" dirty="0" smtClean="0"/>
              <a:t>planning </a:t>
            </a:r>
            <a:r>
              <a:rPr lang="en-US" sz="2000" dirty="0" smtClean="0"/>
              <a:t>services and reservation deposits</a:t>
            </a:r>
            <a:endParaRPr lang="en-US" sz="2000" dirty="0" smtClean="0"/>
          </a:p>
          <a:p>
            <a:r>
              <a:rPr lang="en-US" sz="2400" dirty="0" smtClean="0"/>
              <a:t>Insurance – can provide some protection for members</a:t>
            </a:r>
            <a:endParaRPr lang="en-US" sz="2400" dirty="0" smtClean="0"/>
          </a:p>
          <a:p>
            <a:pPr lvl="1"/>
            <a:r>
              <a:rPr lang="en-US" sz="2000" dirty="0" smtClean="0"/>
              <a:t>Liability protection for officers, board, leads, and meeting hosts</a:t>
            </a:r>
            <a:endParaRPr lang="en-US" sz="2000" dirty="0" smtClean="0"/>
          </a:p>
          <a:p>
            <a:pPr lvl="1"/>
            <a:r>
              <a:rPr lang="en-US" sz="2000" dirty="0" smtClean="0"/>
              <a:t>Recognition as a standards organization for anti-trust </a:t>
            </a:r>
            <a:r>
              <a:rPr lang="en-US" sz="2000" dirty="0" smtClean="0"/>
              <a:t>protection</a:t>
            </a:r>
          </a:p>
          <a:p>
            <a:r>
              <a:rPr lang="en-US" sz="2400" dirty="0"/>
              <a:t>Continuity </a:t>
            </a:r>
            <a:r>
              <a:rPr lang="en-US" sz="2400" dirty="0" smtClean="0"/>
              <a:t>– it outlives its volunteers!</a:t>
            </a:r>
            <a:endParaRPr lang="en-US" sz="2000" dirty="0" smtClean="0"/>
          </a:p>
          <a:p>
            <a:pPr lvl="1"/>
            <a:endParaRPr lang="en-US" sz="2000" dirty="0" smtClean="0"/>
          </a:p>
          <a:p>
            <a:pPr lvl="1"/>
            <a:endParaRPr lang="en-US" sz="2000" dirty="0" smtClean="0"/>
          </a:p>
          <a:p>
            <a:endParaRPr lang="en-US" sz="2400" dirty="0" smtClean="0"/>
          </a:p>
        </p:txBody>
      </p:sp>
      <p:sp>
        <p:nvSpPr>
          <p:cNvPr id="5" name="Slide Number Placeholder 4"/>
          <p:cNvSpPr>
            <a:spLocks noGrp="1"/>
          </p:cNvSpPr>
          <p:nvPr>
            <p:ph type="sldNum" sz="quarter" idx="12"/>
          </p:nvPr>
        </p:nvSpPr>
        <p:spPr/>
        <p:txBody>
          <a:bodyPr/>
          <a:lstStyle/>
          <a:p>
            <a:fld id="{AF839A5B-9E40-41B8-B996-A151934C2C87}" type="slidenum">
              <a:rPr lang="en-US" smtClean="0"/>
              <a:pPr/>
              <a:t>8</a:t>
            </a:fld>
            <a:endParaRPr lang="en-US"/>
          </a:p>
        </p:txBody>
      </p:sp>
      <p:sp>
        <p:nvSpPr>
          <p:cNvPr id="4" name="Date Placeholder 3"/>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Smithson</a:t>
            </a:r>
            <a:endParaRPr lang="en-US"/>
          </a:p>
        </p:txBody>
      </p:sp>
    </p:spTree>
    <p:extLst>
      <p:ext uri="{BB962C8B-B14F-4D97-AF65-F5344CB8AC3E}">
        <p14:creationId xmlns:p14="http://schemas.microsoft.com/office/powerpoint/2010/main" val="538049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some of our options?</a:t>
            </a:r>
            <a:endParaRPr lang="en-US" dirty="0"/>
          </a:p>
        </p:txBody>
      </p:sp>
      <p:sp>
        <p:nvSpPr>
          <p:cNvPr id="3" name="Content Placeholder 2"/>
          <p:cNvSpPr>
            <a:spLocks noGrp="1"/>
          </p:cNvSpPr>
          <p:nvPr>
            <p:ph idx="1"/>
          </p:nvPr>
        </p:nvSpPr>
        <p:spPr>
          <a:xfrm>
            <a:off x="914400" y="1524000"/>
            <a:ext cx="7772400" cy="4831560"/>
          </a:xfrm>
        </p:spPr>
        <p:txBody>
          <a:bodyPr>
            <a:noAutofit/>
          </a:bodyPr>
          <a:lstStyle/>
          <a:p>
            <a:r>
              <a:rPr lang="en-US" sz="2400" dirty="0" smtClean="0"/>
              <a:t>We’ve looked at these options:</a:t>
            </a:r>
          </a:p>
          <a:p>
            <a:pPr lvl="1"/>
            <a:r>
              <a:rPr lang="en-US" sz="2000" dirty="0" smtClean="0"/>
              <a:t>Form </a:t>
            </a:r>
            <a:r>
              <a:rPr lang="en-US" sz="2000" dirty="0" smtClean="0"/>
              <a:t>a 501(c)(6) non-profit </a:t>
            </a:r>
            <a:r>
              <a:rPr lang="en-US" sz="2000" dirty="0" smtClean="0"/>
              <a:t>corporation and operate it ourselves</a:t>
            </a:r>
            <a:endParaRPr lang="en-US" sz="2000" dirty="0" smtClean="0"/>
          </a:p>
          <a:p>
            <a:pPr lvl="1"/>
            <a:r>
              <a:rPr lang="en-US" sz="2000" dirty="0"/>
              <a:t>Team up with a related organization (e.g., the </a:t>
            </a:r>
            <a:r>
              <a:rPr lang="en-US" sz="2000" dirty="0" smtClean="0"/>
              <a:t>CMUF) </a:t>
            </a:r>
            <a:r>
              <a:rPr lang="en-US" sz="2000" dirty="0"/>
              <a:t>to form an umbrella 501(c)(6) corporation</a:t>
            </a:r>
          </a:p>
          <a:p>
            <a:pPr lvl="1"/>
            <a:r>
              <a:rPr lang="en-US" sz="2000" dirty="0" smtClean="0"/>
              <a:t>Incorporate </a:t>
            </a:r>
            <a:r>
              <a:rPr lang="en-US" sz="2000" dirty="0" smtClean="0"/>
              <a:t>under an existing umbrella </a:t>
            </a:r>
            <a:r>
              <a:rPr lang="en-US" sz="2000" dirty="0" smtClean="0"/>
              <a:t>organization</a:t>
            </a:r>
            <a:r>
              <a:rPr lang="en-US" sz="2000" dirty="0" smtClean="0"/>
              <a:t>, such as IEEE-ISTO</a:t>
            </a:r>
          </a:p>
          <a:p>
            <a:pPr lvl="1"/>
            <a:r>
              <a:rPr lang="en-US" sz="2000" dirty="0" smtClean="0"/>
              <a:t>Incorporate ourselves and employ </a:t>
            </a:r>
            <a:r>
              <a:rPr lang="en-US" sz="2000" dirty="0" smtClean="0"/>
              <a:t>a management </a:t>
            </a:r>
            <a:r>
              <a:rPr lang="en-US" sz="2000" dirty="0" smtClean="0"/>
              <a:t>company, such as VTM </a:t>
            </a:r>
            <a:r>
              <a:rPr lang="en-US" sz="2000" dirty="0" smtClean="0"/>
              <a:t>group, for operations</a:t>
            </a:r>
          </a:p>
          <a:p>
            <a:pPr lvl="1"/>
            <a:endParaRPr lang="en-US" sz="2000" dirty="0"/>
          </a:p>
        </p:txBody>
      </p:sp>
      <p:sp>
        <p:nvSpPr>
          <p:cNvPr id="5" name="Slide Number Placeholder 4"/>
          <p:cNvSpPr>
            <a:spLocks noGrp="1"/>
          </p:cNvSpPr>
          <p:nvPr>
            <p:ph type="sldNum" sz="quarter" idx="12"/>
          </p:nvPr>
        </p:nvSpPr>
        <p:spPr/>
        <p:txBody>
          <a:bodyPr/>
          <a:lstStyle/>
          <a:p>
            <a:fld id="{AF839A5B-9E40-41B8-B996-A151934C2C87}" type="slidenum">
              <a:rPr lang="en-US" smtClean="0"/>
              <a:pPr/>
              <a:t>9</a:t>
            </a:fld>
            <a:endParaRPr lang="en-US"/>
          </a:p>
        </p:txBody>
      </p:sp>
      <p:sp>
        <p:nvSpPr>
          <p:cNvPr id="4" name="Date Placeholder 3"/>
          <p:cNvSpPr>
            <a:spLocks noGrp="1"/>
          </p:cNvSpPr>
          <p:nvPr>
            <p:ph type="dt" sz="half" idx="10"/>
          </p:nvPr>
        </p:nvSpPr>
        <p:spPr/>
        <p:txBody>
          <a:bodyPr/>
          <a:lstStyle/>
          <a:p>
            <a:r>
              <a:rPr lang="en-US" smtClean="0"/>
              <a:t>4 September 2014</a:t>
            </a:r>
            <a:endParaRPr lang="en-US"/>
          </a:p>
        </p:txBody>
      </p:sp>
      <p:sp>
        <p:nvSpPr>
          <p:cNvPr id="6" name="Footer Placeholder 5"/>
          <p:cNvSpPr>
            <a:spLocks noGrp="1"/>
          </p:cNvSpPr>
          <p:nvPr>
            <p:ph type="ftr" sz="quarter" idx="11"/>
          </p:nvPr>
        </p:nvSpPr>
        <p:spPr/>
        <p:txBody>
          <a:bodyPr/>
          <a:lstStyle/>
          <a:p>
            <a:r>
              <a:rPr lang="en-US" smtClean="0"/>
              <a:t>CCUF Incorporation - B. </a:t>
            </a:r>
            <a:r>
              <a:rPr lang="en-US" dirty="0" smtClean="0"/>
              <a:t>Smithson</a:t>
            </a:r>
            <a:endParaRPr lang="en-US" dirty="0"/>
          </a:p>
        </p:txBody>
      </p:sp>
    </p:spTree>
    <p:extLst>
      <p:ext uri="{BB962C8B-B14F-4D97-AF65-F5344CB8AC3E}">
        <p14:creationId xmlns:p14="http://schemas.microsoft.com/office/powerpoint/2010/main" val="5547694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roduction to the CCUF">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VTM">
      <a:dk1>
        <a:srgbClr val="3C3C3B"/>
      </a:dk1>
      <a:lt1>
        <a:sysClr val="window" lastClr="FFFFFF"/>
      </a:lt1>
      <a:dk2>
        <a:srgbClr val="1F497D"/>
      </a:dk2>
      <a:lt2>
        <a:srgbClr val="D2DBE2"/>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__DOCUME~1_jpane_LOCALS~1_TEMPOR~1_Content.MSO_070609~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Introduction to the CCUF</Template>
  <TotalTime>3657</TotalTime>
  <Words>4454</Words>
  <Application>Microsoft Office PowerPoint</Application>
  <PresentationFormat>On-screen Show (4:3)</PresentationFormat>
  <Paragraphs>886</Paragraphs>
  <Slides>49</Slides>
  <Notes>17</Notes>
  <HiddenSlides>0</HiddenSlides>
  <MMClips>1</MMClips>
  <ScaleCrop>false</ScaleCrop>
  <HeadingPairs>
    <vt:vector size="4" baseType="variant">
      <vt:variant>
        <vt:lpstr>Theme</vt:lpstr>
      </vt:variant>
      <vt:variant>
        <vt:i4>3</vt:i4>
      </vt:variant>
      <vt:variant>
        <vt:lpstr>Slide Titles</vt:lpstr>
      </vt:variant>
      <vt:variant>
        <vt:i4>49</vt:i4>
      </vt:variant>
    </vt:vector>
  </HeadingPairs>
  <TitlesOfParts>
    <vt:vector size="52" baseType="lpstr">
      <vt:lpstr>Introduction to the CCUF</vt:lpstr>
      <vt:lpstr>Office Theme</vt:lpstr>
      <vt:lpstr>C__DOCUME~1_jpane_LOCALS~1_TEMPOR~1_Content.MSO_070609~1[1]</vt:lpstr>
      <vt:lpstr>CCUF incorporation </vt:lpstr>
      <vt:lpstr>Agenda</vt:lpstr>
      <vt:lpstr>What is the problem?</vt:lpstr>
      <vt:lpstr>It is only getting worse</vt:lpstr>
      <vt:lpstr>Can’t we just fix the infrastructure problem?</vt:lpstr>
      <vt:lpstr>Any solution requires some combination of time and money</vt:lpstr>
      <vt:lpstr>Example infrastructure</vt:lpstr>
      <vt:lpstr>What’s the solution? Why?                 (hint: “Incorporate”)</vt:lpstr>
      <vt:lpstr>What are some of our options?</vt:lpstr>
      <vt:lpstr>Comparison</vt:lpstr>
      <vt:lpstr>Cost detail</vt:lpstr>
      <vt:lpstr>Recommendation</vt:lpstr>
      <vt:lpstr>How would it be funded?</vt:lpstr>
      <vt:lpstr>Is it realistic?</vt:lpstr>
      <vt:lpstr>How do we start?</vt:lpstr>
      <vt:lpstr>How do we finish?</vt:lpstr>
      <vt:lpstr>Questions / Discussion</vt:lpstr>
      <vt:lpstr>Backup slides follow…</vt:lpstr>
      <vt:lpstr>Form a 501(c)(6)</vt:lpstr>
      <vt:lpstr>IEEE-ISTO Overview  Common Criteria Users Forum (CCUF)</vt:lpstr>
      <vt:lpstr>About ISTO</vt:lpstr>
      <vt:lpstr>IEEE-ISTO – programs</vt:lpstr>
      <vt:lpstr>           Vast and Scalable Support Offering</vt:lpstr>
      <vt:lpstr>IEEE-ISTO – IT infrastructure</vt:lpstr>
      <vt:lpstr>   Legal Infrastructure Support</vt:lpstr>
      <vt:lpstr>Legal Infrastructure   (cont’d)</vt:lpstr>
      <vt:lpstr>CCUF… Our Understanding</vt:lpstr>
      <vt:lpstr>Next Steps – ISTO Support</vt:lpstr>
      <vt:lpstr>Additional Information</vt:lpstr>
      <vt:lpstr>IEEE-ISTO – proposed services</vt:lpstr>
      <vt:lpstr>IEEE-ISTO costs</vt:lpstr>
      <vt:lpstr>IEEE-ISTO optional</vt:lpstr>
      <vt:lpstr>VTM Group</vt:lpstr>
      <vt:lpstr>Overview</vt:lpstr>
      <vt:lpstr>Differentiating Factors</vt:lpstr>
      <vt:lpstr>VTM Group Services</vt:lpstr>
      <vt:lpstr>Our Clients </vt:lpstr>
      <vt:lpstr>CCUF | Proposed Services </vt:lpstr>
      <vt:lpstr>CCUF | Proposed Services  </vt:lpstr>
      <vt:lpstr>Collaboration Tool | Causeway</vt:lpstr>
      <vt:lpstr>Collaboration Tool | Causeway</vt:lpstr>
      <vt:lpstr>Estimated Cost Ranges for CCUF</vt:lpstr>
      <vt:lpstr>Back-up</vt:lpstr>
      <vt:lpstr>Management &amp; Logistics</vt:lpstr>
      <vt:lpstr>Engineering &amp; Technical Services</vt:lpstr>
      <vt:lpstr>Event Management</vt:lpstr>
      <vt:lpstr>PR &amp; Marketing</vt:lpstr>
      <vt:lpstr>Summary www.vtmgroup.com </vt:lpstr>
      <vt:lpstr>Team up with related entities</vt:lpstr>
    </vt:vector>
  </TitlesOfParts>
  <Company>Ricoh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Some options for incorporation</dc:title>
  <dc:creator>bsmithson</dc:creator>
  <cp:lastModifiedBy>bsmithson</cp:lastModifiedBy>
  <cp:revision>74</cp:revision>
  <dcterms:created xsi:type="dcterms:W3CDTF">2014-03-10T22:59:28Z</dcterms:created>
  <dcterms:modified xsi:type="dcterms:W3CDTF">2014-08-26T21:38:15Z</dcterms:modified>
</cp:coreProperties>
</file>