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36" r:id="rId1"/>
  </p:sldMasterIdLst>
  <p:notesMasterIdLst>
    <p:notesMasterId r:id="rId19"/>
  </p:notesMasterIdLst>
  <p:sldIdLst>
    <p:sldId id="256" r:id="rId2"/>
    <p:sldId id="314" r:id="rId3"/>
    <p:sldId id="315" r:id="rId4"/>
    <p:sldId id="279" r:id="rId5"/>
    <p:sldId id="282" r:id="rId6"/>
    <p:sldId id="313" r:id="rId7"/>
    <p:sldId id="323" r:id="rId8"/>
    <p:sldId id="267" r:id="rId9"/>
    <p:sldId id="268" r:id="rId10"/>
    <p:sldId id="274" r:id="rId11"/>
    <p:sldId id="318" r:id="rId12"/>
    <p:sldId id="319" r:id="rId13"/>
    <p:sldId id="276" r:id="rId14"/>
    <p:sldId id="317" r:id="rId15"/>
    <p:sldId id="316" r:id="rId16"/>
    <p:sldId id="320" r:id="rId17"/>
    <p:sldId id="32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 Grimm" initials="M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37" autoAdjust="0"/>
  </p:normalViewPr>
  <p:slideViewPr>
    <p:cSldViewPr>
      <p:cViewPr varScale="1">
        <p:scale>
          <a:sx n="106" d="100"/>
          <a:sy n="106" d="100"/>
        </p:scale>
        <p:origin x="-5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202DC1-0236-4B8F-BCC6-AACB45262D06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79E4D5-667A-40D6-82AA-DC9CCCB52C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690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9E4D5-667A-40D6-82AA-DC9CCCB52CD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840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9E4D5-667A-40D6-82AA-DC9CCCB52CD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271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39A5B-9E40-41B8-B996-A151934C2C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pic>
        <p:nvPicPr>
          <p:cNvPr id="1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457200"/>
            <a:ext cx="3273453" cy="3277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39A5B-9E40-41B8-B996-A151934C2C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39A5B-9E40-41B8-B996-A151934C2C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8358" y="6416675"/>
            <a:ext cx="1488938" cy="365125"/>
          </a:xfrm>
        </p:spPr>
        <p:txBody>
          <a:bodyPr/>
          <a:lstStyle>
            <a:extLst/>
          </a:lstStyle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14600" y="6416675"/>
            <a:ext cx="5029200" cy="365125"/>
          </a:xfrm>
        </p:spPr>
        <p:txBody>
          <a:bodyPr/>
          <a:lstStyle>
            <a:lvl1pPr algn="ctr">
              <a:defRPr/>
            </a:lvl1pPr>
            <a:extLst/>
          </a:lstStyle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39A5B-9E40-41B8-B996-A151934C2C8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304800"/>
            <a:ext cx="1294464" cy="129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39A5B-9E40-41B8-B996-A151934C2C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6608298" cy="777240"/>
          </a:xfrm>
        </p:spPr>
        <p:txBody>
          <a:bodyPr tIns="64008"/>
          <a:lstStyle>
            <a:lvl1pPr algn="l">
              <a:buNone/>
              <a:defRPr sz="32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pic>
        <p:nvPicPr>
          <p:cNvPr id="28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304800"/>
            <a:ext cx="1294464" cy="129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70104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39A5B-9E40-41B8-B996-A151934C2C8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304800"/>
            <a:ext cx="1294464" cy="129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6886576" cy="914400"/>
          </a:xfrm>
        </p:spPr>
        <p:txBody>
          <a:bodyPr anchor="t"/>
          <a:lstStyle>
            <a:lvl1pPr>
              <a:defRPr sz="32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39A5B-9E40-41B8-B996-A151934C2C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304800"/>
            <a:ext cx="1294464" cy="129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6553200" cy="914400"/>
          </a:xfrm>
        </p:spPr>
        <p:txBody>
          <a:bodyPr/>
          <a:lstStyle>
            <a:lvl1pPr>
              <a:defRPr sz="32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39A5B-9E40-41B8-B996-A151934C2C8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304800"/>
            <a:ext cx="1294464" cy="129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39A5B-9E40-41B8-B996-A151934C2C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39A5B-9E40-41B8-B996-A151934C2C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F839A5B-9E40-41B8-B996-A151934C2C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65532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1637832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4 September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029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229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F839A5B-9E40-41B8-B996-A151934C2C8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467600" y="304800"/>
            <a:ext cx="1294464" cy="129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32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mailto:bsmithson@ricohsv.com?subject=request%20to%20join%20the%20Incorporation%20W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3734310"/>
            <a:ext cx="7772400" cy="1218690"/>
          </a:xfrm>
        </p:spPr>
        <p:txBody>
          <a:bodyPr>
            <a:normAutofit/>
          </a:bodyPr>
          <a:lstStyle/>
          <a:p>
            <a:r>
              <a:rPr lang="en-US" dirty="0" smtClean="0"/>
              <a:t>CCUF incorporation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2653" y="5105400"/>
            <a:ext cx="7772400" cy="1356360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Brian Smithson / Ricoh </a:t>
            </a:r>
            <a:r>
              <a:rPr lang="en-US" sz="1800" i="1" dirty="0" smtClean="0"/>
              <a:t>Americas</a:t>
            </a:r>
            <a:br>
              <a:rPr lang="en-US" sz="1800" i="1" dirty="0" smtClean="0"/>
            </a:br>
            <a:r>
              <a:rPr lang="en-US" sz="1800" i="1" dirty="0" smtClean="0"/>
              <a:t>6</a:t>
            </a:r>
            <a:r>
              <a:rPr lang="en-US" sz="1800" i="1" baseline="30000" dirty="0" smtClean="0"/>
              <a:t>th</a:t>
            </a:r>
            <a:r>
              <a:rPr lang="en-US" sz="1800" i="1" dirty="0" smtClean="0"/>
              <a:t> </a:t>
            </a:r>
            <a:r>
              <a:rPr lang="en-US" sz="1800" i="1" dirty="0" smtClean="0"/>
              <a:t>CCUF-CCDB Workshops</a:t>
            </a:r>
          </a:p>
          <a:p>
            <a:r>
              <a:rPr lang="en-US" sz="1800" i="1" dirty="0" smtClean="0"/>
              <a:t>New </a:t>
            </a:r>
            <a:r>
              <a:rPr lang="en-US" sz="1800" i="1" dirty="0" smtClean="0"/>
              <a:t>Delhi, India</a:t>
            </a:r>
            <a:endParaRPr lang="en-US" sz="1800" i="1" dirty="0"/>
          </a:p>
          <a:p>
            <a:r>
              <a:rPr lang="en-US" sz="1800" i="1" dirty="0" smtClean="0"/>
              <a:t>September 4, 2014</a:t>
            </a:r>
            <a:endParaRPr lang="en-US" sz="18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457200"/>
            <a:ext cx="3273453" cy="3277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7739283"/>
              </p:ext>
            </p:extLst>
          </p:nvPr>
        </p:nvGraphicFramePr>
        <p:xfrm>
          <a:off x="457200" y="1676400"/>
          <a:ext cx="8001000" cy="42062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686530"/>
                <a:gridCol w="2108161"/>
                <a:gridCol w="2055983"/>
                <a:gridCol w="2150326"/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          </a:t>
                      </a:r>
                      <a:r>
                        <a:rPr lang="en-US" sz="1400" b="1" dirty="0" smtClean="0"/>
                        <a:t>Solution</a:t>
                      </a:r>
                      <a:endParaRPr 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Roll</a:t>
                      </a:r>
                      <a:r>
                        <a:rPr lang="en-US" sz="1400" baseline="0" dirty="0" smtClean="0"/>
                        <a:t> your own </a:t>
                      </a:r>
                      <a:r>
                        <a:rPr lang="en-US" sz="1400" baseline="0" dirty="0" smtClean="0"/>
                        <a:t>501(c)6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IEEE-ISTO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VTM Group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Incorporation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 do it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ISTO</a:t>
                      </a:r>
                      <a:r>
                        <a:rPr lang="en-US" sz="1400" baseline="0" dirty="0" smtClean="0"/>
                        <a:t> provides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 do it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Accounting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 hire out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ISTO provides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VTM provides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Membership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</a:t>
                      </a:r>
                      <a:r>
                        <a:rPr lang="en-US" sz="1400" baseline="0" dirty="0" smtClean="0"/>
                        <a:t> manage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ISTO provides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VTM provides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Invoicing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 hire out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ISTO provides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VTM provides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Additional benefits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None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Insurance;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association with IEEE;</a:t>
                      </a:r>
                      <a:r>
                        <a:rPr lang="en-US" sz="1400" baseline="0" dirty="0" smtClean="0"/>
                        <a:t>  </a:t>
                      </a:r>
                      <a:r>
                        <a:rPr lang="en-US" sz="1400" dirty="0" smtClean="0"/>
                        <a:t>SSO status;</a:t>
                      </a:r>
                      <a:r>
                        <a:rPr lang="en-US" sz="1400" baseline="0" dirty="0" smtClean="0"/>
                        <a:t> additional-cost </a:t>
                      </a:r>
                      <a:r>
                        <a:rPr lang="en-US" sz="1400" baseline="0" dirty="0" smtClean="0"/>
                        <a:t>services available from ISTO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Many </a:t>
                      </a:r>
                      <a:r>
                        <a:rPr lang="en-US" sz="1400" dirty="0" smtClean="0"/>
                        <a:t>additional-cost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smtClean="0"/>
                        <a:t>services available </a:t>
                      </a:r>
                      <a:r>
                        <a:rPr lang="en-US" sz="1400" baseline="0" dirty="0" smtClean="0"/>
                        <a:t>from </a:t>
                      </a:r>
                      <a:r>
                        <a:rPr lang="en-US" sz="1400" baseline="0" dirty="0" smtClean="0"/>
                        <a:t>VTM Group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IT infrastructure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Hosted </a:t>
                      </a:r>
                      <a:r>
                        <a:rPr lang="en-US" sz="1400" dirty="0" smtClean="0"/>
                        <a:t>IT (ex:</a:t>
                      </a:r>
                      <a:r>
                        <a:rPr lang="en-US" sz="1400" baseline="0" dirty="0" smtClean="0"/>
                        <a:t> Causeway)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ISTO provides, or other hosted </a:t>
                      </a:r>
                      <a:r>
                        <a:rPr lang="en-US" sz="1400" dirty="0" smtClean="0"/>
                        <a:t>IT (ex:</a:t>
                      </a:r>
                      <a:r>
                        <a:rPr lang="en-US" sz="1400" baseline="0" dirty="0" smtClean="0"/>
                        <a:t> Causeway)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VTM-hosted</a:t>
                      </a:r>
                      <a:r>
                        <a:rPr lang="en-US" sz="1400" baseline="0" dirty="0" smtClean="0"/>
                        <a:t> Causeway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First year cost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$41,000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$94,500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$52,800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Ongoing</a:t>
                      </a:r>
                      <a:r>
                        <a:rPr lang="en-US" sz="1400" b="1" baseline="0" dirty="0" smtClean="0"/>
                        <a:t> annual cost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$30,500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$86,500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$42,300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9A5B-9E40-41B8-B996-A151934C2C87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CCUF Incorporation - B. Smithson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50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detail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1059239"/>
              </p:ext>
            </p:extLst>
          </p:nvPr>
        </p:nvGraphicFramePr>
        <p:xfrm>
          <a:off x="457202" y="1722755"/>
          <a:ext cx="8153400" cy="40792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52858"/>
                <a:gridCol w="1052858"/>
                <a:gridCol w="1052858"/>
                <a:gridCol w="1052858"/>
                <a:gridCol w="1316073"/>
                <a:gridCol w="1283500"/>
                <a:gridCol w="1342395"/>
              </a:tblGrid>
              <a:tr h="370840">
                <a:tc rowSpan="2">
                  <a:txBody>
                    <a:bodyPr/>
                    <a:lstStyle/>
                    <a:p>
                      <a:pPr algn="r"/>
                      <a:r>
                        <a:rPr lang="en-US" sz="1400" dirty="0" smtClean="0">
                          <a:latin typeface="+mn-lt"/>
                        </a:rPr>
                        <a:t>Solution</a:t>
                      </a:r>
                    </a:p>
                    <a:p>
                      <a:pPr algn="r"/>
                      <a:endParaRPr lang="en-US" sz="1400" dirty="0" smtClean="0">
                        <a:latin typeface="+mn-lt"/>
                      </a:endParaRPr>
                    </a:p>
                    <a:p>
                      <a:pPr algn="r"/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Roll your</a:t>
                      </a:r>
                      <a:r>
                        <a:rPr lang="en-US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own 501(c)6</a:t>
                      </a:r>
                      <a:endParaRPr lang="en-US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IEEE-ISTO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VTM Group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First year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Ongoing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First year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Ongoing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First year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Ongoing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Ops setup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$ 3,500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$ 2,000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Operations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$ 60,000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$ 60,000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$ 26,400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$ 26,400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Legal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$ 5,000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$ 5,000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Filing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Accounting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$ 2,000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Included in Ops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Included in Ops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Included in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Ops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Included in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Ops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Invoicing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Included in Ops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Included in Ops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Included in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Ops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Included in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Ops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$ 26,000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$ 24,000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$ 26,000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$ 24,000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$ 13,400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$ 11,400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Miscellany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$ 5,000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$ 2,500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$ 5,000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$ 2,500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$ 5,000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$ 2,500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Total: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$ 41,000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$ 30,500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$ 94,500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$ 86,500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$ 52,800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$ 42,300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9A5B-9E40-41B8-B996-A151934C2C87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CCUF Incorporation - B. Smithson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74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983960"/>
          </a:xfrm>
        </p:spPr>
        <p:txBody>
          <a:bodyPr>
            <a:noAutofit/>
          </a:bodyPr>
          <a:lstStyle/>
          <a:p>
            <a:r>
              <a:rPr lang="en-US" sz="2400" dirty="0" smtClean="0"/>
              <a:t>VTM Group and Causeway</a:t>
            </a:r>
          </a:p>
          <a:p>
            <a:pPr lvl="1"/>
            <a:r>
              <a:rPr lang="en-US" sz="2000" dirty="0" smtClean="0"/>
              <a:t>VTM is an established association management firm managing dozens of associations</a:t>
            </a:r>
          </a:p>
          <a:p>
            <a:pPr lvl="1"/>
            <a:r>
              <a:rPr lang="en-US" sz="2000" dirty="0" smtClean="0"/>
              <a:t>VTM developed Causeway and offers it at ½ price with VTM management package</a:t>
            </a:r>
          </a:p>
          <a:p>
            <a:pPr lvl="1"/>
            <a:r>
              <a:rPr lang="en-US" sz="2000" dirty="0" smtClean="0"/>
              <a:t>We would also use their recommended legal service (</a:t>
            </a:r>
            <a:r>
              <a:rPr lang="en-US" sz="2000" dirty="0" err="1" smtClean="0"/>
              <a:t>Gesmer</a:t>
            </a:r>
            <a:r>
              <a:rPr lang="en-US" sz="2000" dirty="0" smtClean="0"/>
              <a:t> </a:t>
            </a:r>
            <a:r>
              <a:rPr lang="en-US" sz="2000" dirty="0" err="1" smtClean="0"/>
              <a:t>Updegrove</a:t>
            </a:r>
            <a:r>
              <a:rPr lang="en-US" sz="2000" dirty="0" smtClean="0"/>
              <a:t> LLP) for incorporation services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Least expensive option which offers the needed functionality</a:t>
            </a:r>
            <a:endParaRPr lang="en-US" sz="2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9A5B-9E40-41B8-B996-A151934C2C87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CCUF Incorporation - B. </a:t>
            </a:r>
            <a:r>
              <a:rPr lang="en-US" dirty="0" smtClean="0"/>
              <a:t>Smithson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49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would it be funded?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24000"/>
            <a:ext cx="7772400" cy="4831560"/>
          </a:xfrm>
        </p:spPr>
        <p:txBody>
          <a:bodyPr>
            <a:noAutofit/>
          </a:bodyPr>
          <a:lstStyle/>
          <a:p>
            <a:r>
              <a:rPr lang="en-US" sz="2400" dirty="0" smtClean="0"/>
              <a:t>After some benevolent seeding, self-fund from profits obtained from conferences or something – </a:t>
            </a:r>
            <a:r>
              <a:rPr lang="en-US" sz="2400" i="1" dirty="0" smtClean="0"/>
              <a:t>unlikely</a:t>
            </a:r>
          </a:p>
          <a:p>
            <a:r>
              <a:rPr lang="en-US" sz="2400" dirty="0" smtClean="0"/>
              <a:t>Annual membership fees plus meeting/conference fees</a:t>
            </a:r>
          </a:p>
          <a:p>
            <a:pPr lvl="1"/>
            <a:r>
              <a:rPr lang="en-US" sz="2000" dirty="0" smtClean="0"/>
              <a:t>Membership by organization, not by individual</a:t>
            </a:r>
          </a:p>
          <a:p>
            <a:pPr lvl="1"/>
            <a:r>
              <a:rPr lang="en-US" sz="2000" dirty="0" smtClean="0"/>
              <a:t>Need to consider sliding scales and member classes (including “free”) so as not to chase away otherwise worthy contributors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9A5B-9E40-41B8-B996-A151934C2C87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CCUF Incorporation - B. Smithson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2327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it realistic?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572000"/>
          </a:xfrm>
        </p:spPr>
        <p:txBody>
          <a:bodyPr>
            <a:normAutofit/>
          </a:bodyPr>
          <a:lstStyle/>
          <a:p>
            <a:r>
              <a:rPr lang="en-US" sz="2400" dirty="0"/>
              <a:t>Bootstrapping</a:t>
            </a:r>
          </a:p>
          <a:p>
            <a:pPr lvl="1"/>
            <a:r>
              <a:rPr lang="en-US" sz="2000" dirty="0"/>
              <a:t>To start, we’d need some number of companies to join in advance of incorporation </a:t>
            </a:r>
            <a:r>
              <a:rPr lang="en-US" sz="2000" dirty="0" smtClean="0"/>
              <a:t>(using a third party and trust account)</a:t>
            </a:r>
            <a:endParaRPr lang="en-US" sz="2000" dirty="0"/>
          </a:p>
          <a:p>
            <a:pPr lvl="1"/>
            <a:r>
              <a:rPr lang="en-US" sz="2000" dirty="0"/>
              <a:t>Ten or twenty companies joining </a:t>
            </a:r>
            <a:r>
              <a:rPr lang="en-US" sz="2000" dirty="0" smtClean="0"/>
              <a:t>in advance is enough </a:t>
            </a:r>
            <a:r>
              <a:rPr lang="en-US" sz="2000" dirty="0"/>
              <a:t>to </a:t>
            </a:r>
            <a:r>
              <a:rPr lang="en-US" sz="2000" dirty="0" smtClean="0"/>
              <a:t>bootstrap </a:t>
            </a:r>
            <a:r>
              <a:rPr lang="en-US" sz="2000" dirty="0"/>
              <a:t>the organization</a:t>
            </a:r>
            <a:r>
              <a:rPr lang="en-US" sz="2000" dirty="0" smtClean="0"/>
              <a:t>.</a:t>
            </a:r>
          </a:p>
          <a:p>
            <a:pPr lvl="1"/>
            <a:endParaRPr lang="en-US" sz="1800" dirty="0"/>
          </a:p>
          <a:p>
            <a:r>
              <a:rPr lang="en-US" sz="2400" dirty="0" smtClean="0"/>
              <a:t>Sustaining</a:t>
            </a:r>
          </a:p>
          <a:p>
            <a:pPr lvl="1"/>
            <a:r>
              <a:rPr lang="en-US" sz="2000" dirty="0" smtClean="0"/>
              <a:t>Of the 225+ organizations in the CCUF, 175+ of them are either vendors, labs, or consultants.</a:t>
            </a:r>
          </a:p>
          <a:p>
            <a:pPr lvl="1"/>
            <a:r>
              <a:rPr lang="en-US" sz="2000" dirty="0" smtClean="0"/>
              <a:t>125 of them joining at a meager $500/year = $62,500</a:t>
            </a:r>
          </a:p>
          <a:p>
            <a:pPr lvl="1"/>
            <a:r>
              <a:rPr lang="en-US" sz="2000" dirty="0" smtClean="0"/>
              <a:t>It is enough to sustain the organization.</a:t>
            </a:r>
          </a:p>
          <a:p>
            <a:pPr lvl="1"/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9A5B-9E40-41B8-B996-A151934C2C8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06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we start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7772400" cy="5257800"/>
          </a:xfrm>
        </p:spPr>
        <p:txBody>
          <a:bodyPr>
            <a:normAutofit lnSpcReduction="10000"/>
          </a:bodyPr>
          <a:lstStyle/>
          <a:p>
            <a:pPr marL="525780" indent="-457200">
              <a:buFont typeface="+mj-lt"/>
              <a:buAutoNum type="arabicPeriod"/>
            </a:pPr>
            <a:r>
              <a:rPr lang="en-US" sz="2400" dirty="0" smtClean="0"/>
              <a:t>Form an Incorporation WG to discuss and propose:</a:t>
            </a:r>
          </a:p>
          <a:p>
            <a:pPr marL="854964" lvl="1" indent="-457200"/>
            <a:r>
              <a:rPr lang="en-US" sz="2000" dirty="0" smtClean="0"/>
              <a:t>Organization name and purpose</a:t>
            </a:r>
          </a:p>
          <a:p>
            <a:pPr marL="854964" lvl="1" indent="-457200"/>
            <a:r>
              <a:rPr lang="en-US" sz="2000" dirty="0" smtClean="0"/>
              <a:t>Membership class structure, fees, and agreements</a:t>
            </a:r>
          </a:p>
          <a:p>
            <a:pPr marL="1110996" lvl="2" indent="-457200"/>
            <a:r>
              <a:rPr lang="en-US" sz="1800" dirty="0" smtClean="0"/>
              <a:t>Fee versus free, sliding scales</a:t>
            </a:r>
          </a:p>
          <a:p>
            <a:pPr marL="1110996" lvl="2" indent="-457200"/>
            <a:r>
              <a:rPr lang="en-US" sz="1800" dirty="0"/>
              <a:t>Voting and other rights</a:t>
            </a:r>
          </a:p>
          <a:p>
            <a:pPr marL="1110996" lvl="2" indent="-457200"/>
            <a:r>
              <a:rPr lang="en-US" sz="1800" dirty="0" smtClean="0"/>
              <a:t>Membership agreement</a:t>
            </a:r>
          </a:p>
          <a:p>
            <a:pPr marL="854964" lvl="1" indent="-457200"/>
            <a:r>
              <a:rPr lang="en-US" sz="2000" dirty="0" smtClean="0"/>
              <a:t>Board structure, i</a:t>
            </a:r>
            <a:r>
              <a:rPr lang="en-US" sz="2000" dirty="0" smtClean="0"/>
              <a:t>nitial board / officers, hardwired committees</a:t>
            </a:r>
          </a:p>
          <a:p>
            <a:pPr marL="854964" lvl="1" indent="-457200"/>
            <a:r>
              <a:rPr lang="en-US" sz="2000" dirty="0" smtClean="0"/>
              <a:t>Additional policies (supporting a non-profit status)</a:t>
            </a:r>
          </a:p>
          <a:p>
            <a:pPr marL="854964" lvl="1" indent="-457200"/>
            <a:r>
              <a:rPr lang="en-US" sz="2000" dirty="0" smtClean="0"/>
              <a:t>Services to be employed (e.g., </a:t>
            </a:r>
            <a:r>
              <a:rPr lang="en-US" sz="2000" dirty="0"/>
              <a:t>VTM </a:t>
            </a:r>
            <a:r>
              <a:rPr lang="en-US" sz="2000" dirty="0" smtClean="0"/>
              <a:t>Group for operations, </a:t>
            </a:r>
            <a:r>
              <a:rPr lang="en-US" sz="2000" dirty="0" err="1" smtClean="0"/>
              <a:t>Gesmer</a:t>
            </a:r>
            <a:r>
              <a:rPr lang="en-US" sz="2000" dirty="0" smtClean="0"/>
              <a:t> </a:t>
            </a:r>
            <a:r>
              <a:rPr lang="en-US" sz="2000" dirty="0" err="1" smtClean="0"/>
              <a:t>Updegrove</a:t>
            </a:r>
            <a:r>
              <a:rPr lang="en-US" sz="2000" dirty="0" smtClean="0"/>
              <a:t> LLP for legal, </a:t>
            </a:r>
            <a:r>
              <a:rPr lang="en-US" sz="2000" dirty="0"/>
              <a:t>Causeway for </a:t>
            </a:r>
            <a:r>
              <a:rPr lang="en-US" sz="2000" dirty="0" smtClean="0"/>
              <a:t>collaboration… )</a:t>
            </a:r>
          </a:p>
          <a:p>
            <a:pPr marL="854964" lvl="1" indent="-457200"/>
            <a:r>
              <a:rPr lang="en-US" sz="2000" dirty="0" smtClean="0"/>
              <a:t>How to obtain membership approval</a:t>
            </a:r>
          </a:p>
          <a:p>
            <a:pPr marL="854964" lvl="1" indent="-457200"/>
            <a:r>
              <a:rPr lang="en-US" sz="2000" dirty="0" smtClean="0"/>
              <a:t>How to obtain seed funds</a:t>
            </a:r>
          </a:p>
          <a:p>
            <a:pPr marL="854964" lvl="1" indent="-457200"/>
            <a:r>
              <a:rPr lang="en-US" sz="2000" dirty="0" smtClean="0"/>
              <a:t>When to light the fuse…</a:t>
            </a:r>
          </a:p>
          <a:p>
            <a:pPr marL="1110996" lvl="2" indent="-457200"/>
            <a:endParaRPr lang="en-US" sz="1800" dirty="0" smtClean="0"/>
          </a:p>
          <a:p>
            <a:pPr marL="525780" indent="-457200">
              <a:buFont typeface="+mj-lt"/>
              <a:buAutoNum type="arabicPeriod"/>
            </a:pPr>
            <a:r>
              <a:rPr lang="en-US" sz="2400" dirty="0"/>
              <a:t>Obtain membership approval to </a:t>
            </a:r>
            <a:r>
              <a:rPr lang="en-US" sz="2400" dirty="0" smtClean="0"/>
              <a:t>proceed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4 September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9A5B-9E40-41B8-B996-A151934C2C8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00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we finish?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7772400" cy="4572000"/>
          </a:xfrm>
        </p:spPr>
        <p:txBody>
          <a:bodyPr>
            <a:normAutofit/>
          </a:bodyPr>
          <a:lstStyle/>
          <a:p>
            <a:pPr marL="525780" indent="-457200">
              <a:buFont typeface="+mj-lt"/>
              <a:buAutoNum type="arabicPeriod" startAt="3"/>
            </a:pPr>
            <a:r>
              <a:rPr lang="en-US" sz="2400" dirty="0" smtClean="0"/>
              <a:t>Line up service providers (VTM, GU, etc.)</a:t>
            </a:r>
          </a:p>
          <a:p>
            <a:pPr marL="525780" indent="-457200">
              <a:buFont typeface="+mj-lt"/>
              <a:buAutoNum type="arabicPeriod" startAt="3"/>
            </a:pPr>
            <a:r>
              <a:rPr lang="en-US" sz="2400" dirty="0" smtClean="0"/>
              <a:t>VTM Group sets up trust account for seed funding</a:t>
            </a:r>
          </a:p>
          <a:p>
            <a:pPr marL="525780" indent="-457200">
              <a:buFont typeface="+mj-lt"/>
              <a:buAutoNum type="arabicPeriod" startAt="3"/>
            </a:pPr>
            <a:r>
              <a:rPr lang="en-US" sz="2400" dirty="0" smtClean="0"/>
              <a:t>Complete the paperwork from </a:t>
            </a:r>
            <a:r>
              <a:rPr lang="en-US" sz="2400" dirty="0" err="1" smtClean="0"/>
              <a:t>Gesmer</a:t>
            </a:r>
            <a:r>
              <a:rPr lang="en-US" sz="2400" dirty="0" smtClean="0"/>
              <a:t> </a:t>
            </a:r>
            <a:r>
              <a:rPr lang="en-US" sz="2400" dirty="0" err="1" smtClean="0"/>
              <a:t>Updegrove</a:t>
            </a:r>
            <a:endParaRPr lang="en-US" sz="2400" dirty="0" smtClean="0"/>
          </a:p>
          <a:p>
            <a:pPr marL="525780" indent="-457200">
              <a:buFont typeface="+mj-lt"/>
              <a:buAutoNum type="arabicPeriod" startAt="3"/>
            </a:pPr>
            <a:r>
              <a:rPr lang="en-US" sz="2400" dirty="0" smtClean="0"/>
              <a:t>File papers to incorporate as a 501(c)6</a:t>
            </a:r>
          </a:p>
          <a:p>
            <a:pPr marL="525780" indent="-457200">
              <a:buFont typeface="+mj-lt"/>
              <a:buAutoNum type="arabicPeriod" startAt="3"/>
            </a:pPr>
            <a:r>
              <a:rPr lang="en-US" sz="2400" dirty="0" smtClean="0"/>
              <a:t>File papers to do business</a:t>
            </a:r>
          </a:p>
          <a:p>
            <a:pPr marL="525780" indent="-457200">
              <a:buFont typeface="+mj-lt"/>
              <a:buAutoNum type="arabicPeriod" startAt="3"/>
            </a:pPr>
            <a:r>
              <a:rPr lang="en-US" sz="2400" dirty="0" smtClean="0"/>
              <a:t>Sign contracts as CCUF Inc.</a:t>
            </a:r>
          </a:p>
          <a:p>
            <a:pPr marL="525780" indent="-457200">
              <a:buFont typeface="+mj-lt"/>
              <a:buAutoNum type="arabicPeriod" startAt="3"/>
            </a:pPr>
            <a:r>
              <a:rPr lang="en-US" sz="2400" dirty="0" smtClean="0"/>
              <a:t>VTM starts operations (setting up financial accounts, membership registration, invoices, …)</a:t>
            </a:r>
          </a:p>
          <a:p>
            <a:pPr marL="525780" indent="-457200">
              <a:buFont typeface="+mj-lt"/>
              <a:buAutoNum type="arabicPeriod" startAt="3"/>
            </a:pPr>
            <a:r>
              <a:rPr lang="en-US" sz="2400" dirty="0" smtClean="0"/>
              <a:t>Set up Causeway and start migration from </a:t>
            </a:r>
            <a:r>
              <a:rPr lang="en-US" sz="2400" dirty="0" err="1" smtClean="0"/>
              <a:t>Teamlab</a:t>
            </a:r>
            <a:endParaRPr lang="en-US" sz="2000" dirty="0" smtClean="0"/>
          </a:p>
          <a:p>
            <a:pPr marL="854964" lvl="1" indent="-457200"/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9A5B-9E40-41B8-B996-A151934C2C8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47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/ Discussion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endParaRPr lang="en-US" sz="2400" dirty="0" smtClean="0"/>
          </a:p>
          <a:p>
            <a:pPr marL="68580" indent="0" algn="ctr">
              <a:buNone/>
            </a:pPr>
            <a:endParaRPr lang="en-US" sz="2400" dirty="0"/>
          </a:p>
          <a:p>
            <a:pPr marL="68580" indent="0" algn="ctr">
              <a:buNone/>
            </a:pPr>
            <a:endParaRPr lang="en-US" sz="2400" dirty="0" smtClean="0"/>
          </a:p>
          <a:p>
            <a:pPr marL="68580" indent="0" algn="ctr">
              <a:buNone/>
            </a:pPr>
            <a:r>
              <a:rPr lang="en-US" sz="2400" dirty="0" smtClean="0"/>
              <a:t>To join the Incorporation WG, send an email to </a:t>
            </a:r>
            <a:r>
              <a:rPr lang="en-US" sz="2400" dirty="0" smtClean="0">
                <a:hlinkClick r:id="rId2"/>
              </a:rPr>
              <a:t>bsmithson@ricohsv.com</a:t>
            </a:r>
            <a:endParaRPr lang="en-US" sz="2400" dirty="0" smtClean="0"/>
          </a:p>
          <a:p>
            <a:pPr marL="68580" indent="0">
              <a:buNone/>
            </a:pPr>
            <a:endParaRPr lang="en-US" dirty="0"/>
          </a:p>
          <a:p>
            <a:pPr marL="68580" indent="0" algn="ctr">
              <a:buNone/>
            </a:pPr>
            <a:r>
              <a:rPr lang="en-US" i="1" dirty="0" smtClean="0"/>
              <a:t>Thank you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9A5B-9E40-41B8-B996-A151934C2C8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18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What’s the problem?</a:t>
            </a:r>
          </a:p>
          <a:p>
            <a:r>
              <a:rPr lang="en-US" dirty="0" smtClean="0"/>
              <a:t>What is the solution?</a:t>
            </a:r>
          </a:p>
          <a:p>
            <a:r>
              <a:rPr lang="en-US" dirty="0" smtClean="0"/>
              <a:t>How do we start</a:t>
            </a:r>
            <a:r>
              <a:rPr lang="en-US" dirty="0" smtClean="0"/>
              <a:t>?</a:t>
            </a:r>
          </a:p>
          <a:p>
            <a:r>
              <a:rPr lang="en-US" dirty="0" smtClean="0"/>
              <a:t>How do we finish?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9A5B-9E40-41B8-B996-A151934C2C8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CCUF Incorporation - B. Smithson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problem?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762500"/>
          </a:xfrm>
        </p:spPr>
        <p:txBody>
          <a:bodyPr>
            <a:normAutofit lnSpcReduction="10000"/>
          </a:bodyPr>
          <a:lstStyle/>
          <a:p>
            <a:pPr marL="525780" indent="-457200">
              <a:buFont typeface="+mj-lt"/>
              <a:buAutoNum type="arabicPeriod"/>
            </a:pPr>
            <a:r>
              <a:rPr lang="en-US" sz="2400" dirty="0" smtClean="0"/>
              <a:t>Mostly, its </a:t>
            </a:r>
            <a:r>
              <a:rPr lang="en-US" sz="2400" dirty="0" err="1" smtClean="0"/>
              <a:t>Teamlab</a:t>
            </a:r>
            <a:r>
              <a:rPr lang="en-US" sz="2400" dirty="0" smtClean="0"/>
              <a:t>*</a:t>
            </a:r>
          </a:p>
          <a:p>
            <a:pPr lvl="1"/>
            <a:r>
              <a:rPr lang="en-US" sz="2000" dirty="0" smtClean="0"/>
              <a:t>Doesn’t provide needed features</a:t>
            </a:r>
          </a:p>
          <a:p>
            <a:pPr lvl="1"/>
            <a:r>
              <a:rPr lang="en-US" sz="2000" dirty="0" smtClean="0"/>
              <a:t>Existing features not easy to use</a:t>
            </a:r>
          </a:p>
          <a:p>
            <a:pPr lvl="1"/>
            <a:r>
              <a:rPr lang="en-US" sz="2000" dirty="0" smtClean="0"/>
              <a:t>Administration is painful</a:t>
            </a:r>
          </a:p>
          <a:p>
            <a:pPr lvl="1"/>
            <a:r>
              <a:rPr lang="en-US" sz="2000" dirty="0" smtClean="0"/>
              <a:t>For more on this: </a:t>
            </a:r>
            <a:r>
              <a:rPr lang="en-US" sz="2000" dirty="0" smtClean="0"/>
              <a:t>refer to the </a:t>
            </a:r>
            <a:r>
              <a:rPr lang="en-US" sz="2000" dirty="0" err="1" smtClean="0"/>
              <a:t>iTC</a:t>
            </a:r>
            <a:r>
              <a:rPr lang="en-US" sz="2000" dirty="0" smtClean="0"/>
              <a:t> Collaboration Tools session during next week’s ICCC</a:t>
            </a:r>
          </a:p>
          <a:p>
            <a:pPr marL="854964" lvl="1" indent="-457200">
              <a:buFont typeface="+mj-lt"/>
              <a:buAutoNum type="arabicPeriod"/>
            </a:pPr>
            <a:endParaRPr lang="en-US" sz="2000" dirty="0" smtClean="0"/>
          </a:p>
          <a:p>
            <a:pPr marL="525780" indent="-457200">
              <a:buFont typeface="+mj-lt"/>
              <a:buAutoNum type="arabicPeriod"/>
            </a:pPr>
            <a:r>
              <a:rPr lang="en-US" sz="2400" dirty="0" smtClean="0"/>
              <a:t>The </a:t>
            </a:r>
            <a:r>
              <a:rPr lang="en-US" sz="2400" dirty="0" smtClean="0"/>
              <a:t>CCUF cannot do anything that requires money</a:t>
            </a:r>
          </a:p>
          <a:p>
            <a:pPr lvl="1"/>
            <a:r>
              <a:rPr lang="en-US" sz="2000" dirty="0" smtClean="0"/>
              <a:t>Even if someone gave it to us!</a:t>
            </a:r>
          </a:p>
          <a:p>
            <a:pPr lvl="1"/>
            <a:r>
              <a:rPr lang="en-US" sz="2000" dirty="0" smtClean="0"/>
              <a:t>It’s not a legal entity, so it can’t open a bank </a:t>
            </a:r>
            <a:r>
              <a:rPr lang="en-US" sz="2000" dirty="0" smtClean="0"/>
              <a:t>account</a:t>
            </a:r>
          </a:p>
          <a:p>
            <a:pPr lvl="1"/>
            <a:endParaRPr lang="en-US" sz="2000" dirty="0" smtClean="0"/>
          </a:p>
          <a:p>
            <a:pPr marL="525780" indent="-457200">
              <a:buFont typeface="+mj-lt"/>
              <a:buAutoNum type="arabicPeriod"/>
            </a:pPr>
            <a:r>
              <a:rPr lang="en-US" sz="2400" dirty="0" smtClean="0"/>
              <a:t>The CCUF cannot engage in formal agreements</a:t>
            </a:r>
          </a:p>
          <a:p>
            <a:pPr marL="854964" lvl="1" indent="-457200"/>
            <a:r>
              <a:rPr lang="en-US" sz="2000" dirty="0" smtClean="0"/>
              <a:t>Unless you’d like to sign, personally </a:t>
            </a:r>
            <a:r>
              <a:rPr lang="en-US" sz="2000" dirty="0" smtClean="0">
                <a:sym typeface="Wingdings" panose="05000000000000000000" pitchFamily="2" charset="2"/>
              </a:rPr>
              <a:t></a:t>
            </a: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9A5B-9E40-41B8-B996-A151934C2C8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629400" y="5943600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* AKA </a:t>
            </a:r>
            <a:r>
              <a:rPr lang="en-US" dirty="0" err="1" smtClean="0"/>
              <a:t>Onlyoffice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CCUF Incorporation - B. Smithson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72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 is only getting worse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81000" y="1676400"/>
            <a:ext cx="3352800" cy="4007641"/>
          </a:xfrm>
        </p:spPr>
        <p:txBody>
          <a:bodyPr>
            <a:noAutofit/>
          </a:bodyPr>
          <a:lstStyle/>
          <a:p>
            <a:r>
              <a:rPr lang="en-US" sz="2400" dirty="0"/>
              <a:t>600+ CCUF members</a:t>
            </a:r>
          </a:p>
          <a:p>
            <a:r>
              <a:rPr lang="en-US" sz="2400" dirty="0" smtClean="0"/>
              <a:t>Freaky linear growth of</a:t>
            </a:r>
            <a:r>
              <a:rPr lang="en-US" sz="2400" dirty="0" smtClean="0"/>
              <a:t> </a:t>
            </a:r>
            <a:r>
              <a:rPr lang="en-US" sz="2400" dirty="0"/>
              <a:t>~200/year</a:t>
            </a:r>
          </a:p>
          <a:p>
            <a:r>
              <a:rPr lang="en-US" sz="2400" dirty="0" smtClean="0"/>
              <a:t>225+ </a:t>
            </a:r>
            <a:r>
              <a:rPr lang="en-US" sz="2400" dirty="0"/>
              <a:t>organizations</a:t>
            </a:r>
          </a:p>
          <a:p>
            <a:r>
              <a:rPr lang="en-US" sz="2400" dirty="0" smtClean="0"/>
              <a:t>CCUF is s</a:t>
            </a:r>
            <a:r>
              <a:rPr lang="en-US" sz="2400" dirty="0" smtClean="0"/>
              <a:t>upporting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Three </a:t>
            </a:r>
            <a:r>
              <a:rPr lang="en-US" sz="2000" dirty="0" err="1"/>
              <a:t>iTCs</a:t>
            </a:r>
            <a:endParaRPr lang="en-US" sz="2000" dirty="0"/>
          </a:p>
          <a:p>
            <a:pPr lvl="1"/>
            <a:r>
              <a:rPr lang="en-US" sz="2000" dirty="0"/>
              <a:t>Four other TCs</a:t>
            </a:r>
          </a:p>
          <a:p>
            <a:pPr lvl="1"/>
            <a:r>
              <a:rPr lang="en-US" sz="2000" dirty="0"/>
              <a:t>Five CCDB WGs</a:t>
            </a:r>
          </a:p>
          <a:p>
            <a:pPr lvl="1"/>
            <a:r>
              <a:rPr lang="en-US" sz="2000" dirty="0"/>
              <a:t>Ten CCUF </a:t>
            </a:r>
            <a:r>
              <a:rPr lang="en-US" sz="2000" dirty="0" smtClean="0"/>
              <a:t> WGs </a:t>
            </a:r>
            <a:r>
              <a:rPr lang="en-US" sz="2000" dirty="0"/>
              <a:t>/ </a:t>
            </a:r>
            <a:r>
              <a:rPr lang="en-US" sz="2000" dirty="0" smtClean="0"/>
              <a:t>SIGs</a:t>
            </a:r>
          </a:p>
          <a:p>
            <a:pPr lvl="1"/>
            <a:r>
              <a:rPr lang="en-US" sz="2000" dirty="0" smtClean="0"/>
              <a:t>More to come!</a:t>
            </a:r>
            <a:endParaRPr lang="en-US" sz="2000" dirty="0"/>
          </a:p>
          <a:p>
            <a:endParaRPr lang="en-US" sz="2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CCUF Incorporation - B. Smithson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9A5B-9E40-41B8-B996-A151934C2C87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181600" y="5410200"/>
            <a:ext cx="3429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smtClean="0"/>
              <a:t>Last updated on August 18, 2014</a:t>
            </a:r>
            <a:endParaRPr lang="en-US" sz="11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905001"/>
            <a:ext cx="4800600" cy="33528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510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Can’t we just fix the infrastructure problem?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8580" indent="0">
              <a:buNone/>
            </a:pPr>
            <a:r>
              <a:rPr lang="en-US" sz="2400" dirty="0" smtClean="0"/>
              <a:t>We have looked at a number of possibilities:</a:t>
            </a:r>
          </a:p>
          <a:p>
            <a:r>
              <a:rPr lang="en-US" sz="2400" dirty="0"/>
              <a:t>Host our own open </a:t>
            </a:r>
            <a:r>
              <a:rPr lang="en-US" sz="2400" dirty="0" smtClean="0"/>
              <a:t>source instance of  </a:t>
            </a:r>
            <a:r>
              <a:rPr lang="en-US" sz="2400" dirty="0" err="1"/>
              <a:t>Teamlab</a:t>
            </a:r>
            <a:endParaRPr lang="en-US" sz="2400" dirty="0"/>
          </a:p>
          <a:p>
            <a:r>
              <a:rPr lang="en-US" sz="2400" dirty="0" smtClean="0"/>
              <a:t>Use a Drupal </a:t>
            </a:r>
            <a:r>
              <a:rPr lang="en-US" sz="2400" dirty="0" err="1" smtClean="0"/>
              <a:t>distro</a:t>
            </a:r>
            <a:r>
              <a:rPr lang="en-US" sz="2400" dirty="0" smtClean="0"/>
              <a:t> (or similar open source)</a:t>
            </a:r>
          </a:p>
          <a:p>
            <a:pPr lvl="1"/>
            <a:r>
              <a:rPr lang="en-US" sz="2000" dirty="0" smtClean="0"/>
              <a:t>Commons (host ourselves, or  outsource to </a:t>
            </a:r>
            <a:r>
              <a:rPr lang="en-US" sz="2000" dirty="0" err="1" smtClean="0"/>
              <a:t>Acquia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Atrium (host ourselves, or outsource to Phase2)</a:t>
            </a:r>
          </a:p>
          <a:p>
            <a:r>
              <a:rPr lang="en-US" sz="2400" dirty="0" smtClean="0"/>
              <a:t>Use a commercial service, like Causeway</a:t>
            </a:r>
          </a:p>
          <a:p>
            <a:pPr lvl="1"/>
            <a:r>
              <a:rPr lang="en-US" sz="2000" dirty="0" smtClean="0"/>
              <a:t>Separately, or as part of VTM Group package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9A5B-9E40-41B8-B996-A151934C2C87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CCUF Incorporation - B. Smithson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37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Any solution requires some combination of </a:t>
            </a:r>
            <a:r>
              <a:rPr lang="en-US" dirty="0" smtClean="0"/>
              <a:t>time and money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9A5B-9E40-41B8-B996-A151934C2C87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2894347"/>
              </p:ext>
            </p:extLst>
          </p:nvPr>
        </p:nvGraphicFramePr>
        <p:xfrm>
          <a:off x="609600" y="1737360"/>
          <a:ext cx="7848600" cy="4114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719217"/>
                <a:gridCol w="1569720"/>
                <a:gridCol w="1569720"/>
                <a:gridCol w="1389743"/>
                <a:gridCol w="1600200"/>
              </a:tblGrid>
              <a:tr h="123190">
                <a:tc rowSpan="2">
                  <a:txBody>
                    <a:bodyPr/>
                    <a:lstStyle/>
                    <a:p>
                      <a:endParaRPr lang="en-US" sz="160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en-US" sz="160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Solution</a:t>
                      </a:r>
                      <a:endParaRPr lang="en-US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Wingdings"/>
                        </a:rPr>
                        <a:t></a:t>
                      </a:r>
                      <a:endParaRPr lang="en-US" sz="3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Webdings"/>
                        </a:rPr>
                        <a:t></a:t>
                      </a:r>
                      <a:endParaRPr lang="en-US" sz="3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23190">
                <a:tc vMerge="1">
                  <a:txBody>
                    <a:bodyPr/>
                    <a:lstStyle/>
                    <a:p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Amount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Source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Amount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Source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Continue</a:t>
                      </a:r>
                      <a:r>
                        <a:rPr lang="en-US" sz="1400" b="1" baseline="0" dirty="0" smtClean="0"/>
                        <a:t> as is</a:t>
                      </a:r>
                      <a:br>
                        <a:rPr lang="en-US" sz="1400" b="1" baseline="0" dirty="0" smtClean="0"/>
                      </a:br>
                      <a:r>
                        <a:rPr lang="en-US" sz="1400" b="1" baseline="0" dirty="0" smtClean="0"/>
                        <a:t>(</a:t>
                      </a:r>
                      <a:r>
                        <a:rPr lang="en-US" sz="1400" b="1" baseline="0" dirty="0" smtClean="0">
                          <a:solidFill>
                            <a:schemeClr val="accent2"/>
                          </a:solidFill>
                        </a:rPr>
                        <a:t>NOT a solution</a:t>
                      </a:r>
                      <a:r>
                        <a:rPr lang="en-US" sz="1400" b="1" baseline="0" dirty="0" smtClean="0"/>
                        <a:t>)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Current,</a:t>
                      </a:r>
                      <a:r>
                        <a:rPr lang="en-US" sz="1400" baseline="0" dirty="0" smtClean="0"/>
                        <a:t> slightly increasing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Self-sustaining (MG and leads)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$0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n/a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Self-hosting open source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accent2"/>
                          </a:solidFill>
                        </a:rPr>
                        <a:t>Significant time for system and site admin</a:t>
                      </a:r>
                      <a:endParaRPr lang="en-US" sz="1400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accent2"/>
                          </a:solidFill>
                        </a:rPr>
                        <a:t>Dependent</a:t>
                      </a:r>
                      <a:r>
                        <a:rPr lang="en-US" sz="1400" b="1" baseline="0" dirty="0" smtClean="0">
                          <a:solidFill>
                            <a:schemeClr val="accent2"/>
                          </a:solidFill>
                        </a:rPr>
                        <a:t> on volunteer continuity</a:t>
                      </a:r>
                      <a:endParaRPr lang="en-US" sz="1400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Minimal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Dependent on donor </a:t>
                      </a:r>
                      <a:r>
                        <a:rPr lang="en-US" sz="1400" baseline="0" dirty="0" smtClean="0"/>
                        <a:t>continuity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Donated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smtClean="0"/>
                        <a:t>commercial-grade hosted </a:t>
                      </a:r>
                      <a:r>
                        <a:rPr lang="en-US" sz="1400" b="1" dirty="0" smtClean="0"/>
                        <a:t>service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Decreasing for site admin;</a:t>
                      </a:r>
                      <a:r>
                        <a:rPr lang="en-US" sz="1400" baseline="0" dirty="0" smtClean="0"/>
                        <a:t> some time </a:t>
                      </a:r>
                      <a:r>
                        <a:rPr lang="en-US" sz="1400" baseline="0" dirty="0" smtClean="0"/>
                        <a:t>to solicit donors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Self-sustaining (MG and leads)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$10,000 -$20,000 / year or in-kind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accent2"/>
                          </a:solidFill>
                        </a:rPr>
                        <a:t>Dependent</a:t>
                      </a:r>
                      <a:r>
                        <a:rPr lang="en-US" sz="1400" b="1" baseline="0" dirty="0" smtClean="0">
                          <a:solidFill>
                            <a:schemeClr val="accent2"/>
                          </a:solidFill>
                        </a:rPr>
                        <a:t> on donor continuity</a:t>
                      </a:r>
                      <a:endParaRPr lang="en-US" sz="1400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00B050"/>
                          </a:solidFill>
                        </a:rPr>
                        <a:t>Incorporation and </a:t>
                      </a:r>
                      <a:r>
                        <a:rPr lang="en-US" sz="1400" b="1" dirty="0" smtClean="0">
                          <a:solidFill>
                            <a:srgbClr val="00B050"/>
                          </a:solidFill>
                        </a:rPr>
                        <a:t>commercial-grade hosted service</a:t>
                      </a:r>
                      <a:endParaRPr lang="en-US" sz="1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Decreasing for site admin;</a:t>
                      </a:r>
                      <a:r>
                        <a:rPr lang="en-US" sz="1400" baseline="0" dirty="0" smtClean="0"/>
                        <a:t> some time for corporate admin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Self-sustaining (Board and leads)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~ $15,000</a:t>
                      </a:r>
                      <a:r>
                        <a:rPr lang="en-US" sz="1400" baseline="0" dirty="0" smtClean="0"/>
                        <a:t> setup, then </a:t>
                      </a:r>
                      <a:endParaRPr lang="en-US" sz="1400" dirty="0" smtClean="0"/>
                    </a:p>
                    <a:p>
                      <a:r>
                        <a:rPr lang="en-US" sz="1400" dirty="0" smtClean="0"/>
                        <a:t>$35,000 - $45,000</a:t>
                      </a:r>
                      <a:r>
                        <a:rPr lang="en-US" sz="1400" baseline="0" dirty="0" smtClean="0"/>
                        <a:t> / year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 smtClean="0">
                          <a:solidFill>
                            <a:srgbClr val="00B050"/>
                          </a:solidFill>
                        </a:rPr>
                        <a:t>Self-sustaining from annual membership fees of </a:t>
                      </a:r>
                      <a:r>
                        <a:rPr lang="en-US" sz="1400" b="1" baseline="0" dirty="0" smtClean="0">
                          <a:solidFill>
                            <a:srgbClr val="00B050"/>
                          </a:solidFill>
                        </a:rPr>
                        <a:t>$500-$1,000 </a:t>
                      </a:r>
                      <a:r>
                        <a:rPr lang="en-US" sz="1400" b="1" baseline="0" dirty="0" smtClean="0">
                          <a:solidFill>
                            <a:srgbClr val="00B050"/>
                          </a:solidFill>
                        </a:rPr>
                        <a:t>per organization*</a:t>
                      </a:r>
                      <a:endParaRPr lang="en-US" sz="1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29200" y="58674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smtClean="0"/>
              <a:t>* Vendors, labs, and consultants </a:t>
            </a:r>
            <a:r>
              <a:rPr lang="en-US" sz="1200" b="1" dirty="0" smtClean="0"/>
              <a:t>only. </a:t>
            </a:r>
            <a:br>
              <a:rPr lang="en-US" sz="1200" b="1" dirty="0" smtClean="0"/>
            </a:br>
            <a:r>
              <a:rPr lang="en-US" sz="1200" b="1" dirty="0" smtClean="0"/>
              <a:t>Less for small companies and individuals.</a:t>
            </a:r>
            <a:br>
              <a:rPr lang="en-US" sz="1200" b="1" dirty="0" smtClean="0"/>
            </a:br>
            <a:r>
              <a:rPr lang="en-US" sz="1200" b="1" dirty="0" smtClean="0"/>
              <a:t>Others (schemes, end users, etc.) are </a:t>
            </a:r>
            <a:r>
              <a:rPr lang="en-US" sz="1200" b="1" dirty="0" smtClean="0"/>
              <a:t>still </a:t>
            </a:r>
            <a:r>
              <a:rPr lang="en-US" sz="1200" b="1" dirty="0" smtClean="0"/>
              <a:t>free.</a:t>
            </a:r>
            <a:endParaRPr lang="en-US" sz="1200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CCUF Incorporation - B. Smithson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38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infrastructure</a:t>
            </a:r>
            <a:endParaRPr lang="en-US" dirty="0"/>
          </a:p>
        </p:txBody>
      </p:sp>
      <p:pic>
        <p:nvPicPr>
          <p:cNvPr id="7" name="Introduction to Causeway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2000" y="1676400"/>
            <a:ext cx="7772400" cy="4371975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CCUF Incorporation - B. Smithson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9A5B-9E40-41B8-B996-A151934C2C8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43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the solution</a:t>
            </a:r>
            <a:r>
              <a:rPr lang="en-US" dirty="0" smtClean="0"/>
              <a:t>? </a:t>
            </a:r>
            <a:r>
              <a:rPr lang="en-US" dirty="0" smtClean="0"/>
              <a:t>Why?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800" dirty="0" smtClean="0"/>
              <a:t>                (hint</a:t>
            </a:r>
            <a:r>
              <a:rPr lang="en-US" sz="1800" dirty="0" smtClean="0"/>
              <a:t>: </a:t>
            </a:r>
            <a:r>
              <a:rPr lang="en-US" sz="1800" i="1" dirty="0" smtClean="0"/>
              <a:t>“Incorporate”</a:t>
            </a:r>
            <a:r>
              <a:rPr lang="en-US" sz="1800" dirty="0" smtClean="0"/>
              <a:t>)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95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Legal – </a:t>
            </a:r>
            <a:r>
              <a:rPr lang="en-US" sz="2400" dirty="0" smtClean="0"/>
              <a:t>can enter into formal agreements</a:t>
            </a:r>
          </a:p>
          <a:p>
            <a:pPr lvl="1"/>
            <a:r>
              <a:rPr lang="en-US" sz="2000" dirty="0" smtClean="0"/>
              <a:t>With service providers</a:t>
            </a:r>
          </a:p>
          <a:p>
            <a:pPr lvl="1"/>
            <a:r>
              <a:rPr lang="en-US" sz="2000" dirty="0" smtClean="0"/>
              <a:t>With the CCRA(?)</a:t>
            </a:r>
          </a:p>
          <a:p>
            <a:r>
              <a:rPr lang="en-US" sz="2400" dirty="0" smtClean="0"/>
              <a:t>Financial – can receive and spend money</a:t>
            </a:r>
            <a:endParaRPr lang="en-US" sz="2400" dirty="0" smtClean="0"/>
          </a:p>
          <a:p>
            <a:pPr lvl="1"/>
            <a:r>
              <a:rPr lang="en-US" sz="2000" dirty="0" smtClean="0"/>
              <a:t>For </a:t>
            </a:r>
            <a:r>
              <a:rPr lang="en-US" sz="2000" dirty="0" smtClean="0"/>
              <a:t>commercial IT tools, support, </a:t>
            </a:r>
            <a:r>
              <a:rPr lang="en-US" sz="2000" dirty="0" smtClean="0"/>
              <a:t>service level agreement</a:t>
            </a:r>
            <a:endParaRPr lang="en-US" sz="2000" dirty="0" smtClean="0"/>
          </a:p>
          <a:p>
            <a:pPr lvl="1"/>
            <a:r>
              <a:rPr lang="en-US" sz="2000" dirty="0" smtClean="0"/>
              <a:t>For professional services (legal, accounting, billing, etc.)</a:t>
            </a:r>
          </a:p>
          <a:p>
            <a:pPr lvl="1"/>
            <a:r>
              <a:rPr lang="en-US" sz="2000" dirty="0" smtClean="0"/>
              <a:t>For equipment rental or purchase, or for other supplies</a:t>
            </a:r>
          </a:p>
          <a:p>
            <a:pPr lvl="1"/>
            <a:r>
              <a:rPr lang="en-US" sz="2000" dirty="0" smtClean="0"/>
              <a:t>For conference </a:t>
            </a:r>
            <a:r>
              <a:rPr lang="en-US" sz="2000" dirty="0" smtClean="0"/>
              <a:t>/ event </a:t>
            </a:r>
            <a:r>
              <a:rPr lang="en-US" sz="2000" dirty="0" smtClean="0"/>
              <a:t>planning </a:t>
            </a:r>
            <a:r>
              <a:rPr lang="en-US" sz="2000" dirty="0" smtClean="0"/>
              <a:t>services and reservation deposits</a:t>
            </a:r>
            <a:endParaRPr lang="en-US" sz="2000" dirty="0" smtClean="0"/>
          </a:p>
          <a:p>
            <a:r>
              <a:rPr lang="en-US" sz="2400" dirty="0" smtClean="0"/>
              <a:t>Insurance – can provide some protection for members</a:t>
            </a:r>
            <a:endParaRPr lang="en-US" sz="2400" dirty="0" smtClean="0"/>
          </a:p>
          <a:p>
            <a:pPr lvl="1"/>
            <a:r>
              <a:rPr lang="en-US" sz="2000" dirty="0" smtClean="0"/>
              <a:t>Liability protection for officers, board, leads, and meeting hosts</a:t>
            </a:r>
            <a:endParaRPr lang="en-US" sz="2000" dirty="0" smtClean="0"/>
          </a:p>
          <a:p>
            <a:pPr lvl="1"/>
            <a:r>
              <a:rPr lang="en-US" sz="2000" dirty="0" smtClean="0"/>
              <a:t>Recognition as a standards organization for anti-trust </a:t>
            </a:r>
            <a:r>
              <a:rPr lang="en-US" sz="2000" dirty="0" smtClean="0"/>
              <a:t>protection</a:t>
            </a:r>
          </a:p>
          <a:p>
            <a:r>
              <a:rPr lang="en-US" sz="2400" dirty="0"/>
              <a:t>Continuity </a:t>
            </a:r>
            <a:r>
              <a:rPr lang="en-US" sz="2400" dirty="0" smtClean="0"/>
              <a:t>– it outlives its volunteers!</a:t>
            </a:r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endParaRPr lang="en-US" sz="24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9A5B-9E40-41B8-B996-A151934C2C87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CCUF Incorporation - B. Smithson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04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some of our options?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24000"/>
            <a:ext cx="7772400" cy="4831560"/>
          </a:xfrm>
        </p:spPr>
        <p:txBody>
          <a:bodyPr>
            <a:noAutofit/>
          </a:bodyPr>
          <a:lstStyle/>
          <a:p>
            <a:r>
              <a:rPr lang="en-US" sz="2400" dirty="0" smtClean="0"/>
              <a:t>We’ve looked at these options:</a:t>
            </a:r>
          </a:p>
          <a:p>
            <a:pPr lvl="1"/>
            <a:r>
              <a:rPr lang="en-US" sz="2000" dirty="0" smtClean="0"/>
              <a:t>Form </a:t>
            </a:r>
            <a:r>
              <a:rPr lang="en-US" sz="2000" dirty="0" smtClean="0"/>
              <a:t>a 501(c)(6) non-profit </a:t>
            </a:r>
            <a:r>
              <a:rPr lang="en-US" sz="2000" dirty="0" smtClean="0"/>
              <a:t>corporation and operate it ourselves</a:t>
            </a:r>
            <a:endParaRPr lang="en-US" sz="2000" dirty="0" smtClean="0"/>
          </a:p>
          <a:p>
            <a:pPr lvl="1"/>
            <a:r>
              <a:rPr lang="en-US" sz="2000" dirty="0"/>
              <a:t>Team up with a related organization (e.g., the </a:t>
            </a:r>
            <a:r>
              <a:rPr lang="en-US" sz="2000" dirty="0" smtClean="0"/>
              <a:t>CMUF) </a:t>
            </a:r>
            <a:r>
              <a:rPr lang="en-US" sz="2000" dirty="0"/>
              <a:t>to form an umbrella 501(c)(6) corporation</a:t>
            </a:r>
          </a:p>
          <a:p>
            <a:pPr lvl="1"/>
            <a:r>
              <a:rPr lang="en-US" sz="2000" dirty="0" smtClean="0"/>
              <a:t>Incorporate </a:t>
            </a:r>
            <a:r>
              <a:rPr lang="en-US" sz="2000" dirty="0" smtClean="0"/>
              <a:t>under an existing umbrella </a:t>
            </a:r>
            <a:r>
              <a:rPr lang="en-US" sz="2000" dirty="0" smtClean="0"/>
              <a:t>organization</a:t>
            </a:r>
            <a:r>
              <a:rPr lang="en-US" sz="2000" dirty="0" smtClean="0"/>
              <a:t>, such as IEEE-ISTO</a:t>
            </a:r>
          </a:p>
          <a:p>
            <a:pPr lvl="1"/>
            <a:r>
              <a:rPr lang="en-US" sz="2000" dirty="0" smtClean="0"/>
              <a:t>Incorporate ourselves and employ </a:t>
            </a:r>
            <a:r>
              <a:rPr lang="en-US" sz="2000" dirty="0" smtClean="0"/>
              <a:t>a management </a:t>
            </a:r>
            <a:r>
              <a:rPr lang="en-US" sz="2000" dirty="0" smtClean="0"/>
              <a:t>company, such as VTM </a:t>
            </a:r>
            <a:r>
              <a:rPr lang="en-US" sz="2000" dirty="0" smtClean="0"/>
              <a:t>group, for operations</a:t>
            </a:r>
          </a:p>
          <a:p>
            <a:pPr lvl="1"/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9A5B-9E40-41B8-B996-A151934C2C87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 September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CCUF Incorporation - B. </a:t>
            </a:r>
            <a:r>
              <a:rPr lang="en-US" dirty="0" smtClean="0"/>
              <a:t>Smithson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76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roduction to the CCUF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Introduction to the CCUF</Template>
  <TotalTime>3658</TotalTime>
  <Words>1376</Words>
  <Application>Microsoft Office PowerPoint</Application>
  <PresentationFormat>On-screen Show (4:3)</PresentationFormat>
  <Paragraphs>308</Paragraphs>
  <Slides>17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Introduction to the CCUF</vt:lpstr>
      <vt:lpstr>CCUF incorporation </vt:lpstr>
      <vt:lpstr>Agenda</vt:lpstr>
      <vt:lpstr>What is the problem?</vt:lpstr>
      <vt:lpstr>It is only getting worse</vt:lpstr>
      <vt:lpstr>Can’t we just fix the infrastructure problem?</vt:lpstr>
      <vt:lpstr>Any solution requires some combination of time and money</vt:lpstr>
      <vt:lpstr>Example infrastructure</vt:lpstr>
      <vt:lpstr>What’s the solution? Why?                 (hint: “Incorporate”)</vt:lpstr>
      <vt:lpstr>What are some of our options?</vt:lpstr>
      <vt:lpstr>Comparison</vt:lpstr>
      <vt:lpstr>Cost detail</vt:lpstr>
      <vt:lpstr>Recommendation</vt:lpstr>
      <vt:lpstr>How would it be funded?</vt:lpstr>
      <vt:lpstr>Is it realistic?</vt:lpstr>
      <vt:lpstr>How do we start?</vt:lpstr>
      <vt:lpstr>How do we finish?</vt:lpstr>
      <vt:lpstr>Questions / Discussion</vt:lpstr>
    </vt:vector>
  </TitlesOfParts>
  <Company>Ricoh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Some options for incorporation</dc:title>
  <dc:creator>bsmithson</dc:creator>
  <cp:lastModifiedBy>bsmithson</cp:lastModifiedBy>
  <cp:revision>75</cp:revision>
  <dcterms:created xsi:type="dcterms:W3CDTF">2014-03-10T22:59:28Z</dcterms:created>
  <dcterms:modified xsi:type="dcterms:W3CDTF">2014-08-26T21:38:54Z</dcterms:modified>
</cp:coreProperties>
</file>